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ags/tag109.xml" ContentType="application/vnd.openxmlformats-officedocument.presentationml.tags+xml"/>
  <Override PartName="/ppt/tags/tag1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6"/>
  </p:sldMasterIdLst>
  <p:notesMasterIdLst>
    <p:notesMasterId r:id="rId20"/>
  </p:notesMasterIdLst>
  <p:handoutMasterIdLst>
    <p:handoutMasterId r:id="rId21"/>
  </p:handoutMasterIdLst>
  <p:sldIdLst>
    <p:sldId id="735" r:id="rId7"/>
    <p:sldId id="743" r:id="rId8"/>
    <p:sldId id="791" r:id="rId9"/>
    <p:sldId id="786" r:id="rId10"/>
    <p:sldId id="787" r:id="rId11"/>
    <p:sldId id="790" r:id="rId12"/>
    <p:sldId id="793" r:id="rId13"/>
    <p:sldId id="788" r:id="rId14"/>
    <p:sldId id="797" r:id="rId15"/>
    <p:sldId id="771" r:id="rId16"/>
    <p:sldId id="796" r:id="rId17"/>
    <p:sldId id="794" r:id="rId18"/>
    <p:sldId id="775" r:id="rId19"/>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Martynenko" initials="AM" lastIdx="0" clrIdx="0"/>
  <p:cmAuthor id="2" name="Irina Dogadina" initials="ID" lastIdx="0" clrIdx="1">
    <p:extLst>
      <p:ext uri="{19B8F6BF-5375-455C-9EA6-DF929625EA0E}">
        <p15:presenceInfo xmlns:p15="http://schemas.microsoft.com/office/powerpoint/2012/main" userId="Irina Dogad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4651" autoAdjust="0"/>
  </p:normalViewPr>
  <p:slideViewPr>
    <p:cSldViewPr snapToGrid="0" showGuides="1">
      <p:cViewPr varScale="1">
        <p:scale>
          <a:sx n="98" d="100"/>
          <a:sy n="98" d="100"/>
        </p:scale>
        <p:origin x="330" y="108"/>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cSldViewPr>
  </p:notesViewPr>
  <p:gridSpacing cx="59999" cy="59999"/>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Microsoft_Excel10.xlsb"/></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Microsoft_Excel11.xlsb"/></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_________Microsoft_Excel14.xlsb"/></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_________Microsoft_Excel15.xlsb"/></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Microsoft_Excel7.xlsb"/></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Microsoft_Excel8.xlsb"/></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Microsoft_Excel9.xlsb"/></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83882915973663"/>
          <c:y val="0.10915493220090866"/>
          <c:w val="0.54432237148284912"/>
          <c:h val="0.81514084339141846"/>
        </c:manualLayout>
      </c:layout>
      <c:barChart>
        <c:barDir val="col"/>
        <c:grouping val="stacked"/>
        <c:varyColors val="0"/>
        <c:ser>
          <c:idx val="0"/>
          <c:order val="0"/>
          <c:spPr>
            <a:solidFill>
              <a:srgbClr val="808080"/>
            </a:solidFill>
            <a:ln>
              <a:noFill/>
            </a:ln>
          </c:spPr>
          <c:invertIfNegative val="0"/>
          <c:dPt>
            <c:idx val="1"/>
            <c:invertIfNegative val="0"/>
            <c:bubble3D val="0"/>
            <c:spPr>
              <a:solidFill>
                <a:srgbClr val="C0C0C0"/>
              </a:solidFill>
              <a:ln>
                <a:noFill/>
              </a:ln>
            </c:spPr>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0-E93C-49F6-8FB5-594006E262FA}"/>
              </c:ext>
            </c:extLst>
          </c:dPt>
          <c:dLbls>
            <c:dLbl>
              <c:idx val="0"/>
              <c:layout>
                <c:manualLayout>
                  <c:x val="0"/>
                  <c:y val="-0.18720656633377075"/>
                </c:manualLayout>
              </c:layout>
              <c:tx>
                <c:rich>
                  <a:bodyPr wrap="none"/>
                  <a:lstStyle/>
                  <a:p>
                    <a:pPr>
                      <a:defRPr sz="900" kern="1200">
                        <a:solidFill>
                          <a:schemeClr val="tx1"/>
                        </a:solidFill>
                        <a:latin typeface="+mn-lt"/>
                        <a:ea typeface="+mn-ea"/>
                        <a:cs typeface="+mn-cs"/>
                      </a:defRPr>
                    </a:pPr>
                    <a:r>
                      <a:rPr lang="en-US"/>
                      <a:t>515,9</a:t>
                    </a:r>
                  </a:p>
                </c:rich>
              </c:tx>
              <c:numFmt formatCode="#,##0.0;&quot;-&quot;#,##0.0" sourceLinked="0"/>
              <c:spPr>
                <a:noFill/>
                <a:ln>
                  <a:noFill/>
                </a:ln>
              </c:sp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1-E93C-49F6-8FB5-594006E262FA}"/>
                </c:ext>
                <c:ext xmlns:c15="http://schemas.microsoft.com/office/drawing/2012/chart" uri="{CE6537A1-D6FC-4f65-9D91-7224C49458BB}">
                  <c15:spPr xmlns:c15="http://schemas.microsoft.com/office/drawing/2012/chart">
                    <a:prstGeom prst="rect">
                      <a:avLst/>
                    </a:prstGeom>
                  </c15:spPr>
                </c:ext>
              </c:extLst>
            </c:dLbl>
            <c:dLbl>
              <c:idx val="1"/>
              <c:layout>
                <c:manualLayout>
                  <c:x val="0"/>
                  <c:y val="-0.44072771072387695"/>
                </c:manualLayout>
              </c:layout>
              <c:tx>
                <c:rich>
                  <a:bodyPr wrap="none"/>
                  <a:lstStyle/>
                  <a:p>
                    <a:pPr>
                      <a:defRPr sz="900" kern="1200">
                        <a:solidFill>
                          <a:schemeClr val="tx1"/>
                        </a:solidFill>
                        <a:latin typeface="+mn-lt"/>
                        <a:ea typeface="+mn-ea"/>
                        <a:cs typeface="+mn-cs"/>
                      </a:defRPr>
                    </a:pPr>
                    <a:r>
                      <a:rPr lang="en-US"/>
                      <a:t>1 074,2</a:t>
                    </a:r>
                  </a:p>
                </c:rich>
              </c:tx>
              <c:numFmt formatCode="#,##0.0;&quot;-&quot;#,##0.0" sourceLinked="0"/>
              <c:spPr>
                <a:noFill/>
                <a:ln>
                  <a:noFill/>
                </a:ln>
              </c:sp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0-E93C-49F6-8FB5-594006E262FA}"/>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5="http://schemas.microsoft.com/office/drawing/2012/chart" uri="{CE6537A1-D6FC-4f65-9D91-7224C49458BB}">
                <c15:showLeaderLines val="0"/>
              </c:ext>
            </c:extLst>
          </c:dLbls>
          <c:val>
            <c:numRef>
              <c:f>Sheet1!$A$1:$B$1</c:f>
              <c:numCache>
                <c:formatCode>General</c:formatCode>
                <c:ptCount val="2"/>
              </c:numCache>
            </c:numRef>
          </c:val>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2-E93C-49F6-8FB5-594006E262FA}"/>
            </c:ext>
          </c:extLst>
        </c:ser>
        <c:dLbls>
          <c:showLegendKey val="0"/>
          <c:showVal val="0"/>
          <c:showCatName val="0"/>
          <c:showSerName val="0"/>
          <c:showPercent val="0"/>
          <c:showBubbleSize val="0"/>
        </c:dLbls>
        <c:gapWidth val="80"/>
        <c:overlap val="100"/>
        <c:axId val="398352744"/>
        <c:axId val="398348040"/>
      </c:barChart>
      <c:catAx>
        <c:axId val="398352744"/>
        <c:scaling>
          <c:orientation val="minMax"/>
        </c:scaling>
        <c:delete val="0"/>
        <c:axPos val="b"/>
        <c:majorTickMark val="none"/>
        <c:minorTickMark val="none"/>
        <c:tickLblPos val="none"/>
        <c:spPr>
          <a:ln w="9525" cmpd="sng" algn="ctr">
            <a:solidFill>
              <a:schemeClr val="tx1"/>
            </a:solidFill>
            <a:prstDash val="solid"/>
          </a:ln>
        </c:spPr>
        <c:crossAx val="398348040"/>
        <c:crossesAt val="0"/>
        <c:auto val="0"/>
        <c:lblAlgn val="ctr"/>
        <c:lblOffset val="100"/>
        <c:noMultiLvlLbl val="0"/>
      </c:catAx>
      <c:valAx>
        <c:axId val="398348040"/>
        <c:scaling>
          <c:orientation val="minMax"/>
          <c:max val="960.11199999999997"/>
          <c:min val="0"/>
        </c:scaling>
        <c:delete val="1"/>
        <c:axPos val="l"/>
        <c:numFmt formatCode="General" sourceLinked="1"/>
        <c:majorTickMark val="out"/>
        <c:minorTickMark val="none"/>
        <c:tickLblPos val="nextTo"/>
        <c:crossAx val="398352744"/>
        <c:crossesAt val="0"/>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531135531135533"/>
          <c:y val="0.17613636363636365"/>
          <c:w val="0.28864468864468862"/>
          <c:h val="0.70170454545454541"/>
        </c:manualLayout>
      </c:layout>
      <c:barChart>
        <c:barDir val="col"/>
        <c:grouping val="stacked"/>
        <c:varyColors val="0"/>
        <c:ser>
          <c:idx val="0"/>
          <c:order val="0"/>
          <c:spPr>
            <a:solidFill>
              <a:schemeClr val="accent6"/>
            </a:solidFill>
            <a:ln>
              <a:noFill/>
            </a:ln>
          </c:spPr>
          <c:invertIfNegative val="0"/>
          <c:dLbls>
            <c:dLbl>
              <c:idx val="0"/>
              <c:layout>
                <c:manualLayout>
                  <c:x val="0"/>
                  <c:y val="-0.40435606060606061"/>
                </c:manualLayout>
              </c:layout>
              <c:tx>
                <c:rich>
                  <a:bodyPr wrap="none"/>
                  <a:lstStyle/>
                  <a:p>
                    <a:pPr>
                      <a:defRPr sz="900" kern="1200">
                        <a:solidFill>
                          <a:schemeClr val="tx1"/>
                        </a:solidFill>
                        <a:latin typeface="+mn-lt"/>
                        <a:ea typeface="+mn-ea"/>
                        <a:cs typeface="+mn-cs"/>
                      </a:defRPr>
                    </a:pPr>
                    <a:r>
                      <a:rPr lang="en-US" dirty="0"/>
                      <a:t>558,3</a:t>
                    </a:r>
                  </a:p>
                </c:rich>
              </c:tx>
              <c:numFmt formatCode="#,##0.0;&quot;-&quot;#,##0.0" sourceLinked="0"/>
              <c:spPr>
                <a:noFill/>
                <a:ln>
                  <a:noFill/>
                </a:ln>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6BF-46F5-9616-1211CAC64F27}"/>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c:f>
              <c:numCache>
                <c:formatCode>#\ ##0.0;"-"#\ ##0.0</c:formatCode>
                <c:ptCount val="1"/>
                <c:pt idx="0">
                  <c:v>598.19299999999998</c:v>
                </c:pt>
              </c:numCache>
            </c:numRef>
          </c:val>
          <c:extLst xmlns:c16r2="http://schemas.microsoft.com/office/drawing/2015/06/chart">
            <c:ext xmlns:c16="http://schemas.microsoft.com/office/drawing/2014/chart" uri="{C3380CC4-5D6E-409C-BE32-E72D297353CC}">
              <c16:uniqueId val="{00000001-56BF-46F5-9616-1211CAC64F27}"/>
            </c:ext>
          </c:extLst>
        </c:ser>
        <c:dLbls>
          <c:showLegendKey val="0"/>
          <c:showVal val="0"/>
          <c:showCatName val="0"/>
          <c:showSerName val="0"/>
          <c:showPercent val="0"/>
          <c:showBubbleSize val="0"/>
        </c:dLbls>
        <c:gapWidth val="80"/>
        <c:overlap val="100"/>
        <c:axId val="516433944"/>
        <c:axId val="525681288"/>
      </c:barChart>
      <c:catAx>
        <c:axId val="51643394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525681288"/>
        <c:crosses val="min"/>
        <c:auto val="0"/>
        <c:lblAlgn val="ctr"/>
        <c:lblOffset val="100"/>
        <c:noMultiLvlLbl val="0"/>
      </c:catAx>
      <c:valAx>
        <c:axId val="525681288"/>
        <c:scaling>
          <c:orientation val="minMax"/>
          <c:max val="598.19299999999998"/>
          <c:min val="0"/>
        </c:scaling>
        <c:delete val="1"/>
        <c:axPos val="l"/>
        <c:numFmt formatCode="#\ ##0.0;&quot;-&quot;#\ ##0.0" sourceLinked="1"/>
        <c:majorTickMark val="out"/>
        <c:minorTickMark val="none"/>
        <c:tickLblPos val="nextTo"/>
        <c:crossAx val="516433944"/>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399781540142E-2"/>
          <c:y val="9.8049551924090664E-2"/>
          <c:w val="0.943200436919716"/>
          <c:h val="0.83394833948339486"/>
        </c:manualLayout>
      </c:layout>
      <c:barChart>
        <c:barDir val="col"/>
        <c:grouping val="clustered"/>
        <c:varyColors val="0"/>
        <c:ser>
          <c:idx val="0"/>
          <c:order val="0"/>
          <c:spPr>
            <a:solidFill>
              <a:schemeClr val="accent4"/>
            </a:solidFill>
            <a:ln>
              <a:noFill/>
            </a:ln>
          </c:spPr>
          <c:invertIfNegative val="0"/>
          <c:dLbls>
            <c:dLbl>
              <c:idx val="0"/>
              <c:layout>
                <c:manualLayout>
                  <c:x val="0"/>
                  <c:y val="-0.44702161307327359"/>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B1C-4AEC-B900-3C2868484707}"/>
                </c:ext>
                <c:ext xmlns:c15="http://schemas.microsoft.com/office/drawing/2012/chart" uri="{CE6537A1-D6FC-4f65-9D91-7224C49458BB}">
                  <c15:spPr xmlns:c15="http://schemas.microsoft.com/office/drawing/2012/chart">
                    <a:prstGeom prst="rect">
                      <a:avLst/>
                    </a:prstGeom>
                  </c15:spPr>
                </c:ext>
              </c:extLst>
            </c:dLbl>
            <c:dLbl>
              <c:idx val="1"/>
              <c:layout>
                <c:manualLayout>
                  <c:x val="0"/>
                  <c:y val="-0.32788613600421718"/>
                </c:manualLayout>
              </c:layout>
              <c:tx>
                <c:rich>
                  <a:bodyPr wrap="none"/>
                  <a:lstStyle/>
                  <a:p>
                    <a:pPr>
                      <a:defRPr sz="900" kern="1200">
                        <a:solidFill>
                          <a:schemeClr val="tx1"/>
                        </a:solidFill>
                        <a:latin typeface="+mn-lt"/>
                        <a:ea typeface="+mn-ea"/>
                        <a:cs typeface="+mn-cs"/>
                      </a:defRPr>
                    </a:pPr>
                    <a:r>
                      <a:rPr lang="en-US" dirty="0"/>
                      <a:t>97 877</a:t>
                    </a:r>
                  </a:p>
                </c:rich>
              </c:tx>
              <c:numFmt formatCode="#,##0;&quot;-&quot;#,##0" sourceLinked="0"/>
              <c:spPr>
                <a:noFill/>
                <a:ln>
                  <a:noFill/>
                </a:ln>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B1C-4AEC-B900-3C2868484707}"/>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Sheet1!$A$1:$B$1</c:f>
              <c:numCache>
                <c:formatCode>General</c:formatCode>
                <c:ptCount val="2"/>
                <c:pt idx="0">
                  <c:v>132854.1</c:v>
                </c:pt>
                <c:pt idx="1">
                  <c:v>94888.2</c:v>
                </c:pt>
              </c:numCache>
            </c:numRef>
          </c:val>
          <c:extLst xmlns:c16r2="http://schemas.microsoft.com/office/drawing/2015/06/chart">
            <c:ext xmlns:c16="http://schemas.microsoft.com/office/drawing/2014/chart" uri="{C3380CC4-5D6E-409C-BE32-E72D297353CC}">
              <c16:uniqueId val="{00000002-DB1C-4AEC-B900-3C2868484707}"/>
            </c:ext>
          </c:extLst>
        </c:ser>
        <c:ser>
          <c:idx val="1"/>
          <c:order val="1"/>
          <c:spPr>
            <a:solidFill>
              <a:srgbClr val="969696"/>
            </a:solidFill>
            <a:ln>
              <a:noFill/>
            </a:ln>
          </c:spPr>
          <c:invertIfNegative val="0"/>
          <c:dLbls>
            <c:dLbl>
              <c:idx val="0"/>
              <c:layout>
                <c:manualLayout>
                  <c:x val="0"/>
                  <c:y val="-0.30627306273062732"/>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B1C-4AEC-B900-3C2868484707}"/>
                </c:ext>
                <c:ext xmlns:c15="http://schemas.microsoft.com/office/drawing/2012/chart" uri="{CE6537A1-D6FC-4f65-9D91-7224C49458BB}">
                  <c15:spPr xmlns:c15="http://schemas.microsoft.com/office/drawing/2012/chart">
                    <a:prstGeom prst="rect">
                      <a:avLst/>
                    </a:prstGeom>
                  </c15:spPr>
                </c:ext>
              </c:extLst>
            </c:dLbl>
            <c:dLbl>
              <c:idx val="1"/>
              <c:layout>
                <c:manualLayout>
                  <c:x val="0"/>
                  <c:y val="-0.23036373220875067"/>
                </c:manualLayout>
              </c:layout>
              <c:tx>
                <c:rich>
                  <a:bodyPr wrap="none"/>
                  <a:lstStyle/>
                  <a:p>
                    <a:pPr>
                      <a:defRPr sz="900" kern="1200">
                        <a:solidFill>
                          <a:schemeClr val="tx1"/>
                        </a:solidFill>
                        <a:latin typeface="+mn-lt"/>
                        <a:ea typeface="+mn-ea"/>
                        <a:cs typeface="+mn-cs"/>
                      </a:defRPr>
                    </a:pPr>
                    <a:r>
                      <a:rPr lang="en-US" dirty="0"/>
                      <a:t>67 693</a:t>
                    </a:r>
                  </a:p>
                </c:rich>
              </c:tx>
              <c:numFmt formatCode="#,##0;&quot;-&quot;#,##0" sourceLinked="0"/>
              <c:spPr>
                <a:noFill/>
                <a:ln>
                  <a:noFill/>
                </a:ln>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B1C-4AEC-B900-3C2868484707}"/>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Sheet1!$A$2:$B$2</c:f>
              <c:numCache>
                <c:formatCode>General</c:formatCode>
                <c:ptCount val="2"/>
                <c:pt idx="0">
                  <c:v>88101.3</c:v>
                </c:pt>
                <c:pt idx="1">
                  <c:v>63810</c:v>
                </c:pt>
              </c:numCache>
            </c:numRef>
          </c:val>
          <c:extLst xmlns:c16r2="http://schemas.microsoft.com/office/drawing/2015/06/chart">
            <c:ext xmlns:c16="http://schemas.microsoft.com/office/drawing/2014/chart" uri="{C3380CC4-5D6E-409C-BE32-E72D297353CC}">
              <c16:uniqueId val="{00000005-DB1C-4AEC-B900-3C2868484707}"/>
            </c:ext>
          </c:extLst>
        </c:ser>
        <c:ser>
          <c:idx val="2"/>
          <c:order val="2"/>
          <c:spPr>
            <a:solidFill>
              <a:srgbClr val="C0C0C0"/>
            </a:solidFill>
            <a:ln>
              <a:noFill/>
            </a:ln>
          </c:spPr>
          <c:invertIfNegative val="0"/>
          <c:dLbls>
            <c:dLbl>
              <c:idx val="0"/>
              <c:layout>
                <c:manualLayout>
                  <c:x val="0"/>
                  <c:y val="-0.17079599367422246"/>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B1C-4AEC-B900-3C2868484707}"/>
                </c:ext>
                <c:ext xmlns:c15="http://schemas.microsoft.com/office/drawing/2012/chart" uri="{CE6537A1-D6FC-4f65-9D91-7224C49458BB}">
                  <c15:spPr xmlns:c15="http://schemas.microsoft.com/office/drawing/2012/chart">
                    <a:prstGeom prst="rect">
                      <a:avLst/>
                    </a:prstGeom>
                  </c15:spPr>
                </c:ext>
              </c:extLst>
            </c:dLbl>
            <c:dLbl>
              <c:idx val="1"/>
              <c:layout>
                <c:manualLayout>
                  <c:x val="0"/>
                  <c:y val="-0.1275698471270427"/>
                </c:manualLayout>
              </c:layout>
              <c:tx>
                <c:rich>
                  <a:bodyPr wrap="none"/>
                  <a:lstStyle/>
                  <a:p>
                    <a:pPr>
                      <a:defRPr sz="900" kern="1200">
                        <a:solidFill>
                          <a:schemeClr val="tx1"/>
                        </a:solidFill>
                        <a:latin typeface="+mn-lt"/>
                        <a:ea typeface="+mn-ea"/>
                        <a:cs typeface="+mn-cs"/>
                      </a:defRPr>
                    </a:pPr>
                    <a:r>
                      <a:rPr lang="en-US" dirty="0"/>
                      <a:t>30 184</a:t>
                    </a:r>
                  </a:p>
                </c:rich>
              </c:tx>
              <c:numFmt formatCode="#,##0;&quot;-&quot;#,##0" sourceLinked="0"/>
              <c:spPr>
                <a:noFill/>
                <a:ln>
                  <a:noFill/>
                </a:ln>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B1C-4AEC-B900-3C2868484707}"/>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Sheet1!$A$3:$B$3</c:f>
              <c:numCache>
                <c:formatCode>General</c:formatCode>
                <c:ptCount val="2"/>
                <c:pt idx="0">
                  <c:v>44752.800000000003</c:v>
                </c:pt>
                <c:pt idx="1">
                  <c:v>31078.2</c:v>
                </c:pt>
              </c:numCache>
            </c:numRef>
          </c:val>
          <c:extLst xmlns:c16r2="http://schemas.microsoft.com/office/drawing/2015/06/chart">
            <c:ext xmlns:c16="http://schemas.microsoft.com/office/drawing/2014/chart" uri="{C3380CC4-5D6E-409C-BE32-E72D297353CC}">
              <c16:uniqueId val="{00000008-DB1C-4AEC-B900-3C2868484707}"/>
            </c:ext>
          </c:extLst>
        </c:ser>
        <c:dLbls>
          <c:showLegendKey val="0"/>
          <c:showVal val="0"/>
          <c:showCatName val="0"/>
          <c:showSerName val="0"/>
          <c:showPercent val="0"/>
          <c:showBubbleSize val="0"/>
        </c:dLbls>
        <c:gapWidth val="80"/>
        <c:axId val="525683640"/>
        <c:axId val="525685600"/>
      </c:barChart>
      <c:catAx>
        <c:axId val="5256836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525685600"/>
        <c:crosses val="min"/>
        <c:auto val="0"/>
        <c:lblAlgn val="ctr"/>
        <c:lblOffset val="100"/>
        <c:noMultiLvlLbl val="0"/>
      </c:catAx>
      <c:valAx>
        <c:axId val="525685600"/>
        <c:scaling>
          <c:orientation val="minMax"/>
          <c:max val="132854.1"/>
          <c:min val="0"/>
        </c:scaling>
        <c:delete val="1"/>
        <c:axPos val="l"/>
        <c:numFmt formatCode="General" sourceLinked="1"/>
        <c:majorTickMark val="out"/>
        <c:minorTickMark val="none"/>
        <c:tickLblPos val="nextTo"/>
        <c:crossAx val="525683640"/>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79215162992477E-2"/>
          <c:y val="0.13478261232376099"/>
          <c:w val="0.96764159202575684"/>
          <c:h val="0.77173912525177002"/>
        </c:manualLayout>
      </c:layout>
      <c:barChart>
        <c:barDir val="col"/>
        <c:grouping val="stacked"/>
        <c:varyColors val="0"/>
        <c:ser>
          <c:idx val="0"/>
          <c:order val="0"/>
          <c:spPr>
            <a:solidFill>
              <a:srgbClr val="E46C0A"/>
            </a:solidFill>
            <a:ln>
              <a:noFill/>
            </a:ln>
          </c:spPr>
          <c:invertIfNegative val="0"/>
          <c:dLbls>
            <c:dLbl>
              <c:idx val="0"/>
              <c:layout>
                <c:manualLayout>
                  <c:x val="0"/>
                  <c:y val="-0.34347826242446899"/>
                </c:manualLayout>
              </c:layout>
              <c:numFmt formatCode="0.00;&quot;-&quot;0.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0-6673-4565-9230-F927129761C1}"/>
                </c:ext>
                <c:ext xmlns:c15="http://schemas.microsoft.com/office/drawing/2012/chart" uri="{CE6537A1-D6FC-4f65-9D91-7224C49458BB}">
                  <c15:spPr xmlns:c15="http://schemas.microsoft.com/office/drawing/2012/chart">
                    <a:prstGeom prst="rect">
                      <a:avLst/>
                    </a:prstGeom>
                  </c15:spPr>
                </c:ext>
              </c:extLst>
            </c:dLbl>
            <c:dLbl>
              <c:idx val="1"/>
              <c:layout>
                <c:manualLayout>
                  <c:x val="0"/>
                  <c:y val="-0.3594202995300293"/>
                </c:manualLayout>
              </c:layout>
              <c:numFmt formatCode="0;&quot;-&quot;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1-6673-4565-9230-F927129761C1}"/>
                </c:ext>
                <c:ext xmlns:c15="http://schemas.microsoft.com/office/drawing/2012/chart" uri="{CE6537A1-D6FC-4f65-9D91-7224C49458BB}">
                  <c15:spPr xmlns:c15="http://schemas.microsoft.com/office/drawing/2012/chart">
                    <a:prstGeom prst="rect">
                      <a:avLst/>
                    </a:prstGeom>
                  </c15:spPr>
                </c:ext>
              </c:extLst>
            </c:dLbl>
            <c:dLbl>
              <c:idx val="2"/>
              <c:layout>
                <c:manualLayout>
                  <c:x val="0"/>
                  <c:y val="-0.41811594367027283"/>
                </c:manualLayout>
              </c:layout>
              <c:tx>
                <c:rich>
                  <a:bodyPr wrap="none"/>
                  <a:lstStyle/>
                  <a:p>
                    <a:pPr>
                      <a:defRPr sz="900" kern="1200">
                        <a:solidFill>
                          <a:schemeClr val="tx1"/>
                        </a:solidFill>
                        <a:latin typeface="+mn-lt"/>
                        <a:ea typeface="+mn-ea"/>
                        <a:cs typeface="+mn-cs"/>
                      </a:defRPr>
                    </a:pPr>
                    <a:r>
                      <a:rPr lang="en-US"/>
                      <a:t>8768</a:t>
                    </a:r>
                  </a:p>
                </c:rich>
              </c:tx>
              <c:numFmt formatCode="0;&quot;-&quot;0" sourceLinked="0"/>
              <c:spPr>
                <a:noFill/>
                <a:ln>
                  <a:noFill/>
                </a:ln>
              </c:sp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2-6673-4565-9230-F927129761C1}"/>
                </c:ext>
                <c:ext xmlns:c15="http://schemas.microsoft.com/office/drawing/2012/chart" uri="{CE6537A1-D6FC-4f65-9D91-7224C49458BB}">
                  <c15:spPr xmlns:c15="http://schemas.microsoft.com/office/drawing/2012/chart">
                    <a:prstGeom prst="rect">
                      <a:avLst/>
                    </a:prstGeom>
                  </c15:spPr>
                </c:ext>
              </c:extLst>
            </c:dLbl>
            <c:dLbl>
              <c:idx val="3"/>
              <c:layout>
                <c:manualLayout>
                  <c:x val="0"/>
                  <c:y val="-0.42028984427452087"/>
                </c:manualLayout>
              </c:layout>
              <c:tx>
                <c:rich>
                  <a:bodyPr wrap="none"/>
                  <a:lstStyle/>
                  <a:p>
                    <a:pPr>
                      <a:defRPr sz="900" kern="1200">
                        <a:solidFill>
                          <a:schemeClr val="tx1"/>
                        </a:solidFill>
                        <a:latin typeface="+mn-lt"/>
                        <a:ea typeface="+mn-ea"/>
                        <a:cs typeface="+mn-cs"/>
                      </a:defRPr>
                    </a:pPr>
                    <a:r>
                      <a:rPr lang="en-US"/>
                      <a:t>8630</a:t>
                    </a:r>
                  </a:p>
                </c:rich>
              </c:tx>
              <c:numFmt formatCode="0;&quot;-&quot;0" sourceLinked="0"/>
              <c:spPr>
                <a:noFill/>
                <a:ln>
                  <a:noFill/>
                </a:ln>
              </c:sp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3-6673-4565-9230-F927129761C1}"/>
                </c:ext>
                <c:ext xmlns:c15="http://schemas.microsoft.com/office/drawing/2012/chart" uri="{CE6537A1-D6FC-4f65-9D91-7224C49458BB}">
                  <c15:spPr xmlns:c15="http://schemas.microsoft.com/office/drawing/2012/chart">
                    <a:prstGeom prst="rect">
                      <a:avLst/>
                    </a:prstGeom>
                  </c15:spPr>
                </c:ext>
              </c:extLst>
            </c:dLbl>
            <c:dLbl>
              <c:idx val="4"/>
              <c:layout>
                <c:manualLayout>
                  <c:x val="0"/>
                  <c:y val="-0.42753621935844421"/>
                </c:manualLayout>
              </c:layout>
              <c:tx>
                <c:rich>
                  <a:bodyPr wrap="none"/>
                  <a:lstStyle/>
                  <a:p>
                    <a:pPr>
                      <a:defRPr sz="900" kern="1200">
                        <a:solidFill>
                          <a:schemeClr val="tx1"/>
                        </a:solidFill>
                        <a:latin typeface="+mn-lt"/>
                        <a:ea typeface="+mn-ea"/>
                        <a:cs typeface="+mn-cs"/>
                      </a:defRPr>
                    </a:pPr>
                    <a:r>
                      <a:rPr lang="en-US"/>
                      <a:t>8745</a:t>
                    </a:r>
                  </a:p>
                </c:rich>
              </c:tx>
              <c:numFmt formatCode="0;&quot;-&quot;0" sourceLinked="0"/>
              <c:spPr>
                <a:noFill/>
                <a:ln>
                  <a:noFill/>
                </a:ln>
              </c:sp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4-6673-4565-9230-F927129761C1}"/>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numCache>
            </c:numRef>
          </c:val>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5-6673-4565-9230-F927129761C1}"/>
            </c:ext>
          </c:extLst>
        </c:ser>
        <c:dLbls>
          <c:showLegendKey val="0"/>
          <c:showVal val="0"/>
          <c:showCatName val="0"/>
          <c:showSerName val="0"/>
          <c:showPercent val="0"/>
          <c:showBubbleSize val="0"/>
        </c:dLbls>
        <c:gapWidth val="80"/>
        <c:overlap val="100"/>
        <c:axId val="525679720"/>
        <c:axId val="525696184"/>
      </c:barChart>
      <c:catAx>
        <c:axId val="525679720"/>
        <c:scaling>
          <c:orientation val="minMax"/>
        </c:scaling>
        <c:delete val="0"/>
        <c:axPos val="b"/>
        <c:majorTickMark val="none"/>
        <c:minorTickMark val="none"/>
        <c:tickLblPos val="none"/>
        <c:spPr>
          <a:ln w="9525" cmpd="sng" algn="ctr">
            <a:solidFill>
              <a:schemeClr val="tx1"/>
            </a:solidFill>
            <a:prstDash val="solid"/>
          </a:ln>
        </c:spPr>
        <c:crossAx val="525696184"/>
        <c:crossesAt val="0"/>
        <c:auto val="0"/>
        <c:lblAlgn val="ctr"/>
        <c:lblOffset val="100"/>
        <c:noMultiLvlLbl val="0"/>
      </c:catAx>
      <c:valAx>
        <c:axId val="525696184"/>
        <c:scaling>
          <c:orientation val="minMax"/>
          <c:max val="6993"/>
          <c:min val="0"/>
        </c:scaling>
        <c:delete val="1"/>
        <c:axPos val="l"/>
        <c:numFmt formatCode="General" sourceLinked="1"/>
        <c:majorTickMark val="out"/>
        <c:minorTickMark val="none"/>
        <c:tickLblPos val="nextTo"/>
        <c:crossAx val="525679720"/>
        <c:crossesAt val="0"/>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79215162992477E-2"/>
          <c:y val="0.11705475300550461"/>
          <c:w val="0.96764159202575684"/>
          <c:h val="0.80176210403442383"/>
        </c:manualLayout>
      </c:layout>
      <c:barChart>
        <c:barDir val="col"/>
        <c:grouping val="stacked"/>
        <c:varyColors val="0"/>
        <c:ser>
          <c:idx val="0"/>
          <c:order val="0"/>
          <c:spPr>
            <a:solidFill>
              <a:srgbClr val="969696"/>
            </a:solidFill>
            <a:ln>
              <a:noFill/>
            </a:ln>
          </c:spPr>
          <c:invertIfNegative val="0"/>
          <c:dLbls>
            <c:dLbl>
              <c:idx val="0"/>
              <c:layout>
                <c:manualLayout>
                  <c:x val="0"/>
                  <c:y val="-0.43675267696380615"/>
                </c:manualLayout>
              </c:layout>
              <c:numFmt formatCode="#,##0.0;&quot;-&quot;#,##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0-3F99-499D-AB6F-9D2281F72C5F}"/>
                </c:ext>
                <c:ext xmlns:c15="http://schemas.microsoft.com/office/drawing/2012/chart" uri="{CE6537A1-D6FC-4f65-9D91-7224C49458BB}">
                  <c15:spPr xmlns:c15="http://schemas.microsoft.com/office/drawing/2012/chart">
                    <a:prstGeom prst="rect">
                      <a:avLst/>
                    </a:prstGeom>
                  </c15:spPr>
                </c:ext>
              </c:extLst>
            </c:dLbl>
            <c:dLbl>
              <c:idx val="1"/>
              <c:layout>
                <c:manualLayout>
                  <c:x val="0"/>
                  <c:y val="-0.34801763296127319"/>
                </c:manualLayout>
              </c:layout>
              <c:numFmt formatCode="#,##0.0;&quot;-&quot;#,##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1-3F99-499D-AB6F-9D2281F72C5F}"/>
                </c:ext>
                <c:ext xmlns:c15="http://schemas.microsoft.com/office/drawing/2012/chart" uri="{CE6537A1-D6FC-4f65-9D91-7224C49458BB}">
                  <c15:spPr xmlns:c15="http://schemas.microsoft.com/office/drawing/2012/chart">
                    <a:prstGeom prst="rect">
                      <a:avLst/>
                    </a:prstGeom>
                  </c15:spPr>
                </c:ext>
              </c:extLst>
            </c:dLbl>
            <c:dLbl>
              <c:idx val="2"/>
              <c:layout>
                <c:manualLayout>
                  <c:x val="0"/>
                  <c:y val="-0.34738829731941223"/>
                </c:manualLayout>
              </c:layout>
              <c:numFmt formatCode="#,##0.0;&quot;-&quot;#,##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2-3F99-499D-AB6F-9D2281F72C5F}"/>
                </c:ext>
                <c:ext xmlns:c15="http://schemas.microsoft.com/office/drawing/2012/chart" uri="{CE6537A1-D6FC-4f65-9D91-7224C49458BB}">
                  <c15:spPr xmlns:c15="http://schemas.microsoft.com/office/drawing/2012/chart">
                    <a:prstGeom prst="rect">
                      <a:avLst/>
                    </a:prstGeom>
                  </c15:spPr>
                </c:ext>
              </c:extLst>
            </c:dLbl>
            <c:dLbl>
              <c:idx val="3"/>
              <c:layout>
                <c:manualLayout>
                  <c:x val="0"/>
                  <c:y val="-0.34801763296127319"/>
                </c:manualLayout>
              </c:layout>
              <c:numFmt formatCode="#,##0.0;&quot;-&quot;#,##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3-3F99-499D-AB6F-9D2281F72C5F}"/>
                </c:ext>
                <c:ext xmlns:c15="http://schemas.microsoft.com/office/drawing/2012/chart" uri="{CE6537A1-D6FC-4f65-9D91-7224C49458BB}">
                  <c15:spPr xmlns:c15="http://schemas.microsoft.com/office/drawing/2012/chart">
                    <a:prstGeom prst="rect">
                      <a:avLst/>
                    </a:prstGeom>
                  </c15:spPr>
                </c:ext>
              </c:extLst>
            </c:dLbl>
            <c:dLbl>
              <c:idx val="4"/>
              <c:layout>
                <c:manualLayout>
                  <c:x val="0"/>
                  <c:y val="-0.39081183075904846"/>
                </c:manualLayout>
              </c:layout>
              <c:numFmt formatCode="#,##0.0;&quot;-&quot;#,##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4-3F99-499D-AB6F-9D2281F72C5F}"/>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numCache>
            </c:numRef>
          </c:val>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5-3F99-499D-AB6F-9D2281F72C5F}"/>
            </c:ext>
          </c:extLst>
        </c:ser>
        <c:dLbls>
          <c:showLegendKey val="0"/>
          <c:showVal val="0"/>
          <c:showCatName val="0"/>
          <c:showSerName val="0"/>
          <c:showPercent val="0"/>
          <c:showBubbleSize val="0"/>
        </c:dLbls>
        <c:gapWidth val="80"/>
        <c:overlap val="100"/>
        <c:axId val="525691480"/>
        <c:axId val="522576736"/>
      </c:barChart>
      <c:catAx>
        <c:axId val="525691480"/>
        <c:scaling>
          <c:orientation val="minMax"/>
        </c:scaling>
        <c:delete val="0"/>
        <c:axPos val="b"/>
        <c:majorTickMark val="none"/>
        <c:minorTickMark val="none"/>
        <c:tickLblPos val="none"/>
        <c:spPr>
          <a:ln w="9525" cmpd="sng" algn="ctr">
            <a:solidFill>
              <a:schemeClr val="tx1"/>
            </a:solidFill>
            <a:prstDash val="solid"/>
          </a:ln>
        </c:spPr>
        <c:crossAx val="522576736"/>
        <c:crossesAt val="0"/>
        <c:auto val="0"/>
        <c:lblAlgn val="ctr"/>
        <c:lblOffset val="100"/>
        <c:noMultiLvlLbl val="0"/>
      </c:catAx>
      <c:valAx>
        <c:axId val="522576736"/>
        <c:scaling>
          <c:orientation val="minMax"/>
          <c:max val="83.5"/>
          <c:min val="0"/>
        </c:scaling>
        <c:delete val="1"/>
        <c:axPos val="l"/>
        <c:numFmt formatCode="General" sourceLinked="1"/>
        <c:majorTickMark val="out"/>
        <c:minorTickMark val="none"/>
        <c:tickLblPos val="nextTo"/>
        <c:crossAx val="525691480"/>
        <c:crossesAt val="0"/>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179215930304917E-2"/>
          <c:y val="0.13478260869565217"/>
          <c:w val="0.96764156813939017"/>
          <c:h val="0.77173913043478259"/>
        </c:manualLayout>
      </c:layout>
      <c:barChart>
        <c:barDir val="col"/>
        <c:grouping val="stacked"/>
        <c:varyColors val="0"/>
        <c:ser>
          <c:idx val="0"/>
          <c:order val="0"/>
          <c:spPr>
            <a:solidFill>
              <a:srgbClr val="E46C0A"/>
            </a:solidFill>
            <a:ln>
              <a:noFill/>
            </a:ln>
          </c:spPr>
          <c:invertIfNegative val="0"/>
          <c:dLbls>
            <c:dLbl>
              <c:idx val="0"/>
              <c:layout>
                <c:manualLayout>
                  <c:x val="0"/>
                  <c:y val="-0.34347826086956523"/>
                </c:manualLayout>
              </c:layout>
              <c:numFmt formatCode="0.00;&quot;-&quot;0.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82E-487D-8E1E-9D9D1D8FF83E}"/>
                </c:ext>
                <c:ext xmlns:c15="http://schemas.microsoft.com/office/drawing/2012/chart" uri="{CE6537A1-D6FC-4f65-9D91-7224C49458BB}">
                  <c15:spPr xmlns:c15="http://schemas.microsoft.com/office/drawing/2012/chart">
                    <a:prstGeom prst="rect">
                      <a:avLst/>
                    </a:prstGeom>
                  </c15:spPr>
                </c:ext>
              </c:extLst>
            </c:dLbl>
            <c:dLbl>
              <c:idx val="1"/>
              <c:layout>
                <c:manualLayout>
                  <c:x val="0"/>
                  <c:y val="-0.35942028985507246"/>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82E-487D-8E1E-9D9D1D8FF83E}"/>
                </c:ext>
                <c:ext xmlns:c15="http://schemas.microsoft.com/office/drawing/2012/chart" uri="{CE6537A1-D6FC-4f65-9D91-7224C49458BB}">
                  <c15:spPr xmlns:c15="http://schemas.microsoft.com/office/drawing/2012/chart">
                    <a:prstGeom prst="rect">
                      <a:avLst/>
                    </a:prstGeom>
                  </c15:spPr>
                </c:ext>
              </c:extLst>
            </c:dLbl>
            <c:dLbl>
              <c:idx val="2"/>
              <c:layout>
                <c:manualLayout>
                  <c:x val="0"/>
                  <c:y val="-0.4181159420289855"/>
                </c:manualLayout>
              </c:layout>
              <c:tx>
                <c:rich>
                  <a:bodyPr wrap="none"/>
                  <a:lstStyle/>
                  <a:p>
                    <a:pPr>
                      <a:defRPr sz="900" kern="1200">
                        <a:solidFill>
                          <a:schemeClr val="tx1"/>
                        </a:solidFill>
                        <a:latin typeface="+mn-lt"/>
                        <a:ea typeface="+mn-ea"/>
                        <a:cs typeface="+mn-cs"/>
                      </a:defRPr>
                    </a:pPr>
                    <a:r>
                      <a:rPr lang="en-US" dirty="0" smtClean="0"/>
                      <a:t>7543</a:t>
                    </a:r>
                    <a:endParaRPr lang="en-US" dirty="0"/>
                  </a:p>
                </c:rich>
              </c:tx>
              <c:numFmt formatCode="0;&quot;-&quot;0" sourceLinked="0"/>
              <c:spPr>
                <a:noFill/>
                <a:ln>
                  <a:noFill/>
                </a:ln>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82E-487D-8E1E-9D9D1D8FF83E}"/>
                </c:ext>
                <c:ext xmlns:c15="http://schemas.microsoft.com/office/drawing/2012/chart" uri="{CE6537A1-D6FC-4f65-9D91-7224C49458BB}">
                  <c15:spPr xmlns:c15="http://schemas.microsoft.com/office/drawing/2012/chart">
                    <a:prstGeom prst="rect">
                      <a:avLst/>
                    </a:prstGeom>
                  </c15:spPr>
                </c:ext>
              </c:extLst>
            </c:dLbl>
            <c:dLbl>
              <c:idx val="3"/>
              <c:layout>
                <c:manualLayout>
                  <c:x val="0"/>
                  <c:y val="-0.42028985507246375"/>
                </c:manualLayout>
              </c:layout>
              <c:tx>
                <c:rich>
                  <a:bodyPr wrap="none"/>
                  <a:lstStyle/>
                  <a:p>
                    <a:pPr>
                      <a:defRPr sz="900" kern="1200">
                        <a:solidFill>
                          <a:schemeClr val="tx1"/>
                        </a:solidFill>
                        <a:latin typeface="+mn-lt"/>
                        <a:ea typeface="+mn-ea"/>
                        <a:cs typeface="+mn-cs"/>
                      </a:defRPr>
                    </a:pPr>
                    <a:r>
                      <a:rPr lang="en-US" dirty="0"/>
                      <a:t>8630</a:t>
                    </a:r>
                  </a:p>
                </c:rich>
              </c:tx>
              <c:numFmt formatCode="0;&quot;-&quot;0" sourceLinked="0"/>
              <c:spPr>
                <a:noFill/>
                <a:ln>
                  <a:noFill/>
                </a:ln>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82E-487D-8E1E-9D9D1D8FF83E}"/>
                </c:ext>
                <c:ext xmlns:c15="http://schemas.microsoft.com/office/drawing/2012/chart" uri="{CE6537A1-D6FC-4f65-9D91-7224C49458BB}">
                  <c15:spPr xmlns:c15="http://schemas.microsoft.com/office/drawing/2012/chart">
                    <a:prstGeom prst="rect">
                      <a:avLst/>
                    </a:prstGeom>
                  </c15:spPr>
                </c:ext>
              </c:extLst>
            </c:dLbl>
            <c:dLbl>
              <c:idx val="4"/>
              <c:layout>
                <c:manualLayout>
                  <c:x val="0"/>
                  <c:y val="-0.42753623188405798"/>
                </c:manualLayout>
              </c:layout>
              <c:tx>
                <c:rich>
                  <a:bodyPr wrap="none"/>
                  <a:lstStyle/>
                  <a:p>
                    <a:pPr>
                      <a:defRPr sz="900" kern="1200">
                        <a:solidFill>
                          <a:schemeClr val="tx1"/>
                        </a:solidFill>
                        <a:latin typeface="+mn-lt"/>
                        <a:ea typeface="+mn-ea"/>
                        <a:cs typeface="+mn-cs"/>
                      </a:defRPr>
                    </a:pPr>
                    <a:r>
                      <a:rPr lang="en-US" dirty="0"/>
                      <a:t>8745</a:t>
                    </a:r>
                  </a:p>
                </c:rich>
              </c:tx>
              <c:numFmt formatCode="0;&quot;-&quot;0" sourceLinked="0"/>
              <c:spPr>
                <a:noFill/>
                <a:ln>
                  <a:noFill/>
                </a:ln>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82E-487D-8E1E-9D9D1D8FF83E}"/>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5475.16</c:v>
                </c:pt>
                <c:pt idx="1">
                  <c:v>5774</c:v>
                </c:pt>
                <c:pt idx="2">
                  <c:v>6832</c:v>
                </c:pt>
                <c:pt idx="3">
                  <c:v>6878</c:v>
                </c:pt>
                <c:pt idx="4">
                  <c:v>6993</c:v>
                </c:pt>
              </c:numCache>
            </c:numRef>
          </c:val>
          <c:extLst xmlns:c16r2="http://schemas.microsoft.com/office/drawing/2015/06/chart">
            <c:ext xmlns:c16="http://schemas.microsoft.com/office/drawing/2014/chart" uri="{C3380CC4-5D6E-409C-BE32-E72D297353CC}">
              <c16:uniqueId val="{00000005-A82E-487D-8E1E-9D9D1D8FF83E}"/>
            </c:ext>
          </c:extLst>
        </c:ser>
        <c:dLbls>
          <c:showLegendKey val="0"/>
          <c:showVal val="0"/>
          <c:showCatName val="0"/>
          <c:showSerName val="0"/>
          <c:showPercent val="0"/>
          <c:showBubbleSize val="0"/>
        </c:dLbls>
        <c:gapWidth val="80"/>
        <c:overlap val="100"/>
        <c:axId val="522583400"/>
        <c:axId val="522577128"/>
      </c:barChart>
      <c:catAx>
        <c:axId val="5225834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522577128"/>
        <c:crosses val="min"/>
        <c:auto val="0"/>
        <c:lblAlgn val="ctr"/>
        <c:lblOffset val="100"/>
        <c:noMultiLvlLbl val="0"/>
      </c:catAx>
      <c:valAx>
        <c:axId val="522577128"/>
        <c:scaling>
          <c:orientation val="minMax"/>
          <c:max val="6993"/>
          <c:min val="0"/>
        </c:scaling>
        <c:delete val="1"/>
        <c:axPos val="l"/>
        <c:numFmt formatCode="General" sourceLinked="1"/>
        <c:majorTickMark val="out"/>
        <c:minorTickMark val="none"/>
        <c:tickLblPos val="nextTo"/>
        <c:crossAx val="522583400"/>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179215930304917E-2"/>
          <c:y val="0.1170547514159849"/>
          <c:w val="0.96764156813939017"/>
          <c:h val="0.80176211453744495"/>
        </c:manualLayout>
      </c:layout>
      <c:barChart>
        <c:barDir val="col"/>
        <c:grouping val="stacked"/>
        <c:varyColors val="0"/>
        <c:ser>
          <c:idx val="0"/>
          <c:order val="0"/>
          <c:spPr>
            <a:solidFill>
              <a:srgbClr val="969696"/>
            </a:solidFill>
            <a:ln>
              <a:noFill/>
            </a:ln>
          </c:spPr>
          <c:invertIfNegative val="0"/>
          <c:dLbls>
            <c:dLbl>
              <c:idx val="0"/>
              <c:layout>
                <c:manualLayout>
                  <c:x val="0"/>
                  <c:y val="-0.43675267463813722"/>
                </c:manualLayout>
              </c:layout>
              <c:numFmt formatCode="#,##0.0;&quot;-&quot;#,##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D44-4CCD-81C9-3A1F6CD4009E}"/>
                </c:ext>
                <c:ext xmlns:c15="http://schemas.microsoft.com/office/drawing/2012/chart" uri="{CE6537A1-D6FC-4f65-9D91-7224C49458BB}">
                  <c15:spPr xmlns:c15="http://schemas.microsoft.com/office/drawing/2012/chart">
                    <a:prstGeom prst="rect">
                      <a:avLst/>
                    </a:prstGeom>
                  </c15:spPr>
                </c:ext>
              </c:extLst>
            </c:dLbl>
            <c:dLbl>
              <c:idx val="1"/>
              <c:layout>
                <c:manualLayout>
                  <c:x val="0"/>
                  <c:y val="-0.34801762114537443"/>
                </c:manualLayout>
              </c:layout>
              <c:numFmt formatCode="#,##0.0;&quot;-&quot;#,##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D44-4CCD-81C9-3A1F6CD4009E}"/>
                </c:ext>
                <c:ext xmlns:c15="http://schemas.microsoft.com/office/drawing/2012/chart" uri="{CE6537A1-D6FC-4f65-9D91-7224C49458BB}">
                  <c15:spPr xmlns:c15="http://schemas.microsoft.com/office/drawing/2012/chart">
                    <a:prstGeom prst="rect">
                      <a:avLst/>
                    </a:prstGeom>
                  </c15:spPr>
                </c:ext>
              </c:extLst>
            </c:dLbl>
            <c:dLbl>
              <c:idx val="2"/>
              <c:layout>
                <c:manualLayout>
                  <c:x val="0"/>
                  <c:y val="-0.34738829452485842"/>
                </c:manualLayout>
              </c:layout>
              <c:numFmt formatCode="#,##0.0;&quot;-&quot;#,##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D44-4CCD-81C9-3A1F6CD4009E}"/>
                </c:ext>
                <c:ext xmlns:c15="http://schemas.microsoft.com/office/drawing/2012/chart" uri="{CE6537A1-D6FC-4f65-9D91-7224C49458BB}">
                  <c15:spPr xmlns:c15="http://schemas.microsoft.com/office/drawing/2012/chart">
                    <a:prstGeom prst="rect">
                      <a:avLst/>
                    </a:prstGeom>
                  </c15:spPr>
                </c:ext>
              </c:extLst>
            </c:dLbl>
            <c:dLbl>
              <c:idx val="3"/>
              <c:layout>
                <c:manualLayout>
                  <c:x val="0"/>
                  <c:y val="-0.34801762114537443"/>
                </c:manualLayout>
              </c:layout>
              <c:numFmt formatCode="#,##0.0;&quot;-&quot;#,##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D44-4CCD-81C9-3A1F6CD4009E}"/>
                </c:ext>
                <c:ext xmlns:c15="http://schemas.microsoft.com/office/drawing/2012/chart" uri="{CE6537A1-D6FC-4f65-9D91-7224C49458BB}">
                  <c15:spPr xmlns:c15="http://schemas.microsoft.com/office/drawing/2012/chart">
                    <a:prstGeom prst="rect">
                      <a:avLst/>
                    </a:prstGeom>
                  </c15:spPr>
                </c:ext>
              </c:extLst>
            </c:dLbl>
            <c:dLbl>
              <c:idx val="4"/>
              <c:layout>
                <c:manualLayout>
                  <c:x val="0"/>
                  <c:y val="-0.39081183134046571"/>
                </c:manualLayout>
              </c:layout>
              <c:numFmt formatCode="#,##0.0;&quot;-&quot;#,##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D44-4CCD-81C9-3A1F6CD4009E}"/>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83.5</c:v>
                </c:pt>
                <c:pt idx="1">
                  <c:v>65</c:v>
                </c:pt>
                <c:pt idx="2">
                  <c:v>64.900000000000006</c:v>
                </c:pt>
                <c:pt idx="3">
                  <c:v>65</c:v>
                </c:pt>
                <c:pt idx="4">
                  <c:v>74</c:v>
                </c:pt>
              </c:numCache>
            </c:numRef>
          </c:val>
          <c:extLst xmlns:c16r2="http://schemas.microsoft.com/office/drawing/2015/06/chart">
            <c:ext xmlns:c16="http://schemas.microsoft.com/office/drawing/2014/chart" uri="{C3380CC4-5D6E-409C-BE32-E72D297353CC}">
              <c16:uniqueId val="{00000005-7D44-4CCD-81C9-3A1F6CD4009E}"/>
            </c:ext>
          </c:extLst>
        </c:ser>
        <c:dLbls>
          <c:showLegendKey val="0"/>
          <c:showVal val="0"/>
          <c:showCatName val="0"/>
          <c:showSerName val="0"/>
          <c:showPercent val="0"/>
          <c:showBubbleSize val="0"/>
        </c:dLbls>
        <c:gapWidth val="80"/>
        <c:overlap val="100"/>
        <c:axId val="522579872"/>
        <c:axId val="521229488"/>
      </c:barChart>
      <c:catAx>
        <c:axId val="5225798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521229488"/>
        <c:crosses val="min"/>
        <c:auto val="0"/>
        <c:lblAlgn val="ctr"/>
        <c:lblOffset val="100"/>
        <c:noMultiLvlLbl val="0"/>
      </c:catAx>
      <c:valAx>
        <c:axId val="521229488"/>
        <c:scaling>
          <c:orientation val="minMax"/>
          <c:max val="83.5"/>
          <c:min val="0"/>
        </c:scaling>
        <c:delete val="1"/>
        <c:axPos val="l"/>
        <c:numFmt formatCode="General" sourceLinked="1"/>
        <c:majorTickMark val="out"/>
        <c:minorTickMark val="none"/>
        <c:tickLblPos val="nextTo"/>
        <c:crossAx val="52257987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31214165687561"/>
          <c:y val="6.1959654092788696E-2"/>
          <c:w val="0.5942196249961853"/>
          <c:h val="0.87608069181442261"/>
        </c:manualLayout>
      </c:layout>
      <c:barChart>
        <c:barDir val="col"/>
        <c:grouping val="stacked"/>
        <c:varyColors val="0"/>
        <c:ser>
          <c:idx val="0"/>
          <c:order val="0"/>
          <c:spPr>
            <a:solidFill>
              <a:schemeClr val="accent1"/>
            </a:solidFill>
            <a:ln>
              <a:noFill/>
            </a:ln>
          </c:spPr>
          <c:invertIfNegative val="0"/>
          <c:dLbls>
            <c:dLbl>
              <c:idx val="0"/>
              <c:layout>
                <c:manualLayout>
                  <c:x val="0"/>
                  <c:y val="-9.606147650629282E-4"/>
                </c:manualLayout>
              </c:layout>
              <c:tx>
                <c:rich>
                  <a:bodyPr wrap="none"/>
                  <a:lstStyle/>
                  <a:p>
                    <a:pPr>
                      <a:defRPr sz="900" kern="1200">
                        <a:solidFill>
                          <a:schemeClr val="bg1"/>
                        </a:solidFill>
                        <a:latin typeface="+mn-lt"/>
                        <a:ea typeface="+mn-ea"/>
                        <a:cs typeface="+mn-cs"/>
                        <a:sym typeface="Arial"/>
                      </a:defRPr>
                    </a:pPr>
                    <a:r>
                      <a:rPr lang="en-US"/>
                      <a:t>30</a:t>
                    </a:r>
                  </a:p>
                </c:rich>
              </c:tx>
              <c:numFmt formatCode="#,##0;&quot;-&quot;#,##0" sourceLinked="0"/>
              <c:spPr>
                <a:noFill/>
                <a:ln>
                  <a:noFill/>
                </a:ln>
              </c:sp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0-38BD-4F75-888A-2B4709EB5451}"/>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5="http://schemas.microsoft.com/office/drawing/2012/chart" uri="{CE6537A1-D6FC-4f65-9D91-7224C49458BB}">
                <c15:showLeaderLines val="0"/>
              </c:ext>
            </c:extLst>
          </c:dLbls>
          <c:val>
            <c:numRef>
              <c:f>Sheet1!$A$1</c:f>
              <c:numCache>
                <c:formatCode>General</c:formatCode>
                <c:ptCount val="1"/>
              </c:numCache>
            </c:numRef>
          </c:val>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1-38BD-4F75-888A-2B4709EB5451}"/>
            </c:ext>
          </c:extLst>
        </c:ser>
        <c:ser>
          <c:idx val="1"/>
          <c:order val="1"/>
          <c:spPr>
            <a:solidFill>
              <a:schemeClr val="accent4"/>
            </a:solidFill>
            <a:ln>
              <a:noFill/>
            </a:ln>
          </c:spPr>
          <c:invertIfNegative val="0"/>
          <c:dLbls>
            <c:dLbl>
              <c:idx val="0"/>
              <c:layout>
                <c:manualLayout>
                  <c:x val="0"/>
                  <c:y val="-9.606147650629282E-4"/>
                </c:manualLayout>
              </c:layout>
              <c:tx>
                <c:rich>
                  <a:bodyPr wrap="none"/>
                  <a:lstStyle/>
                  <a:p>
                    <a:pPr>
                      <a:defRPr sz="900" kern="1200">
                        <a:solidFill>
                          <a:schemeClr val="bg1"/>
                        </a:solidFill>
                        <a:latin typeface="+mn-lt"/>
                        <a:ea typeface="+mn-ea"/>
                        <a:cs typeface="+mn-cs"/>
                        <a:sym typeface="Arial"/>
                      </a:defRPr>
                    </a:pPr>
                    <a:r>
                      <a:rPr lang="en-US"/>
                      <a:t>68</a:t>
                    </a:r>
                  </a:p>
                </c:rich>
              </c:tx>
              <c:numFmt formatCode="#,##0;&quot;-&quot;#,##0" sourceLinked="0"/>
              <c:spPr>
                <a:noFill/>
                <a:ln>
                  <a:noFill/>
                </a:ln>
              </c:sp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2-38BD-4F75-888A-2B4709EB5451}"/>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5="http://schemas.microsoft.com/office/drawing/2012/chart" uri="{CE6537A1-D6FC-4f65-9D91-7224C49458BB}">
                <c15:showLeaderLines val="0"/>
              </c:ext>
            </c:extLst>
          </c:dLbls>
          <c:val>
            <c:numRef>
              <c:f>Sheet1!$A$2</c:f>
              <c:numCache>
                <c:formatCode>General</c:formatCode>
                <c:ptCount val="1"/>
              </c:numCache>
            </c:numRef>
          </c:val>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3-38BD-4F75-888A-2B4709EB5451}"/>
            </c:ext>
          </c:extLst>
        </c:ser>
        <c:dLbls>
          <c:showLegendKey val="0"/>
          <c:showVal val="0"/>
          <c:showCatName val="0"/>
          <c:showSerName val="0"/>
          <c:showPercent val="0"/>
          <c:showBubbleSize val="0"/>
        </c:dLbls>
        <c:gapWidth val="80"/>
        <c:overlap val="100"/>
        <c:axId val="398353528"/>
        <c:axId val="398347256"/>
      </c:barChart>
      <c:catAx>
        <c:axId val="398353528"/>
        <c:scaling>
          <c:orientation val="minMax"/>
        </c:scaling>
        <c:delete val="0"/>
        <c:axPos val="b"/>
        <c:majorTickMark val="none"/>
        <c:minorTickMark val="none"/>
        <c:tickLblPos val="none"/>
        <c:spPr>
          <a:ln w="9525" cmpd="sng" algn="ctr">
            <a:solidFill>
              <a:schemeClr val="tx1"/>
            </a:solidFill>
            <a:prstDash val="solid"/>
          </a:ln>
        </c:spPr>
        <c:crossAx val="398347256"/>
        <c:crossesAt val="0"/>
        <c:auto val="0"/>
        <c:lblAlgn val="ctr"/>
        <c:lblOffset val="100"/>
        <c:noMultiLvlLbl val="0"/>
      </c:catAx>
      <c:valAx>
        <c:axId val="398347256"/>
        <c:scaling>
          <c:orientation val="minMax"/>
          <c:max val="94.91"/>
          <c:min val="0"/>
        </c:scaling>
        <c:delete val="1"/>
        <c:axPos val="l"/>
        <c:numFmt formatCode="General" sourceLinked="1"/>
        <c:majorTickMark val="out"/>
        <c:minorTickMark val="none"/>
        <c:tickLblPos val="nextTo"/>
        <c:crossAx val="398353528"/>
        <c:crossesAt val="0"/>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84261512756348"/>
          <c:y val="0.18883249163627625"/>
          <c:w val="0.18983051180839539"/>
          <c:h val="0.68020302057266235"/>
        </c:manualLayout>
      </c:layout>
      <c:barChart>
        <c:barDir val="col"/>
        <c:grouping val="stacked"/>
        <c:varyColors val="0"/>
        <c:ser>
          <c:idx val="0"/>
          <c:order val="0"/>
          <c:spPr>
            <a:solidFill>
              <a:srgbClr val="969696"/>
            </a:solidFill>
            <a:ln w="9525" cmpd="sng" algn="ctr">
              <a:solidFill>
                <a:schemeClr val="bg1"/>
              </a:solidFill>
              <a:prstDash val="solid"/>
            </a:ln>
          </c:spPr>
          <c:invertIfNegative val="0"/>
          <c:dLbls>
            <c:dLbl>
              <c:idx val="0"/>
              <c:layout>
                <c:manualLayout>
                  <c:x val="0"/>
                  <c:y val="-0.39796954393386841"/>
                </c:manualLayout>
              </c:layout>
              <c:numFmt formatCode="#,##0.00;&quot;-&quot;#,##0.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0-02AE-4FB9-8E8A-7AE2D8B59217}"/>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5="http://schemas.microsoft.com/office/drawing/2012/chart" uri="{CE6537A1-D6FC-4f65-9D91-7224C49458BB}">
                <c15:showLeaderLines val="0"/>
              </c:ext>
            </c:extLst>
          </c:dLbls>
          <c:val>
            <c:numRef>
              <c:f>Sheet1!$A$1</c:f>
              <c:numCache>
                <c:formatCode>#\ ##0.00;"-"#\ ##0.00</c:formatCode>
                <c:ptCount val="1"/>
              </c:numCache>
            </c:numRef>
          </c:val>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1-02AE-4FB9-8E8A-7AE2D8B59217}"/>
            </c:ext>
          </c:extLst>
        </c:ser>
        <c:dLbls>
          <c:showLegendKey val="0"/>
          <c:showVal val="0"/>
          <c:showCatName val="0"/>
          <c:showSerName val="0"/>
          <c:showPercent val="0"/>
          <c:showBubbleSize val="0"/>
        </c:dLbls>
        <c:gapWidth val="80"/>
        <c:overlap val="100"/>
        <c:axId val="397923448"/>
        <c:axId val="397924232"/>
      </c:barChart>
      <c:catAx>
        <c:axId val="397923448"/>
        <c:scaling>
          <c:orientation val="minMax"/>
        </c:scaling>
        <c:delete val="0"/>
        <c:axPos val="b"/>
        <c:majorTickMark val="none"/>
        <c:minorTickMark val="none"/>
        <c:tickLblPos val="none"/>
        <c:spPr>
          <a:ln w="9525" cmpd="sng" algn="ctr">
            <a:solidFill>
              <a:schemeClr val="tx1"/>
            </a:solidFill>
            <a:prstDash val="solid"/>
          </a:ln>
        </c:spPr>
        <c:crossAx val="397924232"/>
        <c:crossesAt val="0"/>
        <c:auto val="0"/>
        <c:lblAlgn val="ctr"/>
        <c:lblOffset val="100"/>
        <c:noMultiLvlLbl val="0"/>
      </c:catAx>
      <c:valAx>
        <c:axId val="397924232"/>
        <c:scaling>
          <c:orientation val="minMax"/>
          <c:max val="15046.4"/>
          <c:min val="0"/>
        </c:scaling>
        <c:delete val="1"/>
        <c:axPos val="l"/>
        <c:numFmt formatCode="#\ ##0.00;&quot;-&quot;#\ ##0.00" sourceLinked="1"/>
        <c:majorTickMark val="out"/>
        <c:minorTickMark val="none"/>
        <c:tickLblPos val="nextTo"/>
        <c:crossAx val="397923448"/>
        <c:crossesAt val="0"/>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31136393547058"/>
          <c:y val="0.17613635957241058"/>
          <c:w val="0.2886447012424469"/>
          <c:h val="0.70170456171035767"/>
        </c:manualLayout>
      </c:layout>
      <c:barChart>
        <c:barDir val="col"/>
        <c:grouping val="stacked"/>
        <c:varyColors val="0"/>
        <c:ser>
          <c:idx val="0"/>
          <c:order val="0"/>
          <c:spPr>
            <a:solidFill>
              <a:schemeClr val="accent6"/>
            </a:solidFill>
            <a:ln>
              <a:noFill/>
            </a:ln>
          </c:spPr>
          <c:invertIfNegative val="0"/>
          <c:dLbls>
            <c:dLbl>
              <c:idx val="0"/>
              <c:layout>
                <c:manualLayout>
                  <c:x val="0"/>
                  <c:y val="-0.40435606241226196"/>
                </c:manualLayout>
              </c:layout>
              <c:tx>
                <c:rich>
                  <a:bodyPr wrap="none"/>
                  <a:lstStyle/>
                  <a:p>
                    <a:pPr>
                      <a:defRPr sz="900" kern="1200">
                        <a:solidFill>
                          <a:schemeClr val="tx1"/>
                        </a:solidFill>
                        <a:latin typeface="+mn-lt"/>
                        <a:ea typeface="+mn-ea"/>
                        <a:cs typeface="+mn-cs"/>
                      </a:defRPr>
                    </a:pPr>
                    <a:r>
                      <a:rPr lang="en-US"/>
                      <a:t>558,3</a:t>
                    </a:r>
                  </a:p>
                </c:rich>
              </c:tx>
              <c:numFmt formatCode="#,##0.0;&quot;-&quot;#,##0.0" sourceLinked="0"/>
              <c:spPr>
                <a:noFill/>
                <a:ln>
                  <a:noFill/>
                </a:ln>
              </c:sp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0-CF4B-4515-B6DF-BA52D4900CFE}"/>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5="http://schemas.microsoft.com/office/drawing/2012/chart" uri="{CE6537A1-D6FC-4f65-9D91-7224C49458BB}">
                <c15:showLeaderLines val="0"/>
              </c:ext>
            </c:extLst>
          </c:dLbls>
          <c:val>
            <c:numRef>
              <c:f>Sheet1!$A$1</c:f>
              <c:numCache>
                <c:formatCode>#\ ##0.0;"-"#\ ##0.0</c:formatCode>
                <c:ptCount val="1"/>
              </c:numCache>
            </c:numRef>
          </c:val>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1-CF4B-4515-B6DF-BA52D4900CFE}"/>
            </c:ext>
          </c:extLst>
        </c:ser>
        <c:dLbls>
          <c:showLegendKey val="0"/>
          <c:showVal val="0"/>
          <c:showCatName val="0"/>
          <c:showSerName val="0"/>
          <c:showPercent val="0"/>
          <c:showBubbleSize val="0"/>
        </c:dLbls>
        <c:gapWidth val="80"/>
        <c:overlap val="100"/>
        <c:axId val="397923840"/>
        <c:axId val="397920704"/>
      </c:barChart>
      <c:catAx>
        <c:axId val="397923840"/>
        <c:scaling>
          <c:orientation val="minMax"/>
        </c:scaling>
        <c:delete val="0"/>
        <c:axPos val="b"/>
        <c:majorTickMark val="none"/>
        <c:minorTickMark val="none"/>
        <c:tickLblPos val="none"/>
        <c:spPr>
          <a:ln w="9525" cmpd="sng" algn="ctr">
            <a:solidFill>
              <a:schemeClr val="tx1"/>
            </a:solidFill>
            <a:prstDash val="solid"/>
          </a:ln>
        </c:spPr>
        <c:crossAx val="397920704"/>
        <c:crossesAt val="0"/>
        <c:auto val="0"/>
        <c:lblAlgn val="ctr"/>
        <c:lblOffset val="100"/>
        <c:noMultiLvlLbl val="0"/>
      </c:catAx>
      <c:valAx>
        <c:axId val="397920704"/>
        <c:scaling>
          <c:orientation val="minMax"/>
          <c:max val="598.19299999999998"/>
          <c:min val="0"/>
        </c:scaling>
        <c:delete val="1"/>
        <c:axPos val="l"/>
        <c:numFmt formatCode="#\ ##0.0;&quot;-&quot;#\ ##0.0" sourceLinked="1"/>
        <c:majorTickMark val="out"/>
        <c:minorTickMark val="none"/>
        <c:tickLblPos val="nextTo"/>
        <c:crossAx val="397923840"/>
        <c:crossesAt val="0"/>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78820872306824"/>
          <c:y val="0.19766205549240112"/>
          <c:w val="0.35442358255386353"/>
          <c:h val="0.66524970531463623"/>
        </c:manualLayout>
      </c:layout>
      <c:barChart>
        <c:barDir val="col"/>
        <c:grouping val="stacked"/>
        <c:varyColors val="0"/>
        <c:ser>
          <c:idx val="0"/>
          <c:order val="0"/>
          <c:spPr>
            <a:solidFill>
              <a:srgbClr val="364D6E"/>
            </a:solidFill>
            <a:ln>
              <a:noFill/>
            </a:ln>
          </c:spPr>
          <c:invertIfNegative val="0"/>
          <c:dLbls>
            <c:dLbl>
              <c:idx val="0"/>
              <c:layout>
                <c:manualLayout>
                  <c:x val="0"/>
                  <c:y val="-0.38363441824913025"/>
                </c:manualLayout>
              </c:layout>
              <c:numFmt formatCode="#,##0.00;&quot;-&quot;#,##0.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0-3B06-4983-A1F0-E7110DF4DD59}"/>
                </c:ext>
                <c:ext xmlns:c15="http://schemas.microsoft.com/office/drawing/2012/chart" uri="{CE6537A1-D6FC-4f65-9D91-7224C49458BB}">
                  <c15:spPr xmlns:c15="http://schemas.microsoft.com/office/drawing/2012/chart">
                    <a:prstGeom prst="rect">
                      <a:avLst/>
                    </a:prstGeom>
                  </c15:spPr>
                </c:ext>
              </c:extLst>
            </c:dLbl>
            <c:dLbl>
              <c:idx val="1"/>
              <c:layout>
                <c:manualLayout>
                  <c:x val="0"/>
                  <c:y val="-0.39744952321052551"/>
                </c:manualLayout>
              </c:layout>
              <c:tx>
                <c:rich>
                  <a:bodyPr wrap="none"/>
                  <a:lstStyle/>
                  <a:p>
                    <a:pPr>
                      <a:defRPr sz="900" kern="1200">
                        <a:solidFill>
                          <a:schemeClr val="tx1"/>
                        </a:solidFill>
                        <a:latin typeface="+mn-lt"/>
                        <a:ea typeface="+mn-ea"/>
                        <a:cs typeface="+mn-cs"/>
                      </a:defRPr>
                    </a:pPr>
                    <a:r>
                      <a:rPr lang="en-US"/>
                      <a:t>8 768,14</a:t>
                    </a:r>
                  </a:p>
                </c:rich>
              </c:tx>
              <c:numFmt formatCode="0.00;&quot;-&quot;0.00" sourceLinked="0"/>
              <c:spPr>
                <a:noFill/>
                <a:ln>
                  <a:noFill/>
                </a:ln>
              </c:sp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1-3B06-4983-A1F0-E7110DF4DD59}"/>
                </c:ext>
                <c:ext xmlns:c15="http://schemas.microsoft.com/office/drawing/2012/chart" uri="{CE6537A1-D6FC-4f65-9D91-7224C49458BB}">
                  <c15:spPr xmlns:c15="http://schemas.microsoft.com/office/drawing/2012/chart">
                    <a:prstGeom prst="rect">
                      <a:avLst/>
                    </a:prstGeom>
                  </c15:spPr>
                  <c15:layout>
                    <c:manualLayout>
                      <c:w val="0.16527611"/>
                      <c:h val="0.10495248"/>
                    </c:manualLayout>
                  </c15:layout>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5="http://schemas.microsoft.com/office/drawing/2012/chart" uri="{CE6537A1-D6FC-4f65-9D91-7224C49458BB}">
                <c15:showLeaderLines val="0"/>
              </c:ext>
            </c:extLst>
          </c:dLbls>
          <c:val>
            <c:numRef>
              <c:f>Sheet1!$A$1:$B$1</c:f>
              <c:numCache>
                <c:formatCode>General</c:formatCode>
                <c:ptCount val="2"/>
              </c:numCache>
            </c:numRef>
          </c:val>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2-4B83-43E3-AD09-5E027A642D27}"/>
            </c:ext>
          </c:extLst>
        </c:ser>
        <c:dLbls>
          <c:showLegendKey val="0"/>
          <c:showVal val="0"/>
          <c:showCatName val="0"/>
          <c:showSerName val="0"/>
          <c:showPercent val="0"/>
          <c:showBubbleSize val="0"/>
        </c:dLbls>
        <c:gapWidth val="80"/>
        <c:overlap val="100"/>
        <c:axId val="397924624"/>
        <c:axId val="397926584"/>
      </c:barChart>
      <c:catAx>
        <c:axId val="397924624"/>
        <c:scaling>
          <c:orientation val="minMax"/>
        </c:scaling>
        <c:delete val="0"/>
        <c:axPos val="b"/>
        <c:majorTickMark val="none"/>
        <c:minorTickMark val="none"/>
        <c:tickLblPos val="none"/>
        <c:spPr>
          <a:ln w="9525" cmpd="sng" algn="ctr">
            <a:solidFill>
              <a:schemeClr val="tx1"/>
            </a:solidFill>
            <a:prstDash val="solid"/>
          </a:ln>
        </c:spPr>
        <c:crossAx val="397926584"/>
        <c:crossesAt val="0"/>
        <c:auto val="0"/>
        <c:lblAlgn val="ctr"/>
        <c:lblOffset val="100"/>
        <c:noMultiLvlLbl val="0"/>
      </c:catAx>
      <c:valAx>
        <c:axId val="397926584"/>
        <c:scaling>
          <c:orientation val="minMax"/>
          <c:max val="5774.24"/>
          <c:min val="0"/>
        </c:scaling>
        <c:delete val="1"/>
        <c:axPos val="l"/>
        <c:numFmt formatCode="General" sourceLinked="1"/>
        <c:majorTickMark val="out"/>
        <c:minorTickMark val="none"/>
        <c:tickLblPos val="nextTo"/>
        <c:crossAx val="397924624"/>
        <c:crossesAt val="0"/>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399782255291939E-2"/>
          <c:y val="9.8049551248550415E-2"/>
          <c:w val="0.94320040941238403"/>
          <c:h val="0.83394831418991089"/>
        </c:manualLayout>
      </c:layout>
      <c:barChart>
        <c:barDir val="col"/>
        <c:grouping val="clustered"/>
        <c:varyColors val="0"/>
        <c:ser>
          <c:idx val="0"/>
          <c:order val="0"/>
          <c:spPr>
            <a:solidFill>
              <a:schemeClr val="accent4"/>
            </a:solidFill>
            <a:ln>
              <a:noFill/>
            </a:ln>
          </c:spPr>
          <c:invertIfNegative val="0"/>
          <c:dLbls>
            <c:dLbl>
              <c:idx val="0"/>
              <c:layout>
                <c:manualLayout>
                  <c:x val="0"/>
                  <c:y val="-0.44702160358428955"/>
                </c:manualLayout>
              </c:layout>
              <c:numFmt formatCode="#,##0;&quot;-&quot;#,##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0-E159-4F0D-AF77-1B4506B9FF18}"/>
                </c:ext>
                <c:ext xmlns:c15="http://schemas.microsoft.com/office/drawing/2012/chart" uri="{CE6537A1-D6FC-4f65-9D91-7224C49458BB}">
                  <c15:spPr xmlns:c15="http://schemas.microsoft.com/office/drawing/2012/chart">
                    <a:prstGeom prst="rect">
                      <a:avLst/>
                    </a:prstGeom>
                  </c15:spPr>
                </c:ext>
              </c:extLst>
            </c:dLbl>
            <c:dLbl>
              <c:idx val="1"/>
              <c:layout>
                <c:manualLayout>
                  <c:x val="0"/>
                  <c:y val="-0.32788613438606262"/>
                </c:manualLayout>
              </c:layout>
              <c:tx>
                <c:rich>
                  <a:bodyPr wrap="none"/>
                  <a:lstStyle/>
                  <a:p>
                    <a:pPr>
                      <a:defRPr sz="900" kern="1200">
                        <a:solidFill>
                          <a:schemeClr val="tx1"/>
                        </a:solidFill>
                        <a:latin typeface="+mn-lt"/>
                        <a:ea typeface="+mn-ea"/>
                        <a:cs typeface="+mn-cs"/>
                      </a:defRPr>
                    </a:pPr>
                    <a:r>
                      <a:rPr lang="en-US"/>
                      <a:t>97 877</a:t>
                    </a:r>
                  </a:p>
                </c:rich>
              </c:tx>
              <c:numFmt formatCode="#,##0;&quot;-&quot;#,##0" sourceLinked="0"/>
              <c:spPr>
                <a:noFill/>
                <a:ln>
                  <a:noFill/>
                </a:ln>
              </c:sp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1-E159-4F0D-AF77-1B4506B9FF18}"/>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5="http://schemas.microsoft.com/office/drawing/2012/chart" uri="{CE6537A1-D6FC-4f65-9D91-7224C49458BB}">
                <c15:showLeaderLines val="0"/>
              </c:ext>
            </c:extLst>
          </c:dLbls>
          <c:val>
            <c:numRef>
              <c:f>Sheet1!$A$1:$B$1</c:f>
              <c:numCache>
                <c:formatCode>General</c:formatCode>
                <c:ptCount val="2"/>
              </c:numCache>
            </c:numRef>
          </c:val>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2-E159-4F0D-AF77-1B4506B9FF18}"/>
            </c:ext>
          </c:extLst>
        </c:ser>
        <c:ser>
          <c:idx val="1"/>
          <c:order val="1"/>
          <c:spPr>
            <a:solidFill>
              <a:srgbClr val="969696"/>
            </a:solidFill>
            <a:ln>
              <a:noFill/>
            </a:ln>
          </c:spPr>
          <c:invertIfNegative val="0"/>
          <c:dLbls>
            <c:dLbl>
              <c:idx val="0"/>
              <c:layout>
                <c:manualLayout>
                  <c:x val="0"/>
                  <c:y val="-0.30627307295799255"/>
                </c:manualLayout>
              </c:layout>
              <c:numFmt formatCode="#,##0;&quot;-&quot;#,##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3-E159-4F0D-AF77-1B4506B9FF18}"/>
                </c:ext>
                <c:ext xmlns:c15="http://schemas.microsoft.com/office/drawing/2012/chart" uri="{CE6537A1-D6FC-4f65-9D91-7224C49458BB}">
                  <c15:spPr xmlns:c15="http://schemas.microsoft.com/office/drawing/2012/chart">
                    <a:prstGeom prst="rect">
                      <a:avLst/>
                    </a:prstGeom>
                  </c15:spPr>
                </c:ext>
              </c:extLst>
            </c:dLbl>
            <c:dLbl>
              <c:idx val="1"/>
              <c:layout>
                <c:manualLayout>
                  <c:x val="0"/>
                  <c:y val="-0.23036372661590576"/>
                </c:manualLayout>
              </c:layout>
              <c:tx>
                <c:rich>
                  <a:bodyPr wrap="none"/>
                  <a:lstStyle/>
                  <a:p>
                    <a:pPr>
                      <a:defRPr sz="900" kern="1200">
                        <a:solidFill>
                          <a:schemeClr val="tx1"/>
                        </a:solidFill>
                        <a:latin typeface="+mn-lt"/>
                        <a:ea typeface="+mn-ea"/>
                        <a:cs typeface="+mn-cs"/>
                      </a:defRPr>
                    </a:pPr>
                    <a:r>
                      <a:rPr lang="en-US"/>
                      <a:t>67 693</a:t>
                    </a:r>
                  </a:p>
                </c:rich>
              </c:tx>
              <c:numFmt formatCode="#,##0;&quot;-&quot;#,##0" sourceLinked="0"/>
              <c:spPr>
                <a:noFill/>
                <a:ln>
                  <a:noFill/>
                </a:ln>
              </c:sp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4-E159-4F0D-AF77-1B4506B9FF18}"/>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5="http://schemas.microsoft.com/office/drawing/2012/chart" uri="{CE6537A1-D6FC-4f65-9D91-7224C49458BB}">
                <c15:showLeaderLines val="0"/>
              </c:ext>
            </c:extLst>
          </c:dLbls>
          <c:val>
            <c:numRef>
              <c:f>Sheet1!$A$2:$B$2</c:f>
              <c:numCache>
                <c:formatCode>General</c:formatCode>
                <c:ptCount val="2"/>
              </c:numCache>
            </c:numRef>
          </c:val>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5-E159-4F0D-AF77-1B4506B9FF18}"/>
            </c:ext>
          </c:extLst>
        </c:ser>
        <c:ser>
          <c:idx val="2"/>
          <c:order val="2"/>
          <c:spPr>
            <a:solidFill>
              <a:srgbClr val="C0C0C0"/>
            </a:solidFill>
            <a:ln>
              <a:noFill/>
            </a:ln>
          </c:spPr>
          <c:invertIfNegative val="0"/>
          <c:dLbls>
            <c:dLbl>
              <c:idx val="0"/>
              <c:layout>
                <c:manualLayout>
                  <c:x val="0"/>
                  <c:y val="-0.1707959920167923"/>
                </c:manualLayout>
              </c:layout>
              <c:numFmt formatCode="#,##0;&quot;-&quot;#,##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6-E159-4F0D-AF77-1B4506B9FF18}"/>
                </c:ext>
                <c:ext xmlns:c15="http://schemas.microsoft.com/office/drawing/2012/chart" uri="{CE6537A1-D6FC-4f65-9D91-7224C49458BB}">
                  <c15:spPr xmlns:c15="http://schemas.microsoft.com/office/drawing/2012/chart">
                    <a:prstGeom prst="rect">
                      <a:avLst/>
                    </a:prstGeom>
                  </c15:spPr>
                </c:ext>
              </c:extLst>
            </c:dLbl>
            <c:dLbl>
              <c:idx val="1"/>
              <c:layout>
                <c:manualLayout>
                  <c:x val="0"/>
                  <c:y val="-0.12756985425949097"/>
                </c:manualLayout>
              </c:layout>
              <c:tx>
                <c:rich>
                  <a:bodyPr wrap="none"/>
                  <a:lstStyle/>
                  <a:p>
                    <a:pPr>
                      <a:defRPr sz="900" kern="1200">
                        <a:solidFill>
                          <a:schemeClr val="tx1"/>
                        </a:solidFill>
                        <a:latin typeface="+mn-lt"/>
                        <a:ea typeface="+mn-ea"/>
                        <a:cs typeface="+mn-cs"/>
                      </a:defRPr>
                    </a:pPr>
                    <a:r>
                      <a:rPr lang="en-US"/>
                      <a:t>30 184</a:t>
                    </a:r>
                  </a:p>
                </c:rich>
              </c:tx>
              <c:numFmt formatCode="#,##0;&quot;-&quot;#,##0" sourceLinked="0"/>
              <c:spPr>
                <a:noFill/>
                <a:ln>
                  <a:noFill/>
                </a:ln>
              </c:sp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7-E159-4F0D-AF77-1B4506B9FF18}"/>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5="http://schemas.microsoft.com/office/drawing/2012/chart" uri="{CE6537A1-D6FC-4f65-9D91-7224C49458BB}">
                <c15:showLeaderLines val="0"/>
              </c:ext>
            </c:extLst>
          </c:dLbls>
          <c:val>
            <c:numRef>
              <c:f>Sheet1!$A$3:$B$3</c:f>
              <c:numCache>
                <c:formatCode>General</c:formatCode>
                <c:ptCount val="2"/>
              </c:numCache>
            </c:numRef>
          </c:val>
          <c:extLst xmlns:m="http://schemas.openxmlformats.org/officeDocument/2006/math" xmlns:w="http://schemas.openxmlformats.org/wordprocessingml/2006/main" xmlns:wp="http://schemas.openxmlformats.org/drawingml/2006/wordprocessingDrawing" xmlns:a14="http://schemas.microsoft.com/office/drawing/2010/main" xmlns:c16r2="http://schemas.microsoft.com/office/drawing/2015/06/chart">
            <c:ext xmlns:c16="http://schemas.microsoft.com/office/drawing/2014/chart" uri="{C3380CC4-5D6E-409C-BE32-E72D297353CC}">
              <c16:uniqueId val="{00000008-E159-4F0D-AF77-1B4506B9FF18}"/>
            </c:ext>
          </c:extLst>
        </c:ser>
        <c:dLbls>
          <c:showLegendKey val="0"/>
          <c:showVal val="0"/>
          <c:showCatName val="0"/>
          <c:showSerName val="0"/>
          <c:showPercent val="0"/>
          <c:showBubbleSize val="0"/>
        </c:dLbls>
        <c:gapWidth val="80"/>
        <c:axId val="397926976"/>
        <c:axId val="397922272"/>
      </c:barChart>
      <c:catAx>
        <c:axId val="397926976"/>
        <c:scaling>
          <c:orientation val="minMax"/>
        </c:scaling>
        <c:delete val="0"/>
        <c:axPos val="b"/>
        <c:majorTickMark val="none"/>
        <c:minorTickMark val="none"/>
        <c:tickLblPos val="none"/>
        <c:spPr>
          <a:ln w="9525" cmpd="sng" algn="ctr">
            <a:solidFill>
              <a:schemeClr val="tx1"/>
            </a:solidFill>
            <a:prstDash val="solid"/>
          </a:ln>
        </c:spPr>
        <c:crossAx val="397922272"/>
        <c:crossesAt val="0"/>
        <c:auto val="0"/>
        <c:lblAlgn val="ctr"/>
        <c:lblOffset val="100"/>
        <c:noMultiLvlLbl val="0"/>
      </c:catAx>
      <c:valAx>
        <c:axId val="397922272"/>
        <c:scaling>
          <c:orientation val="minMax"/>
          <c:max val="132854.1"/>
          <c:min val="0"/>
        </c:scaling>
        <c:delete val="1"/>
        <c:axPos val="l"/>
        <c:numFmt formatCode="General" sourceLinked="1"/>
        <c:majorTickMark val="out"/>
        <c:minorTickMark val="none"/>
        <c:tickLblPos val="nextTo"/>
        <c:crossAx val="397926976"/>
        <c:crossesAt val="0"/>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83882783882783"/>
          <c:y val="0.10915492957746478"/>
          <c:w val="0.54432234432234428"/>
          <c:h val="0.8151408450704225"/>
        </c:manualLayout>
      </c:layout>
      <c:barChart>
        <c:barDir val="col"/>
        <c:grouping val="stacked"/>
        <c:varyColors val="0"/>
        <c:ser>
          <c:idx val="0"/>
          <c:order val="0"/>
          <c:spPr>
            <a:solidFill>
              <a:srgbClr val="808080"/>
            </a:solidFill>
            <a:ln>
              <a:noFill/>
            </a:ln>
          </c:spPr>
          <c:invertIfNegative val="0"/>
          <c:dPt>
            <c:idx val="1"/>
            <c:invertIfNegative val="0"/>
            <c:bubble3D val="0"/>
            <c:spPr>
              <a:solidFill>
                <a:srgbClr val="C0C0C0"/>
              </a:solidFill>
              <a:ln>
                <a:noFill/>
              </a:ln>
            </c:spPr>
            <c:extLst xmlns:c16r2="http://schemas.microsoft.com/office/drawing/2015/06/chart">
              <c:ext xmlns:c16="http://schemas.microsoft.com/office/drawing/2014/chart" uri="{C3380CC4-5D6E-409C-BE32-E72D297353CC}">
                <c16:uniqueId val="{00000001-C98C-4D2C-8B61-43F3335FD4D1}"/>
              </c:ext>
            </c:extLst>
          </c:dPt>
          <c:dLbls>
            <c:dLbl>
              <c:idx val="0"/>
              <c:layout>
                <c:manualLayout>
                  <c:x val="0"/>
                  <c:y val="-0.18720657276995306"/>
                </c:manualLayout>
              </c:layout>
              <c:tx>
                <c:rich>
                  <a:bodyPr wrap="none"/>
                  <a:lstStyle/>
                  <a:p>
                    <a:pPr>
                      <a:defRPr sz="900" kern="1200">
                        <a:solidFill>
                          <a:schemeClr val="tx1"/>
                        </a:solidFill>
                        <a:latin typeface="+mn-lt"/>
                        <a:ea typeface="+mn-ea"/>
                        <a:cs typeface="+mn-cs"/>
                      </a:defRPr>
                    </a:pPr>
                    <a:r>
                      <a:rPr lang="en-US" dirty="0"/>
                      <a:t>515,9</a:t>
                    </a:r>
                  </a:p>
                </c:rich>
              </c:tx>
              <c:numFmt formatCode="#,##0.0;&quot;-&quot;#,##0.0" sourceLinked="0"/>
              <c:spPr>
                <a:noFill/>
                <a:ln>
                  <a:noFill/>
                </a:ln>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98C-4D2C-8B61-43F3335FD4D1}"/>
                </c:ext>
                <c:ext xmlns:c15="http://schemas.microsoft.com/office/drawing/2012/chart" uri="{CE6537A1-D6FC-4f65-9D91-7224C49458BB}">
                  <c15:spPr xmlns:c15="http://schemas.microsoft.com/office/drawing/2012/chart">
                    <a:prstGeom prst="rect">
                      <a:avLst/>
                    </a:prstGeom>
                  </c15:spPr>
                </c:ext>
              </c:extLst>
            </c:dLbl>
            <c:dLbl>
              <c:idx val="1"/>
              <c:layout>
                <c:manualLayout>
                  <c:x val="0"/>
                  <c:y val="-0.44072769953051644"/>
                </c:manualLayout>
              </c:layout>
              <c:tx>
                <c:rich>
                  <a:bodyPr wrap="none"/>
                  <a:lstStyle/>
                  <a:p>
                    <a:pPr>
                      <a:defRPr sz="900" kern="1200">
                        <a:solidFill>
                          <a:schemeClr val="tx1"/>
                        </a:solidFill>
                        <a:latin typeface="+mn-lt"/>
                        <a:ea typeface="+mn-ea"/>
                        <a:cs typeface="+mn-cs"/>
                      </a:defRPr>
                    </a:pPr>
                    <a:r>
                      <a:rPr lang="en-US" dirty="0"/>
                      <a:t>1 074,2</a:t>
                    </a:r>
                  </a:p>
                </c:rich>
              </c:tx>
              <c:numFmt formatCode="#,##0.0;&quot;-&quot;#,##0.0" sourceLinked="0"/>
              <c:spPr>
                <a:noFill/>
                <a:ln>
                  <a:noFill/>
                </a:ln>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98C-4D2C-8B61-43F3335FD4D1}"/>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Sheet1!$A$1:$B$1</c:f>
              <c:numCache>
                <c:formatCode>General</c:formatCode>
                <c:ptCount val="2"/>
                <c:pt idx="0">
                  <c:v>361.91899999999998</c:v>
                </c:pt>
                <c:pt idx="1">
                  <c:v>960.11199999999997</c:v>
                </c:pt>
              </c:numCache>
            </c:numRef>
          </c:val>
          <c:extLst xmlns:c16r2="http://schemas.microsoft.com/office/drawing/2015/06/chart">
            <c:ext xmlns:c16="http://schemas.microsoft.com/office/drawing/2014/chart" uri="{C3380CC4-5D6E-409C-BE32-E72D297353CC}">
              <c16:uniqueId val="{00000003-C98C-4D2C-8B61-43F3335FD4D1}"/>
            </c:ext>
          </c:extLst>
        </c:ser>
        <c:dLbls>
          <c:showLegendKey val="0"/>
          <c:showVal val="0"/>
          <c:showCatName val="0"/>
          <c:showSerName val="0"/>
          <c:showPercent val="0"/>
          <c:showBubbleSize val="0"/>
        </c:dLbls>
        <c:gapWidth val="80"/>
        <c:overlap val="100"/>
        <c:axId val="516431592"/>
        <c:axId val="516433552"/>
      </c:barChart>
      <c:catAx>
        <c:axId val="51643159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516433552"/>
        <c:crosses val="min"/>
        <c:auto val="0"/>
        <c:lblAlgn val="ctr"/>
        <c:lblOffset val="100"/>
        <c:noMultiLvlLbl val="0"/>
      </c:catAx>
      <c:valAx>
        <c:axId val="516433552"/>
        <c:scaling>
          <c:orientation val="minMax"/>
          <c:max val="960.11199999999997"/>
          <c:min val="0"/>
        </c:scaling>
        <c:delete val="1"/>
        <c:axPos val="l"/>
        <c:numFmt formatCode="General" sourceLinked="1"/>
        <c:majorTickMark val="out"/>
        <c:minorTickMark val="none"/>
        <c:tickLblPos val="nextTo"/>
        <c:crossAx val="516431592"/>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231213872832371"/>
          <c:y val="6.1959654178674349E-2"/>
          <c:w val="0.59421965317919079"/>
          <c:h val="0.87608069164265134"/>
        </c:manualLayout>
      </c:layout>
      <c:barChart>
        <c:barDir val="col"/>
        <c:grouping val="stacked"/>
        <c:varyColors val="0"/>
        <c:ser>
          <c:idx val="0"/>
          <c:order val="0"/>
          <c:spPr>
            <a:solidFill>
              <a:schemeClr val="accent1"/>
            </a:solidFill>
            <a:ln>
              <a:noFill/>
            </a:ln>
          </c:spPr>
          <c:invertIfNegative val="0"/>
          <c:dLbls>
            <c:dLbl>
              <c:idx val="0"/>
              <c:layout>
                <c:manualLayout>
                  <c:x val="0"/>
                  <c:y val="-9.6061479346781938E-4"/>
                </c:manualLayout>
              </c:layout>
              <c:tx>
                <c:rich>
                  <a:bodyPr wrap="none"/>
                  <a:lstStyle/>
                  <a:p>
                    <a:pPr>
                      <a:defRPr sz="900" kern="1200">
                        <a:solidFill>
                          <a:schemeClr val="bg1"/>
                        </a:solidFill>
                        <a:latin typeface="+mn-lt"/>
                        <a:ea typeface="+mn-ea"/>
                        <a:cs typeface="+mn-cs"/>
                        <a:sym typeface="Arial"/>
                      </a:defRPr>
                    </a:pPr>
                    <a:r>
                      <a:rPr lang="en-US" dirty="0"/>
                      <a:t>30</a:t>
                    </a:r>
                  </a:p>
                </c:rich>
              </c:tx>
              <c:numFmt formatCode="#,##0;&quot;-&quot;#,##0" sourceLinked="0"/>
              <c:spPr>
                <a:noFill/>
                <a:ln>
                  <a:noFill/>
                </a:ln>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E01-4CB6-A7A4-0329350F6587}"/>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c:f>
              <c:numCache>
                <c:formatCode>General</c:formatCode>
                <c:ptCount val="1"/>
                <c:pt idx="0">
                  <c:v>31.1</c:v>
                </c:pt>
              </c:numCache>
            </c:numRef>
          </c:val>
          <c:extLst xmlns:c16r2="http://schemas.microsoft.com/office/drawing/2015/06/chart">
            <c:ext xmlns:c16="http://schemas.microsoft.com/office/drawing/2014/chart" uri="{C3380CC4-5D6E-409C-BE32-E72D297353CC}">
              <c16:uniqueId val="{00000001-4E01-4CB6-A7A4-0329350F6587}"/>
            </c:ext>
          </c:extLst>
        </c:ser>
        <c:ser>
          <c:idx val="1"/>
          <c:order val="1"/>
          <c:spPr>
            <a:solidFill>
              <a:schemeClr val="accent4"/>
            </a:solidFill>
            <a:ln>
              <a:noFill/>
            </a:ln>
          </c:spPr>
          <c:invertIfNegative val="0"/>
          <c:dLbls>
            <c:dLbl>
              <c:idx val="0"/>
              <c:layout>
                <c:manualLayout>
                  <c:x val="0"/>
                  <c:y val="-9.6061479346781938E-4"/>
                </c:manualLayout>
              </c:layout>
              <c:tx>
                <c:rich>
                  <a:bodyPr wrap="none"/>
                  <a:lstStyle/>
                  <a:p>
                    <a:pPr>
                      <a:defRPr sz="900" kern="1200">
                        <a:solidFill>
                          <a:schemeClr val="bg1"/>
                        </a:solidFill>
                        <a:latin typeface="+mn-lt"/>
                        <a:ea typeface="+mn-ea"/>
                        <a:cs typeface="+mn-cs"/>
                        <a:sym typeface="Arial"/>
                      </a:defRPr>
                    </a:pPr>
                    <a:r>
                      <a:rPr lang="en-US" dirty="0"/>
                      <a:t>68</a:t>
                    </a:r>
                  </a:p>
                </c:rich>
              </c:tx>
              <c:numFmt formatCode="#,##0;&quot;-&quot;#,##0" sourceLinked="0"/>
              <c:spPr>
                <a:noFill/>
                <a:ln>
                  <a:noFill/>
                </a:ln>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E01-4CB6-A7A4-0329350F6587}"/>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Sheet1!$A$2</c:f>
              <c:numCache>
                <c:formatCode>General</c:formatCode>
                <c:ptCount val="1"/>
                <c:pt idx="0">
                  <c:v>63.809999999999995</c:v>
                </c:pt>
              </c:numCache>
            </c:numRef>
          </c:val>
          <c:extLst xmlns:c16r2="http://schemas.microsoft.com/office/drawing/2015/06/chart">
            <c:ext xmlns:c16="http://schemas.microsoft.com/office/drawing/2014/chart" uri="{C3380CC4-5D6E-409C-BE32-E72D297353CC}">
              <c16:uniqueId val="{00000003-4E01-4CB6-A7A4-0329350F6587}"/>
            </c:ext>
          </c:extLst>
        </c:ser>
        <c:dLbls>
          <c:showLegendKey val="0"/>
          <c:showVal val="0"/>
          <c:showCatName val="0"/>
          <c:showSerName val="0"/>
          <c:showPercent val="0"/>
          <c:showBubbleSize val="0"/>
        </c:dLbls>
        <c:gapWidth val="80"/>
        <c:overlap val="100"/>
        <c:axId val="516435120"/>
        <c:axId val="516437864"/>
      </c:barChart>
      <c:catAx>
        <c:axId val="51643512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516437864"/>
        <c:crosses val="min"/>
        <c:auto val="0"/>
        <c:lblAlgn val="ctr"/>
        <c:lblOffset val="100"/>
        <c:noMultiLvlLbl val="0"/>
      </c:catAx>
      <c:valAx>
        <c:axId val="516437864"/>
        <c:scaling>
          <c:orientation val="minMax"/>
          <c:max val="94.91"/>
          <c:min val="0"/>
        </c:scaling>
        <c:delete val="1"/>
        <c:axPos val="l"/>
        <c:numFmt formatCode="General" sourceLinked="1"/>
        <c:majorTickMark val="out"/>
        <c:minorTickMark val="none"/>
        <c:tickLblPos val="nextTo"/>
        <c:crossAx val="516435120"/>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484261501210655"/>
          <c:y val="0.18883248730964466"/>
          <c:w val="0.18983050847457628"/>
          <c:h val="0.68020304568527923"/>
        </c:manualLayout>
      </c:layout>
      <c:barChart>
        <c:barDir val="col"/>
        <c:grouping val="stacked"/>
        <c:varyColors val="0"/>
        <c:ser>
          <c:idx val="0"/>
          <c:order val="0"/>
          <c:spPr>
            <a:solidFill>
              <a:srgbClr val="969696"/>
            </a:solidFill>
            <a:ln w="9525" cmpd="sng" algn="ctr">
              <a:solidFill>
                <a:schemeClr val="bg1"/>
              </a:solidFill>
              <a:prstDash val="solid"/>
            </a:ln>
          </c:spPr>
          <c:invertIfNegative val="0"/>
          <c:dLbls>
            <c:dLbl>
              <c:idx val="0"/>
              <c:layout>
                <c:manualLayout>
                  <c:x val="0"/>
                  <c:y val="-0.39796954314720812"/>
                </c:manualLayout>
              </c:layout>
              <c:numFmt formatCode="#,##0.00;&quot;-&quot;#,##0.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E17-48F5-BBE5-D954907317F4}"/>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c:f>
              <c:numCache>
                <c:formatCode>#\ ##0.00;"-"#\ ##0.00</c:formatCode>
                <c:ptCount val="1"/>
                <c:pt idx="0">
                  <c:v>15868.4</c:v>
                </c:pt>
              </c:numCache>
            </c:numRef>
          </c:val>
          <c:extLst xmlns:c16r2="http://schemas.microsoft.com/office/drawing/2015/06/chart">
            <c:ext xmlns:c16="http://schemas.microsoft.com/office/drawing/2014/chart" uri="{C3380CC4-5D6E-409C-BE32-E72D297353CC}">
              <c16:uniqueId val="{00000001-9E17-48F5-BBE5-D954907317F4}"/>
            </c:ext>
          </c:extLst>
        </c:ser>
        <c:dLbls>
          <c:showLegendKey val="0"/>
          <c:showVal val="0"/>
          <c:showCatName val="0"/>
          <c:showSerName val="0"/>
          <c:showPercent val="0"/>
          <c:showBubbleSize val="0"/>
        </c:dLbls>
        <c:gapWidth val="80"/>
        <c:overlap val="100"/>
        <c:axId val="516434336"/>
        <c:axId val="516431984"/>
      </c:barChart>
      <c:catAx>
        <c:axId val="51643433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516431984"/>
        <c:crosses val="min"/>
        <c:auto val="0"/>
        <c:lblAlgn val="ctr"/>
        <c:lblOffset val="100"/>
        <c:noMultiLvlLbl val="0"/>
      </c:catAx>
      <c:valAx>
        <c:axId val="516431984"/>
        <c:scaling>
          <c:orientation val="minMax"/>
          <c:max val="15046.4"/>
          <c:min val="0"/>
        </c:scaling>
        <c:delete val="1"/>
        <c:axPos val="l"/>
        <c:numFmt formatCode="#\ ##0.00;&quot;-&quot;#\ ##0.00" sourceLinked="1"/>
        <c:majorTickMark val="out"/>
        <c:minorTickMark val="none"/>
        <c:tickLblPos val="nextTo"/>
        <c:crossAx val="516434336"/>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3F120042-DE19-4A60-A65E-D372A0AD7D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 xmlns:a16="http://schemas.microsoft.com/office/drawing/2014/main" id="{15D589F5-B5B1-4C39-AF4D-B7FD66FF2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4F38C-7FED-4B93-A934-AE2D2B1F54F8}" type="datetimeFigureOut">
              <a:rPr lang="ru-RU" smtClean="0"/>
              <a:t>13.04.2026</a:t>
            </a:fld>
            <a:endParaRPr lang="ru-RU"/>
          </a:p>
        </p:txBody>
      </p:sp>
      <p:sp>
        <p:nvSpPr>
          <p:cNvPr id="4" name="Нижний колонтитул 3">
            <a:extLst>
              <a:ext uri="{FF2B5EF4-FFF2-40B4-BE49-F238E27FC236}">
                <a16:creationId xmlns="" xmlns:a16="http://schemas.microsoft.com/office/drawing/2014/main" id="{FE87EA78-F1EE-447D-BF02-8591EAF592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 xmlns:a16="http://schemas.microsoft.com/office/drawing/2014/main" id="{48B45A96-9915-40E5-8CA7-93EBEEC715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521E4C-C986-4718-9D9E-614AF5FF58C9}" type="slidenum">
              <a:rPr lang="ru-RU" smtClean="0"/>
              <a:t>‹#›</a:t>
            </a:fld>
            <a:endParaRPr lang="ru-RU"/>
          </a:p>
        </p:txBody>
      </p:sp>
    </p:spTree>
    <p:extLst>
      <p:ext uri="{BB962C8B-B14F-4D97-AF65-F5344CB8AC3E}">
        <p14:creationId xmlns:p14="http://schemas.microsoft.com/office/powerpoint/2010/main" val="204589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2F4B1-53BF-4CEB-935B-B85CBB7C7FFD}" type="datetimeFigureOut">
              <a:rPr lang="ru-RU" smtClean="0"/>
              <a:t>13.04.2026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65938-7C47-44BA-8EE7-44C4AA1CFE04}" type="slidenum">
              <a:rPr lang="ru-RU" smtClean="0"/>
              <a:t>‹#›</a:t>
            </a:fld>
            <a:endParaRPr lang="ru-RU"/>
          </a:p>
        </p:txBody>
      </p:sp>
    </p:spTree>
    <p:extLst>
      <p:ext uri="{BB962C8B-B14F-4D97-AF65-F5344CB8AC3E}">
        <p14:creationId xmlns:p14="http://schemas.microsoft.com/office/powerpoint/2010/main" val="285251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0.jpeg"/><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0.jpeg"/><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0.jpeg"/><Relationship Id="rId2" Type="http://schemas.openxmlformats.org/officeDocument/2006/relationships/tags" Target="../tags/tag20.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0.jpeg"/><Relationship Id="rId2" Type="http://schemas.openxmlformats.org/officeDocument/2006/relationships/tags" Target="../tags/tag22.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0.jpeg"/><Relationship Id="rId2" Type="http://schemas.openxmlformats.org/officeDocument/2006/relationships/tags" Target="../tags/tag24.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0.jpeg"/><Relationship Id="rId2" Type="http://schemas.openxmlformats.org/officeDocument/2006/relationships/tags" Target="../tags/tag26.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0.jpeg"/><Relationship Id="rId2" Type="http://schemas.openxmlformats.org/officeDocument/2006/relationships/tags" Target="../tags/tag2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0.jpeg"/><Relationship Id="rId2" Type="http://schemas.openxmlformats.org/officeDocument/2006/relationships/tags" Target="../tags/tag30.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0.jpeg"/><Relationship Id="rId2" Type="http://schemas.openxmlformats.org/officeDocument/2006/relationships/tags" Target="../tags/tag32.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jpeg"/><Relationship Id="rId2" Type="http://schemas.openxmlformats.org/officeDocument/2006/relationships/tags" Target="../tags/tag34.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0.jpeg"/><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10.jpeg"/><Relationship Id="rId2" Type="http://schemas.openxmlformats.org/officeDocument/2006/relationships/tags" Target="../tags/tag38.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0.jpeg"/><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0.jpeg"/><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6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00297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800" b="0" i="0" baseline="0">
              <a:solidFill>
                <a:schemeClr val="tx1"/>
              </a:solidFill>
              <a:latin typeface="Arial" panose="020B0604020202020204" pitchFamily="34" charset="0"/>
              <a:ea typeface="+mj-ea"/>
              <a:cs typeface="+mj-cs"/>
              <a:sym typeface="Arial" panose="020B0604020202020204" pitchFamily="34" charset="0"/>
            </a:endParaRPr>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rcRect l="7004" t="18864" r="7004" b="8345"/>
          <a:stretch>
            <a:fillRect/>
          </a:stretch>
        </p:blipFill>
        <p:spPr>
          <a:xfrm>
            <a:off x="0" y="0"/>
            <a:ext cx="12192000" cy="6880225"/>
          </a:xfrm>
          <a:prstGeom prst="rect">
            <a:avLst/>
          </a:prstGeom>
        </p:spPr>
      </p:pic>
      <p:sp>
        <p:nvSpPr>
          <p:cNvPr id="38" name="Rectangle 37"/>
          <p:cNvSpPr/>
          <p:nvPr userDrawn="1"/>
        </p:nvSpPr>
        <p:spPr>
          <a:xfrm>
            <a:off x="0" y="-1"/>
            <a:ext cx="12192000" cy="6880225"/>
          </a:xfrm>
          <a:prstGeom prst="rect">
            <a:avLst/>
          </a:prstGeom>
          <a:gradFill flip="none" rotWithShape="1">
            <a:gsLst>
              <a:gs pos="100000">
                <a:schemeClr val="bg1">
                  <a:alpha val="0"/>
                </a:schemeClr>
              </a:gs>
              <a:gs pos="0">
                <a:srgbClr val="000000">
                  <a:alpha val="58000"/>
                </a:srgbClr>
              </a:gs>
              <a:gs pos="44000">
                <a:srgbClr val="000000">
                  <a:alpha val="0"/>
                </a:srgbClr>
              </a:gs>
            </a:gsLst>
            <a:lin ang="189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 name="Text Placeholder 5"/>
          <p:cNvSpPr>
            <a:spLocks noGrp="1"/>
          </p:cNvSpPr>
          <p:nvPr userDrawn="1">
            <p:ph type="body" sz="quarter" idx="13" hasCustomPrompt="1"/>
          </p:nvPr>
        </p:nvSpPr>
        <p:spPr>
          <a:xfrm>
            <a:off x="323033" y="5243514"/>
            <a:ext cx="5701529" cy="908050"/>
          </a:xfrm>
          <a:prstGeom prst="rect">
            <a:avLst/>
          </a:prstGeom>
        </p:spPr>
        <p:txBody>
          <a:bodyPr lIns="0" tIns="0" rIns="0" bIns="0" anchor="b" anchorCtr="0"/>
          <a:lstStyle>
            <a:lvl1pPr marL="0" marR="0" indent="0" algn="l" defTabSz="583170" rtl="0" eaLnBrk="1" fontAlgn="auto" latinLnBrk="0" hangingPunct="1">
              <a:lnSpc>
                <a:spcPct val="100000"/>
              </a:lnSpc>
              <a:spcBef>
                <a:spcPct val="0"/>
              </a:spcBef>
              <a:spcAft>
                <a:spcPct val="0"/>
              </a:spcAft>
              <a:buClrTx/>
              <a:buSzTx/>
              <a:buFont typeface="Arial" panose="020B0604020202020204" pitchFamily="34" charset="0"/>
              <a:buNone/>
              <a:defRPr sz="1800">
                <a:solidFill>
                  <a:schemeClr val="bg1"/>
                </a:solidFill>
              </a:defRPr>
            </a:lvl1pPr>
            <a:lvl2pPr marL="291586" indent="0">
              <a:buNone/>
              <a:defRPr>
                <a:solidFill>
                  <a:schemeClr val="bg1"/>
                </a:solidFill>
              </a:defRPr>
            </a:lvl2pPr>
            <a:lvl3pPr marL="583171" indent="0">
              <a:buNone/>
              <a:defRPr>
                <a:solidFill>
                  <a:schemeClr val="bg1"/>
                </a:solidFill>
              </a:defRPr>
            </a:lvl3pPr>
            <a:lvl4pPr marL="874756" indent="0">
              <a:buNone/>
              <a:defRPr>
                <a:solidFill>
                  <a:schemeClr val="bg1"/>
                </a:solidFill>
              </a:defRPr>
            </a:lvl4pPr>
            <a:lvl5pPr marL="1166341" indent="0">
              <a:buNone/>
              <a:defRPr>
                <a:solidFill>
                  <a:schemeClr val="bg1"/>
                </a:solidFill>
              </a:defRPr>
            </a:lvl5pPr>
          </a:lstStyle>
          <a:p>
            <a:pPr lvl="0"/>
            <a:r>
              <a:rPr lang="en-US"/>
              <a:t>Click to insert name</a:t>
            </a:r>
          </a:p>
        </p:txBody>
      </p:sp>
      <p:sp>
        <p:nvSpPr>
          <p:cNvPr id="4" name="Text Placeholder 3"/>
          <p:cNvSpPr>
            <a:spLocks noGrp="1"/>
          </p:cNvSpPr>
          <p:nvPr userDrawn="1">
            <p:ph type="body" sz="quarter" idx="12" hasCustomPrompt="1"/>
          </p:nvPr>
        </p:nvSpPr>
        <p:spPr>
          <a:xfrm>
            <a:off x="323033" y="1614489"/>
            <a:ext cx="5701529" cy="1811336"/>
          </a:xfrm>
          <a:prstGeom prst="rect">
            <a:avLst/>
          </a:prstGeom>
        </p:spPr>
        <p:txBody>
          <a:bodyPr lIns="0" tIns="0" rIns="0" bIns="0"/>
          <a:lstStyle>
            <a:lvl1pPr marL="0" marR="0" indent="0" algn="l" defTabSz="583170" rtl="0" eaLnBrk="1" fontAlgn="auto" latinLnBrk="0" hangingPunct="1">
              <a:lnSpc>
                <a:spcPct val="100000"/>
              </a:lnSpc>
              <a:spcBef>
                <a:spcPct val="0"/>
              </a:spcBef>
              <a:spcAft>
                <a:spcPct val="0"/>
              </a:spcAft>
              <a:buClrTx/>
              <a:buSzTx/>
              <a:buFont typeface="Arial" panose="020B0604020202020204" pitchFamily="34" charset="0"/>
              <a:buNone/>
              <a:defRPr sz="2400" b="1" baseline="0">
                <a:solidFill>
                  <a:schemeClr val="bg1"/>
                </a:solidFill>
              </a:defRPr>
            </a:lvl1pPr>
            <a:lvl2pPr marL="291586" indent="0">
              <a:buNone/>
              <a:defRPr>
                <a:solidFill>
                  <a:schemeClr val="bg1"/>
                </a:solidFill>
              </a:defRPr>
            </a:lvl2pPr>
            <a:lvl3pPr marL="583171" indent="0">
              <a:buNone/>
              <a:defRPr>
                <a:solidFill>
                  <a:schemeClr val="bg1"/>
                </a:solidFill>
              </a:defRPr>
            </a:lvl3pPr>
            <a:lvl4pPr marL="874756" indent="0">
              <a:buNone/>
              <a:defRPr>
                <a:solidFill>
                  <a:schemeClr val="bg1"/>
                </a:solidFill>
              </a:defRPr>
            </a:lvl4pPr>
            <a:lvl5pPr marL="1166341" indent="0">
              <a:buNone/>
              <a:defRPr>
                <a:solidFill>
                  <a:schemeClr val="bg1"/>
                </a:solidFill>
              </a:defRPr>
            </a:lvl5pPr>
          </a:lstStyle>
          <a:p>
            <a:pPr lvl="0"/>
            <a:r>
              <a:rPr lang="en-US"/>
              <a:t>Click to insert presentation title</a:t>
            </a:r>
          </a:p>
        </p:txBody>
      </p:sp>
      <p:grpSp>
        <p:nvGrpSpPr>
          <p:cNvPr id="34" name="Group 33"/>
          <p:cNvGrpSpPr/>
          <p:nvPr userDrawn="1"/>
        </p:nvGrpSpPr>
        <p:grpSpPr>
          <a:xfrm>
            <a:off x="323034" y="191783"/>
            <a:ext cx="2920832" cy="1139078"/>
            <a:chOff x="314326" y="209071"/>
            <a:chExt cx="3168670" cy="1235732"/>
          </a:xfrm>
          <a:solidFill>
            <a:schemeClr val="bg1"/>
          </a:solidFill>
        </p:grpSpPr>
        <p:grpSp>
          <p:nvGrpSpPr>
            <p:cNvPr id="35" name="Group 34"/>
            <p:cNvGrpSpPr/>
            <p:nvPr userDrawn="1"/>
          </p:nvGrpSpPr>
          <p:grpSpPr>
            <a:xfrm>
              <a:off x="314326" y="641439"/>
              <a:ext cx="3168670" cy="370998"/>
              <a:chOff x="2124054" y="767433"/>
              <a:chExt cx="4269265" cy="499859"/>
            </a:xfrm>
            <a:grpFill/>
          </p:grpSpPr>
          <p:sp>
            <p:nvSpPr>
              <p:cNvPr id="78" name="Freeform 18"/>
              <p:cNvSpPr>
                <a:spLocks noEditPoints="1"/>
              </p:cNvSpPr>
              <p:nvPr userDrawn="1"/>
            </p:nvSpPr>
            <p:spPr bwMode="auto">
              <a:xfrm>
                <a:off x="2124054" y="776181"/>
                <a:ext cx="427381" cy="481114"/>
              </a:xfrm>
              <a:custGeom>
                <a:avLst/>
                <a:gdLst>
                  <a:gd name="T0" fmla="*/ 142 w 142"/>
                  <a:gd name="T1" fmla="*/ 160 h 160"/>
                  <a:gd name="T2" fmla="*/ 98 w 142"/>
                  <a:gd name="T3" fmla="*/ 160 h 160"/>
                  <a:gd name="T4" fmla="*/ 56 w 142"/>
                  <a:gd name="T5" fmla="*/ 97 h 160"/>
                  <a:gd name="T6" fmla="*/ 38 w 142"/>
                  <a:gd name="T7" fmla="*/ 97 h 160"/>
                  <a:gd name="T8" fmla="*/ 38 w 142"/>
                  <a:gd name="T9" fmla="*/ 160 h 160"/>
                  <a:gd name="T10" fmla="*/ 0 w 142"/>
                  <a:gd name="T11" fmla="*/ 160 h 160"/>
                  <a:gd name="T12" fmla="*/ 0 w 142"/>
                  <a:gd name="T13" fmla="*/ 0 h 160"/>
                  <a:gd name="T14" fmla="*/ 72 w 142"/>
                  <a:gd name="T15" fmla="*/ 0 h 160"/>
                  <a:gd name="T16" fmla="*/ 118 w 142"/>
                  <a:gd name="T17" fmla="*/ 7 h 160"/>
                  <a:gd name="T18" fmla="*/ 133 w 142"/>
                  <a:gd name="T19" fmla="*/ 34 h 160"/>
                  <a:gd name="T20" fmla="*/ 133 w 142"/>
                  <a:gd name="T21" fmla="*/ 62 h 160"/>
                  <a:gd name="T22" fmla="*/ 122 w 142"/>
                  <a:gd name="T23" fmla="*/ 84 h 160"/>
                  <a:gd name="T24" fmla="*/ 96 w 142"/>
                  <a:gd name="T25" fmla="*/ 94 h 160"/>
                  <a:gd name="T26" fmla="*/ 142 w 142"/>
                  <a:gd name="T27" fmla="*/ 160 h 160"/>
                  <a:gd name="T28" fmla="*/ 95 w 142"/>
                  <a:gd name="T29" fmla="*/ 54 h 160"/>
                  <a:gd name="T30" fmla="*/ 95 w 142"/>
                  <a:gd name="T31" fmla="*/ 43 h 160"/>
                  <a:gd name="T32" fmla="*/ 89 w 142"/>
                  <a:gd name="T33" fmla="*/ 31 h 160"/>
                  <a:gd name="T34" fmla="*/ 71 w 142"/>
                  <a:gd name="T35" fmla="*/ 27 h 160"/>
                  <a:gd name="T36" fmla="*/ 38 w 142"/>
                  <a:gd name="T37" fmla="*/ 27 h 160"/>
                  <a:gd name="T38" fmla="*/ 38 w 142"/>
                  <a:gd name="T39" fmla="*/ 72 h 160"/>
                  <a:gd name="T40" fmla="*/ 71 w 142"/>
                  <a:gd name="T41" fmla="*/ 72 h 160"/>
                  <a:gd name="T42" fmla="*/ 90 w 142"/>
                  <a:gd name="T43" fmla="*/ 68 h 160"/>
                  <a:gd name="T44" fmla="*/ 95 w 142"/>
                  <a:gd name="T45"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160">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3" y="21"/>
                      <a:pt x="133" y="34"/>
                    </a:cubicBezTo>
                    <a:cubicBezTo>
                      <a:pt x="133" y="62"/>
                      <a:pt x="133" y="62"/>
                      <a:pt x="133" y="62"/>
                    </a:cubicBezTo>
                    <a:cubicBezTo>
                      <a:pt x="133"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9" name="Freeform 19"/>
              <p:cNvSpPr/>
              <p:nvPr userDrawn="1"/>
            </p:nvSpPr>
            <p:spPr bwMode="auto">
              <a:xfrm>
                <a:off x="2622907" y="776181"/>
                <a:ext cx="372396" cy="481114"/>
              </a:xfrm>
              <a:custGeom>
                <a:avLst/>
                <a:gdLst>
                  <a:gd name="T0" fmla="*/ 298 w 298"/>
                  <a:gd name="T1" fmla="*/ 385 h 385"/>
                  <a:gd name="T2" fmla="*/ 0 w 298"/>
                  <a:gd name="T3" fmla="*/ 385 h 385"/>
                  <a:gd name="T4" fmla="*/ 0 w 298"/>
                  <a:gd name="T5" fmla="*/ 0 h 385"/>
                  <a:gd name="T6" fmla="*/ 294 w 298"/>
                  <a:gd name="T7" fmla="*/ 0 h 385"/>
                  <a:gd name="T8" fmla="*/ 294 w 298"/>
                  <a:gd name="T9" fmla="*/ 65 h 385"/>
                  <a:gd name="T10" fmla="*/ 91 w 298"/>
                  <a:gd name="T11" fmla="*/ 65 h 385"/>
                  <a:gd name="T12" fmla="*/ 91 w 298"/>
                  <a:gd name="T13" fmla="*/ 154 h 385"/>
                  <a:gd name="T14" fmla="*/ 274 w 298"/>
                  <a:gd name="T15" fmla="*/ 154 h 385"/>
                  <a:gd name="T16" fmla="*/ 274 w 298"/>
                  <a:gd name="T17" fmla="*/ 219 h 385"/>
                  <a:gd name="T18" fmla="*/ 91 w 298"/>
                  <a:gd name="T19" fmla="*/ 219 h 385"/>
                  <a:gd name="T20" fmla="*/ 91 w 298"/>
                  <a:gd name="T21" fmla="*/ 320 h 385"/>
                  <a:gd name="T22" fmla="*/ 298 w 298"/>
                  <a:gd name="T23" fmla="*/ 320 h 385"/>
                  <a:gd name="T24" fmla="*/ 298 w 298"/>
                  <a:gd name="T2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385">
                    <a:moveTo>
                      <a:pt x="298" y="385"/>
                    </a:moveTo>
                    <a:lnTo>
                      <a:pt x="0" y="385"/>
                    </a:lnTo>
                    <a:lnTo>
                      <a:pt x="0" y="0"/>
                    </a:lnTo>
                    <a:lnTo>
                      <a:pt x="294" y="0"/>
                    </a:lnTo>
                    <a:lnTo>
                      <a:pt x="294" y="65"/>
                    </a:lnTo>
                    <a:lnTo>
                      <a:pt x="91" y="65"/>
                    </a:lnTo>
                    <a:lnTo>
                      <a:pt x="91" y="154"/>
                    </a:lnTo>
                    <a:lnTo>
                      <a:pt x="274" y="154"/>
                    </a:lnTo>
                    <a:lnTo>
                      <a:pt x="274" y="219"/>
                    </a:lnTo>
                    <a:lnTo>
                      <a:pt x="91" y="219"/>
                    </a:lnTo>
                    <a:lnTo>
                      <a:pt x="91" y="320"/>
                    </a:lnTo>
                    <a:lnTo>
                      <a:pt x="298" y="320"/>
                    </a:lnTo>
                    <a:lnTo>
                      <a:pt x="298"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0" name="Freeform 20"/>
              <p:cNvSpPr/>
              <p:nvPr userDrawn="1"/>
            </p:nvSpPr>
            <p:spPr bwMode="auto">
              <a:xfrm>
                <a:off x="3076292" y="767433"/>
                <a:ext cx="394888" cy="499859"/>
              </a:xfrm>
              <a:custGeom>
                <a:avLst/>
                <a:gdLst>
                  <a:gd name="T0" fmla="*/ 131 w 131"/>
                  <a:gd name="T1" fmla="*/ 107 h 166"/>
                  <a:gd name="T2" fmla="*/ 131 w 131"/>
                  <a:gd name="T3" fmla="*/ 117 h 166"/>
                  <a:gd name="T4" fmla="*/ 126 w 131"/>
                  <a:gd name="T5" fmla="*/ 141 h 166"/>
                  <a:gd name="T6" fmla="*/ 111 w 131"/>
                  <a:gd name="T7" fmla="*/ 156 h 166"/>
                  <a:gd name="T8" fmla="*/ 89 w 131"/>
                  <a:gd name="T9" fmla="*/ 163 h 166"/>
                  <a:gd name="T10" fmla="*/ 60 w 131"/>
                  <a:gd name="T11" fmla="*/ 166 h 166"/>
                  <a:gd name="T12" fmla="*/ 3 w 131"/>
                  <a:gd name="T13" fmla="*/ 161 h 166"/>
                  <a:gd name="T14" fmla="*/ 3 w 131"/>
                  <a:gd name="T15" fmla="*/ 132 h 166"/>
                  <a:gd name="T16" fmla="*/ 61 w 131"/>
                  <a:gd name="T17" fmla="*/ 138 h 166"/>
                  <a:gd name="T18" fmla="*/ 93 w 131"/>
                  <a:gd name="T19" fmla="*/ 122 h 166"/>
                  <a:gd name="T20" fmla="*/ 93 w 131"/>
                  <a:gd name="T21" fmla="*/ 111 h 166"/>
                  <a:gd name="T22" fmla="*/ 89 w 131"/>
                  <a:gd name="T23" fmla="*/ 100 h 166"/>
                  <a:gd name="T24" fmla="*/ 72 w 131"/>
                  <a:gd name="T25" fmla="*/ 95 h 166"/>
                  <a:gd name="T26" fmla="*/ 53 w 131"/>
                  <a:gd name="T27" fmla="*/ 95 h 166"/>
                  <a:gd name="T28" fmla="*/ 0 w 131"/>
                  <a:gd name="T29" fmla="*/ 53 h 166"/>
                  <a:gd name="T30" fmla="*/ 0 w 131"/>
                  <a:gd name="T31" fmla="*/ 41 h 166"/>
                  <a:gd name="T32" fmla="*/ 18 w 131"/>
                  <a:gd name="T33" fmla="*/ 10 h 166"/>
                  <a:gd name="T34" fmla="*/ 73 w 131"/>
                  <a:gd name="T35" fmla="*/ 0 h 166"/>
                  <a:gd name="T36" fmla="*/ 123 w 131"/>
                  <a:gd name="T37" fmla="*/ 4 h 166"/>
                  <a:gd name="T38" fmla="*/ 123 w 131"/>
                  <a:gd name="T39" fmla="*/ 32 h 166"/>
                  <a:gd name="T40" fmla="*/ 72 w 131"/>
                  <a:gd name="T41" fmla="*/ 28 h 166"/>
                  <a:gd name="T42" fmla="*/ 46 w 131"/>
                  <a:gd name="T43" fmla="*/ 31 h 166"/>
                  <a:gd name="T44" fmla="*/ 39 w 131"/>
                  <a:gd name="T45" fmla="*/ 42 h 166"/>
                  <a:gd name="T46" fmla="*/ 39 w 131"/>
                  <a:gd name="T47" fmla="*/ 53 h 166"/>
                  <a:gd name="T48" fmla="*/ 60 w 131"/>
                  <a:gd name="T49" fmla="*/ 66 h 166"/>
                  <a:gd name="T50" fmla="*/ 79 w 131"/>
                  <a:gd name="T51" fmla="*/ 66 h 166"/>
                  <a:gd name="T52" fmla="*/ 119 w 131"/>
                  <a:gd name="T53" fmla="*/ 76 h 166"/>
                  <a:gd name="T54" fmla="*/ 131 w 131"/>
                  <a:gd name="T55" fmla="*/ 10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131" y="107"/>
                    </a:moveTo>
                    <a:cubicBezTo>
                      <a:pt x="131" y="117"/>
                      <a:pt x="131" y="117"/>
                      <a:pt x="131" y="117"/>
                    </a:cubicBezTo>
                    <a:cubicBezTo>
                      <a:pt x="131" y="127"/>
                      <a:pt x="130" y="135"/>
                      <a:pt x="126" y="141"/>
                    </a:cubicBezTo>
                    <a:cubicBezTo>
                      <a:pt x="123" y="148"/>
                      <a:pt x="118" y="153"/>
                      <a:pt x="111" y="156"/>
                    </a:cubicBezTo>
                    <a:cubicBezTo>
                      <a:pt x="104" y="160"/>
                      <a:pt x="97" y="162"/>
                      <a:pt x="89" y="163"/>
                    </a:cubicBezTo>
                    <a:cubicBezTo>
                      <a:pt x="81" y="165"/>
                      <a:pt x="71" y="166"/>
                      <a:pt x="60" y="166"/>
                    </a:cubicBezTo>
                    <a:cubicBezTo>
                      <a:pt x="45" y="166"/>
                      <a:pt x="26" y="164"/>
                      <a:pt x="3" y="161"/>
                    </a:cubicBezTo>
                    <a:cubicBezTo>
                      <a:pt x="3" y="132"/>
                      <a:pt x="3" y="132"/>
                      <a:pt x="3" y="132"/>
                    </a:cubicBezTo>
                    <a:cubicBezTo>
                      <a:pt x="31" y="136"/>
                      <a:pt x="50" y="138"/>
                      <a:pt x="61" y="138"/>
                    </a:cubicBezTo>
                    <a:cubicBezTo>
                      <a:pt x="82" y="138"/>
                      <a:pt x="93" y="133"/>
                      <a:pt x="93" y="122"/>
                    </a:cubicBezTo>
                    <a:cubicBezTo>
                      <a:pt x="93" y="111"/>
                      <a:pt x="93" y="111"/>
                      <a:pt x="93" y="111"/>
                    </a:cubicBezTo>
                    <a:cubicBezTo>
                      <a:pt x="93" y="106"/>
                      <a:pt x="91" y="103"/>
                      <a:pt x="89" y="100"/>
                    </a:cubicBezTo>
                    <a:cubicBezTo>
                      <a:pt x="86" y="96"/>
                      <a:pt x="80" y="95"/>
                      <a:pt x="72" y="95"/>
                    </a:cubicBezTo>
                    <a:cubicBezTo>
                      <a:pt x="53" y="95"/>
                      <a:pt x="53" y="95"/>
                      <a:pt x="53" y="95"/>
                    </a:cubicBezTo>
                    <a:cubicBezTo>
                      <a:pt x="18" y="95"/>
                      <a:pt x="0" y="81"/>
                      <a:pt x="0" y="53"/>
                    </a:cubicBezTo>
                    <a:cubicBezTo>
                      <a:pt x="0" y="41"/>
                      <a:pt x="0" y="41"/>
                      <a:pt x="0" y="41"/>
                    </a:cubicBezTo>
                    <a:cubicBezTo>
                      <a:pt x="0" y="27"/>
                      <a:pt x="6" y="17"/>
                      <a:pt x="18" y="10"/>
                    </a:cubicBezTo>
                    <a:cubicBezTo>
                      <a:pt x="29" y="4"/>
                      <a:pt x="48" y="0"/>
                      <a:pt x="73" y="0"/>
                    </a:cubicBezTo>
                    <a:cubicBezTo>
                      <a:pt x="86" y="0"/>
                      <a:pt x="102" y="1"/>
                      <a:pt x="123" y="4"/>
                    </a:cubicBezTo>
                    <a:cubicBezTo>
                      <a:pt x="123" y="32"/>
                      <a:pt x="123" y="32"/>
                      <a:pt x="123" y="32"/>
                    </a:cubicBezTo>
                    <a:cubicBezTo>
                      <a:pt x="98" y="29"/>
                      <a:pt x="81" y="28"/>
                      <a:pt x="72" y="28"/>
                    </a:cubicBezTo>
                    <a:cubicBezTo>
                      <a:pt x="59" y="28"/>
                      <a:pt x="51" y="29"/>
                      <a:pt x="46" y="31"/>
                    </a:cubicBezTo>
                    <a:cubicBezTo>
                      <a:pt x="41" y="33"/>
                      <a:pt x="39" y="37"/>
                      <a:pt x="39" y="42"/>
                    </a:cubicBezTo>
                    <a:cubicBezTo>
                      <a:pt x="39" y="53"/>
                      <a:pt x="39" y="53"/>
                      <a:pt x="39" y="53"/>
                    </a:cubicBezTo>
                    <a:cubicBezTo>
                      <a:pt x="39" y="62"/>
                      <a:pt x="46" y="66"/>
                      <a:pt x="60" y="66"/>
                    </a:cubicBezTo>
                    <a:cubicBezTo>
                      <a:pt x="79" y="66"/>
                      <a:pt x="79" y="66"/>
                      <a:pt x="79" y="66"/>
                    </a:cubicBezTo>
                    <a:cubicBezTo>
                      <a:pt x="98"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1" name="Freeform 21"/>
              <p:cNvSpPr>
                <a:spLocks noEditPoints="1"/>
              </p:cNvSpPr>
              <p:nvPr userDrawn="1"/>
            </p:nvSpPr>
            <p:spPr bwMode="auto">
              <a:xfrm>
                <a:off x="3549399" y="767433"/>
                <a:ext cx="458622" cy="499859"/>
              </a:xfrm>
              <a:custGeom>
                <a:avLst/>
                <a:gdLst>
                  <a:gd name="T0" fmla="*/ 152 w 152"/>
                  <a:gd name="T1" fmla="*/ 49 h 166"/>
                  <a:gd name="T2" fmla="*/ 152 w 152"/>
                  <a:gd name="T3" fmla="*/ 119 h 166"/>
                  <a:gd name="T4" fmla="*/ 145 w 152"/>
                  <a:gd name="T5" fmla="*/ 142 h 166"/>
                  <a:gd name="T6" fmla="*/ 125 w 152"/>
                  <a:gd name="T7" fmla="*/ 157 h 166"/>
                  <a:gd name="T8" fmla="*/ 101 w 152"/>
                  <a:gd name="T9" fmla="*/ 164 h 166"/>
                  <a:gd name="T10" fmla="*/ 75 w 152"/>
                  <a:gd name="T11" fmla="*/ 166 h 166"/>
                  <a:gd name="T12" fmla="*/ 51 w 152"/>
                  <a:gd name="T13" fmla="*/ 164 h 166"/>
                  <a:gd name="T14" fmla="*/ 27 w 152"/>
                  <a:gd name="T15" fmla="*/ 158 h 166"/>
                  <a:gd name="T16" fmla="*/ 7 w 152"/>
                  <a:gd name="T17" fmla="*/ 144 h 166"/>
                  <a:gd name="T18" fmla="*/ 0 w 152"/>
                  <a:gd name="T19" fmla="*/ 119 h 166"/>
                  <a:gd name="T20" fmla="*/ 0 w 152"/>
                  <a:gd name="T21" fmla="*/ 49 h 166"/>
                  <a:gd name="T22" fmla="*/ 5 w 152"/>
                  <a:gd name="T23" fmla="*/ 27 h 166"/>
                  <a:gd name="T24" fmla="*/ 18 w 152"/>
                  <a:gd name="T25" fmla="*/ 13 h 166"/>
                  <a:gd name="T26" fmla="*/ 37 w 152"/>
                  <a:gd name="T27" fmla="*/ 5 h 166"/>
                  <a:gd name="T28" fmla="*/ 57 w 152"/>
                  <a:gd name="T29" fmla="*/ 1 h 166"/>
                  <a:gd name="T30" fmla="*/ 75 w 152"/>
                  <a:gd name="T31" fmla="*/ 0 h 166"/>
                  <a:gd name="T32" fmla="*/ 94 w 152"/>
                  <a:gd name="T33" fmla="*/ 1 h 166"/>
                  <a:gd name="T34" fmla="*/ 114 w 152"/>
                  <a:gd name="T35" fmla="*/ 5 h 166"/>
                  <a:gd name="T36" fmla="*/ 133 w 152"/>
                  <a:gd name="T37" fmla="*/ 13 h 166"/>
                  <a:gd name="T38" fmla="*/ 146 w 152"/>
                  <a:gd name="T39" fmla="*/ 27 h 166"/>
                  <a:gd name="T40" fmla="*/ 152 w 152"/>
                  <a:gd name="T41" fmla="*/ 49 h 166"/>
                  <a:gd name="T42" fmla="*/ 113 w 152"/>
                  <a:gd name="T43" fmla="*/ 119 h 166"/>
                  <a:gd name="T44" fmla="*/ 113 w 152"/>
                  <a:gd name="T45" fmla="*/ 49 h 166"/>
                  <a:gd name="T46" fmla="*/ 104 w 152"/>
                  <a:gd name="T47" fmla="*/ 32 h 166"/>
                  <a:gd name="T48" fmla="*/ 76 w 152"/>
                  <a:gd name="T49" fmla="*/ 28 h 166"/>
                  <a:gd name="T50" fmla="*/ 47 w 152"/>
                  <a:gd name="T51" fmla="*/ 32 h 166"/>
                  <a:gd name="T52" fmla="*/ 38 w 152"/>
                  <a:gd name="T53" fmla="*/ 49 h 166"/>
                  <a:gd name="T54" fmla="*/ 38 w 152"/>
                  <a:gd name="T55" fmla="*/ 119 h 166"/>
                  <a:gd name="T56" fmla="*/ 41 w 152"/>
                  <a:gd name="T57" fmla="*/ 129 h 166"/>
                  <a:gd name="T58" fmla="*/ 51 w 152"/>
                  <a:gd name="T59" fmla="*/ 135 h 166"/>
                  <a:gd name="T60" fmla="*/ 62 w 152"/>
                  <a:gd name="T61" fmla="*/ 138 h 166"/>
                  <a:gd name="T62" fmla="*/ 76 w 152"/>
                  <a:gd name="T63" fmla="*/ 138 h 166"/>
                  <a:gd name="T64" fmla="*/ 90 w 152"/>
                  <a:gd name="T65" fmla="*/ 138 h 166"/>
                  <a:gd name="T66" fmla="*/ 101 w 152"/>
                  <a:gd name="T67" fmla="*/ 135 h 166"/>
                  <a:gd name="T68" fmla="*/ 110 w 152"/>
                  <a:gd name="T69" fmla="*/ 129 h 166"/>
                  <a:gd name="T70" fmla="*/ 113 w 152"/>
                  <a:gd name="T71" fmla="*/ 11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66">
                    <a:moveTo>
                      <a:pt x="152" y="49"/>
                    </a:moveTo>
                    <a:cubicBezTo>
                      <a:pt x="152" y="119"/>
                      <a:pt x="152" y="119"/>
                      <a:pt x="152" y="119"/>
                    </a:cubicBezTo>
                    <a:cubicBezTo>
                      <a:pt x="152" y="128"/>
                      <a:pt x="149" y="136"/>
                      <a:pt x="145" y="142"/>
                    </a:cubicBezTo>
                    <a:cubicBezTo>
                      <a:pt x="140" y="149"/>
                      <a:pt x="133" y="154"/>
                      <a:pt x="125" y="157"/>
                    </a:cubicBezTo>
                    <a:cubicBezTo>
                      <a:pt x="117" y="160"/>
                      <a:pt x="109" y="162"/>
                      <a:pt x="101" y="164"/>
                    </a:cubicBezTo>
                    <a:cubicBezTo>
                      <a:pt x="93" y="165"/>
                      <a:pt x="84" y="166"/>
                      <a:pt x="75" y="166"/>
                    </a:cubicBezTo>
                    <a:cubicBezTo>
                      <a:pt x="67" y="166"/>
                      <a:pt x="59" y="165"/>
                      <a:pt x="51" y="164"/>
                    </a:cubicBezTo>
                    <a:cubicBezTo>
                      <a:pt x="44" y="163"/>
                      <a:pt x="36" y="161"/>
                      <a:pt x="27" y="158"/>
                    </a:cubicBezTo>
                    <a:cubicBezTo>
                      <a:pt x="19" y="155"/>
                      <a:pt x="12" y="150"/>
                      <a:pt x="7" y="144"/>
                    </a:cubicBezTo>
                    <a:cubicBezTo>
                      <a:pt x="2" y="137"/>
                      <a:pt x="0" y="129"/>
                      <a:pt x="0" y="119"/>
                    </a:cubicBezTo>
                    <a:cubicBezTo>
                      <a:pt x="0" y="49"/>
                      <a:pt x="0" y="49"/>
                      <a:pt x="0" y="49"/>
                    </a:cubicBezTo>
                    <a:cubicBezTo>
                      <a:pt x="0" y="41"/>
                      <a:pt x="1" y="34"/>
                      <a:pt x="5" y="27"/>
                    </a:cubicBezTo>
                    <a:cubicBezTo>
                      <a:pt x="9" y="21"/>
                      <a:pt x="13" y="16"/>
                      <a:pt x="18" y="13"/>
                    </a:cubicBezTo>
                    <a:cubicBezTo>
                      <a:pt x="24" y="10"/>
                      <a:pt x="30" y="7"/>
                      <a:pt x="37" y="5"/>
                    </a:cubicBezTo>
                    <a:cubicBezTo>
                      <a:pt x="45" y="3"/>
                      <a:pt x="51" y="2"/>
                      <a:pt x="57" y="1"/>
                    </a:cubicBezTo>
                    <a:cubicBezTo>
                      <a:pt x="63" y="1"/>
                      <a:pt x="69" y="0"/>
                      <a:pt x="75" y="0"/>
                    </a:cubicBezTo>
                    <a:cubicBezTo>
                      <a:pt x="82" y="0"/>
                      <a:pt x="88" y="1"/>
                      <a:pt x="94" y="1"/>
                    </a:cubicBezTo>
                    <a:cubicBezTo>
                      <a:pt x="100" y="2"/>
                      <a:pt x="107" y="3"/>
                      <a:pt x="114" y="5"/>
                    </a:cubicBezTo>
                    <a:cubicBezTo>
                      <a:pt x="121" y="7"/>
                      <a:pt x="128" y="10"/>
                      <a:pt x="133" y="13"/>
                    </a:cubicBezTo>
                    <a:cubicBezTo>
                      <a:pt x="138" y="16"/>
                      <a:pt x="143" y="21"/>
                      <a:pt x="146" y="27"/>
                    </a:cubicBezTo>
                    <a:cubicBezTo>
                      <a:pt x="150" y="33"/>
                      <a:pt x="152" y="41"/>
                      <a:pt x="152" y="49"/>
                    </a:cubicBezTo>
                    <a:close/>
                    <a:moveTo>
                      <a:pt x="113" y="119"/>
                    </a:moveTo>
                    <a:cubicBezTo>
                      <a:pt x="113" y="49"/>
                      <a:pt x="113" y="49"/>
                      <a:pt x="113" y="49"/>
                    </a:cubicBezTo>
                    <a:cubicBezTo>
                      <a:pt x="113" y="41"/>
                      <a:pt x="110" y="36"/>
                      <a:pt x="104" y="32"/>
                    </a:cubicBezTo>
                    <a:cubicBezTo>
                      <a:pt x="97" y="29"/>
                      <a:pt x="88" y="28"/>
                      <a:pt x="76" y="28"/>
                    </a:cubicBezTo>
                    <a:cubicBezTo>
                      <a:pt x="63" y="28"/>
                      <a:pt x="54" y="29"/>
                      <a:pt x="47" y="32"/>
                    </a:cubicBezTo>
                    <a:cubicBezTo>
                      <a:pt x="41" y="35"/>
                      <a:pt x="38" y="41"/>
                      <a:pt x="38" y="49"/>
                    </a:cubicBezTo>
                    <a:cubicBezTo>
                      <a:pt x="38" y="119"/>
                      <a:pt x="38" y="119"/>
                      <a:pt x="38" y="119"/>
                    </a:cubicBezTo>
                    <a:cubicBezTo>
                      <a:pt x="38" y="123"/>
                      <a:pt x="39" y="127"/>
                      <a:pt x="41" y="129"/>
                    </a:cubicBezTo>
                    <a:cubicBezTo>
                      <a:pt x="43" y="132"/>
                      <a:pt x="47" y="134"/>
                      <a:pt x="51" y="135"/>
                    </a:cubicBezTo>
                    <a:cubicBezTo>
                      <a:pt x="55" y="136"/>
                      <a:pt x="58" y="137"/>
                      <a:pt x="62" y="138"/>
                    </a:cubicBezTo>
                    <a:cubicBezTo>
                      <a:pt x="66" y="138"/>
                      <a:pt x="70" y="138"/>
                      <a:pt x="76" y="138"/>
                    </a:cubicBezTo>
                    <a:cubicBezTo>
                      <a:pt x="81" y="138"/>
                      <a:pt x="86" y="138"/>
                      <a:pt x="90" y="138"/>
                    </a:cubicBezTo>
                    <a:cubicBezTo>
                      <a:pt x="93" y="137"/>
                      <a:pt x="97" y="136"/>
                      <a:pt x="101" y="135"/>
                    </a:cubicBezTo>
                    <a:cubicBezTo>
                      <a:pt x="105" y="134"/>
                      <a:pt x="108" y="132"/>
                      <a:pt x="110" y="129"/>
                    </a:cubicBezTo>
                    <a:cubicBezTo>
                      <a:pt x="112" y="127"/>
                      <a:pt x="113" y="123"/>
                      <a:pt x="113"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2" name="Freeform 22"/>
              <p:cNvSpPr/>
              <p:nvPr userDrawn="1"/>
            </p:nvSpPr>
            <p:spPr bwMode="auto">
              <a:xfrm>
                <a:off x="4095456" y="776181"/>
                <a:ext cx="418634" cy="491111"/>
              </a:xfrm>
              <a:custGeom>
                <a:avLst/>
                <a:gdLst>
                  <a:gd name="T0" fmla="*/ 139 w 139"/>
                  <a:gd name="T1" fmla="*/ 0 h 163"/>
                  <a:gd name="T2" fmla="*/ 139 w 139"/>
                  <a:gd name="T3" fmla="*/ 116 h 163"/>
                  <a:gd name="T4" fmla="*/ 70 w 139"/>
                  <a:gd name="T5" fmla="*/ 163 h 163"/>
                  <a:gd name="T6" fmla="*/ 0 w 139"/>
                  <a:gd name="T7" fmla="*/ 116 h 163"/>
                  <a:gd name="T8" fmla="*/ 0 w 139"/>
                  <a:gd name="T9" fmla="*/ 0 h 163"/>
                  <a:gd name="T10" fmla="*/ 39 w 139"/>
                  <a:gd name="T11" fmla="*/ 0 h 163"/>
                  <a:gd name="T12" fmla="*/ 39 w 139"/>
                  <a:gd name="T13" fmla="*/ 116 h 163"/>
                  <a:gd name="T14" fmla="*/ 46 w 139"/>
                  <a:gd name="T15" fmla="*/ 131 h 163"/>
                  <a:gd name="T16" fmla="*/ 70 w 139"/>
                  <a:gd name="T17" fmla="*/ 135 h 163"/>
                  <a:gd name="T18" fmla="*/ 94 w 139"/>
                  <a:gd name="T19" fmla="*/ 131 h 163"/>
                  <a:gd name="T20" fmla="*/ 101 w 139"/>
                  <a:gd name="T21" fmla="*/ 116 h 163"/>
                  <a:gd name="T22" fmla="*/ 101 w 139"/>
                  <a:gd name="T23" fmla="*/ 0 h 163"/>
                  <a:gd name="T24" fmla="*/ 139 w 139"/>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39" y="0"/>
                    </a:moveTo>
                    <a:cubicBezTo>
                      <a:pt x="139" y="116"/>
                      <a:pt x="139" y="116"/>
                      <a:pt x="139" y="116"/>
                    </a:cubicBezTo>
                    <a:cubicBezTo>
                      <a:pt x="139" y="147"/>
                      <a:pt x="116" y="163"/>
                      <a:pt x="70" y="163"/>
                    </a:cubicBezTo>
                    <a:cubicBezTo>
                      <a:pt x="23" y="163"/>
                      <a:pt x="0" y="147"/>
                      <a:pt x="0" y="116"/>
                    </a:cubicBezTo>
                    <a:cubicBezTo>
                      <a:pt x="0" y="0"/>
                      <a:pt x="0" y="0"/>
                      <a:pt x="0" y="0"/>
                    </a:cubicBezTo>
                    <a:cubicBezTo>
                      <a:pt x="39" y="0"/>
                      <a:pt x="39" y="0"/>
                      <a:pt x="39" y="0"/>
                    </a:cubicBezTo>
                    <a:cubicBezTo>
                      <a:pt x="39" y="116"/>
                      <a:pt x="39" y="116"/>
                      <a:pt x="39" y="116"/>
                    </a:cubicBezTo>
                    <a:cubicBezTo>
                      <a:pt x="39" y="123"/>
                      <a:pt x="41" y="128"/>
                      <a:pt x="46" y="131"/>
                    </a:cubicBezTo>
                    <a:cubicBezTo>
                      <a:pt x="51" y="134"/>
                      <a:pt x="59" y="135"/>
                      <a:pt x="70" y="135"/>
                    </a:cubicBezTo>
                    <a:cubicBezTo>
                      <a:pt x="81" y="135"/>
                      <a:pt x="89" y="134"/>
                      <a:pt x="94" y="131"/>
                    </a:cubicBezTo>
                    <a:cubicBezTo>
                      <a:pt x="99" y="128"/>
                      <a:pt x="101" y="123"/>
                      <a:pt x="101" y="116"/>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3" name="Freeform 23"/>
              <p:cNvSpPr>
                <a:spLocks noEditPoints="1"/>
              </p:cNvSpPr>
              <p:nvPr userDrawn="1"/>
            </p:nvSpPr>
            <p:spPr bwMode="auto">
              <a:xfrm>
                <a:off x="4609545" y="776181"/>
                <a:ext cx="428631" cy="481114"/>
              </a:xfrm>
              <a:custGeom>
                <a:avLst/>
                <a:gdLst>
                  <a:gd name="T0" fmla="*/ 142 w 142"/>
                  <a:gd name="T1" fmla="*/ 160 h 160"/>
                  <a:gd name="T2" fmla="*/ 98 w 142"/>
                  <a:gd name="T3" fmla="*/ 160 h 160"/>
                  <a:gd name="T4" fmla="*/ 56 w 142"/>
                  <a:gd name="T5" fmla="*/ 97 h 160"/>
                  <a:gd name="T6" fmla="*/ 38 w 142"/>
                  <a:gd name="T7" fmla="*/ 97 h 160"/>
                  <a:gd name="T8" fmla="*/ 38 w 142"/>
                  <a:gd name="T9" fmla="*/ 160 h 160"/>
                  <a:gd name="T10" fmla="*/ 0 w 142"/>
                  <a:gd name="T11" fmla="*/ 160 h 160"/>
                  <a:gd name="T12" fmla="*/ 0 w 142"/>
                  <a:gd name="T13" fmla="*/ 0 h 160"/>
                  <a:gd name="T14" fmla="*/ 72 w 142"/>
                  <a:gd name="T15" fmla="*/ 0 h 160"/>
                  <a:gd name="T16" fmla="*/ 118 w 142"/>
                  <a:gd name="T17" fmla="*/ 7 h 160"/>
                  <a:gd name="T18" fmla="*/ 132 w 142"/>
                  <a:gd name="T19" fmla="*/ 34 h 160"/>
                  <a:gd name="T20" fmla="*/ 132 w 142"/>
                  <a:gd name="T21" fmla="*/ 62 h 160"/>
                  <a:gd name="T22" fmla="*/ 122 w 142"/>
                  <a:gd name="T23" fmla="*/ 84 h 160"/>
                  <a:gd name="T24" fmla="*/ 96 w 142"/>
                  <a:gd name="T25" fmla="*/ 94 h 160"/>
                  <a:gd name="T26" fmla="*/ 142 w 142"/>
                  <a:gd name="T27" fmla="*/ 160 h 160"/>
                  <a:gd name="T28" fmla="*/ 95 w 142"/>
                  <a:gd name="T29" fmla="*/ 54 h 160"/>
                  <a:gd name="T30" fmla="*/ 95 w 142"/>
                  <a:gd name="T31" fmla="*/ 43 h 160"/>
                  <a:gd name="T32" fmla="*/ 89 w 142"/>
                  <a:gd name="T33" fmla="*/ 31 h 160"/>
                  <a:gd name="T34" fmla="*/ 71 w 142"/>
                  <a:gd name="T35" fmla="*/ 27 h 160"/>
                  <a:gd name="T36" fmla="*/ 38 w 142"/>
                  <a:gd name="T37" fmla="*/ 27 h 160"/>
                  <a:gd name="T38" fmla="*/ 38 w 142"/>
                  <a:gd name="T39" fmla="*/ 72 h 160"/>
                  <a:gd name="T40" fmla="*/ 71 w 142"/>
                  <a:gd name="T41" fmla="*/ 72 h 160"/>
                  <a:gd name="T42" fmla="*/ 90 w 142"/>
                  <a:gd name="T43" fmla="*/ 68 h 160"/>
                  <a:gd name="T44" fmla="*/ 95 w 142"/>
                  <a:gd name="T45"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160">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2" y="21"/>
                      <a:pt x="132" y="34"/>
                    </a:cubicBezTo>
                    <a:cubicBezTo>
                      <a:pt x="132" y="62"/>
                      <a:pt x="132" y="62"/>
                      <a:pt x="132" y="62"/>
                    </a:cubicBezTo>
                    <a:cubicBezTo>
                      <a:pt x="132"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4" name="Freeform 24"/>
              <p:cNvSpPr/>
              <p:nvPr userDrawn="1"/>
            </p:nvSpPr>
            <p:spPr bwMode="auto">
              <a:xfrm>
                <a:off x="5076396" y="767433"/>
                <a:ext cx="379894" cy="499859"/>
              </a:xfrm>
              <a:custGeom>
                <a:avLst/>
                <a:gdLst>
                  <a:gd name="T0" fmla="*/ 126 w 126"/>
                  <a:gd name="T1" fmla="*/ 160 h 166"/>
                  <a:gd name="T2" fmla="*/ 74 w 126"/>
                  <a:gd name="T3" fmla="*/ 166 h 166"/>
                  <a:gd name="T4" fmla="*/ 56 w 126"/>
                  <a:gd name="T5" fmla="*/ 165 h 166"/>
                  <a:gd name="T6" fmla="*/ 36 w 126"/>
                  <a:gd name="T7" fmla="*/ 161 h 166"/>
                  <a:gd name="T8" fmla="*/ 18 w 126"/>
                  <a:gd name="T9" fmla="*/ 153 h 166"/>
                  <a:gd name="T10" fmla="*/ 5 w 126"/>
                  <a:gd name="T11" fmla="*/ 140 h 166"/>
                  <a:gd name="T12" fmla="*/ 0 w 126"/>
                  <a:gd name="T13" fmla="*/ 119 h 166"/>
                  <a:gd name="T14" fmla="*/ 0 w 126"/>
                  <a:gd name="T15" fmla="*/ 49 h 166"/>
                  <a:gd name="T16" fmla="*/ 74 w 126"/>
                  <a:gd name="T17" fmla="*/ 0 h 166"/>
                  <a:gd name="T18" fmla="*/ 125 w 126"/>
                  <a:gd name="T19" fmla="*/ 6 h 166"/>
                  <a:gd name="T20" fmla="*/ 125 w 126"/>
                  <a:gd name="T21" fmla="*/ 35 h 166"/>
                  <a:gd name="T22" fmla="*/ 75 w 126"/>
                  <a:gd name="T23" fmla="*/ 28 h 166"/>
                  <a:gd name="T24" fmla="*/ 61 w 126"/>
                  <a:gd name="T25" fmla="*/ 28 h 166"/>
                  <a:gd name="T26" fmla="*/ 50 w 126"/>
                  <a:gd name="T27" fmla="*/ 31 h 166"/>
                  <a:gd name="T28" fmla="*/ 41 w 126"/>
                  <a:gd name="T29" fmla="*/ 37 h 166"/>
                  <a:gd name="T30" fmla="*/ 39 w 126"/>
                  <a:gd name="T31" fmla="*/ 48 h 166"/>
                  <a:gd name="T32" fmla="*/ 39 w 126"/>
                  <a:gd name="T33" fmla="*/ 116 h 166"/>
                  <a:gd name="T34" fmla="*/ 78 w 126"/>
                  <a:gd name="T35" fmla="*/ 138 h 166"/>
                  <a:gd name="T36" fmla="*/ 126 w 126"/>
                  <a:gd name="T37" fmla="*/ 131 h 166"/>
                  <a:gd name="T38" fmla="*/ 126 w 126"/>
                  <a:gd name="T39" fmla="*/ 1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66">
                    <a:moveTo>
                      <a:pt x="126" y="160"/>
                    </a:moveTo>
                    <a:cubicBezTo>
                      <a:pt x="108" y="164"/>
                      <a:pt x="91" y="166"/>
                      <a:pt x="74" y="166"/>
                    </a:cubicBezTo>
                    <a:cubicBezTo>
                      <a:pt x="68" y="166"/>
                      <a:pt x="62" y="165"/>
                      <a:pt x="56" y="165"/>
                    </a:cubicBezTo>
                    <a:cubicBezTo>
                      <a:pt x="50" y="164"/>
                      <a:pt x="43" y="163"/>
                      <a:pt x="36" y="161"/>
                    </a:cubicBezTo>
                    <a:cubicBezTo>
                      <a:pt x="29" y="159"/>
                      <a:pt x="23" y="157"/>
                      <a:pt x="18" y="153"/>
                    </a:cubicBezTo>
                    <a:cubicBezTo>
                      <a:pt x="13" y="150"/>
                      <a:pt x="9" y="146"/>
                      <a:pt x="5" y="140"/>
                    </a:cubicBezTo>
                    <a:cubicBezTo>
                      <a:pt x="2" y="134"/>
                      <a:pt x="0" y="127"/>
                      <a:pt x="0" y="119"/>
                    </a:cubicBezTo>
                    <a:cubicBezTo>
                      <a:pt x="0" y="49"/>
                      <a:pt x="0" y="49"/>
                      <a:pt x="0" y="49"/>
                    </a:cubicBezTo>
                    <a:cubicBezTo>
                      <a:pt x="0" y="16"/>
                      <a:pt x="25" y="0"/>
                      <a:pt x="74" y="0"/>
                    </a:cubicBezTo>
                    <a:cubicBezTo>
                      <a:pt x="87" y="0"/>
                      <a:pt x="104" y="2"/>
                      <a:pt x="125" y="6"/>
                    </a:cubicBezTo>
                    <a:cubicBezTo>
                      <a:pt x="125" y="35"/>
                      <a:pt x="125" y="35"/>
                      <a:pt x="125" y="35"/>
                    </a:cubicBezTo>
                    <a:cubicBezTo>
                      <a:pt x="106" y="30"/>
                      <a:pt x="89" y="28"/>
                      <a:pt x="75" y="28"/>
                    </a:cubicBezTo>
                    <a:cubicBezTo>
                      <a:pt x="69" y="28"/>
                      <a:pt x="65" y="28"/>
                      <a:pt x="61" y="28"/>
                    </a:cubicBezTo>
                    <a:cubicBezTo>
                      <a:pt x="58" y="29"/>
                      <a:pt x="54" y="29"/>
                      <a:pt x="50" y="31"/>
                    </a:cubicBezTo>
                    <a:cubicBezTo>
                      <a:pt x="46" y="32"/>
                      <a:pt x="43" y="34"/>
                      <a:pt x="41" y="37"/>
                    </a:cubicBezTo>
                    <a:cubicBezTo>
                      <a:pt x="40" y="40"/>
                      <a:pt x="39" y="44"/>
                      <a:pt x="39" y="48"/>
                    </a:cubicBezTo>
                    <a:cubicBezTo>
                      <a:pt x="39" y="116"/>
                      <a:pt x="39" y="116"/>
                      <a:pt x="39" y="116"/>
                    </a:cubicBezTo>
                    <a:cubicBezTo>
                      <a:pt x="39" y="131"/>
                      <a:pt x="52" y="138"/>
                      <a:pt x="78" y="138"/>
                    </a:cubicBezTo>
                    <a:cubicBezTo>
                      <a:pt x="90" y="138"/>
                      <a:pt x="106" y="136"/>
                      <a:pt x="126" y="131"/>
                    </a:cubicBezTo>
                    <a:lnTo>
                      <a:pt x="126" y="16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5" name="Freeform 25"/>
              <p:cNvSpPr/>
              <p:nvPr userDrawn="1"/>
            </p:nvSpPr>
            <p:spPr bwMode="auto">
              <a:xfrm>
                <a:off x="5547605" y="776181"/>
                <a:ext cx="377394" cy="481114"/>
              </a:xfrm>
              <a:custGeom>
                <a:avLst/>
                <a:gdLst>
                  <a:gd name="T0" fmla="*/ 302 w 302"/>
                  <a:gd name="T1" fmla="*/ 385 h 385"/>
                  <a:gd name="T2" fmla="*/ 0 w 302"/>
                  <a:gd name="T3" fmla="*/ 385 h 385"/>
                  <a:gd name="T4" fmla="*/ 0 w 302"/>
                  <a:gd name="T5" fmla="*/ 0 h 385"/>
                  <a:gd name="T6" fmla="*/ 294 w 302"/>
                  <a:gd name="T7" fmla="*/ 0 h 385"/>
                  <a:gd name="T8" fmla="*/ 294 w 302"/>
                  <a:gd name="T9" fmla="*/ 65 h 385"/>
                  <a:gd name="T10" fmla="*/ 94 w 302"/>
                  <a:gd name="T11" fmla="*/ 65 h 385"/>
                  <a:gd name="T12" fmla="*/ 94 w 302"/>
                  <a:gd name="T13" fmla="*/ 154 h 385"/>
                  <a:gd name="T14" fmla="*/ 275 w 302"/>
                  <a:gd name="T15" fmla="*/ 154 h 385"/>
                  <a:gd name="T16" fmla="*/ 275 w 302"/>
                  <a:gd name="T17" fmla="*/ 219 h 385"/>
                  <a:gd name="T18" fmla="*/ 94 w 302"/>
                  <a:gd name="T19" fmla="*/ 219 h 385"/>
                  <a:gd name="T20" fmla="*/ 94 w 302"/>
                  <a:gd name="T21" fmla="*/ 320 h 385"/>
                  <a:gd name="T22" fmla="*/ 302 w 302"/>
                  <a:gd name="T23" fmla="*/ 320 h 385"/>
                  <a:gd name="T24" fmla="*/ 302 w 302"/>
                  <a:gd name="T2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85">
                    <a:moveTo>
                      <a:pt x="302" y="385"/>
                    </a:moveTo>
                    <a:lnTo>
                      <a:pt x="0" y="385"/>
                    </a:lnTo>
                    <a:lnTo>
                      <a:pt x="0" y="0"/>
                    </a:lnTo>
                    <a:lnTo>
                      <a:pt x="294" y="0"/>
                    </a:lnTo>
                    <a:lnTo>
                      <a:pt x="294" y="65"/>
                    </a:lnTo>
                    <a:lnTo>
                      <a:pt x="94" y="65"/>
                    </a:lnTo>
                    <a:lnTo>
                      <a:pt x="94" y="154"/>
                    </a:lnTo>
                    <a:lnTo>
                      <a:pt x="275" y="154"/>
                    </a:lnTo>
                    <a:lnTo>
                      <a:pt x="275" y="219"/>
                    </a:lnTo>
                    <a:lnTo>
                      <a:pt x="94" y="219"/>
                    </a:lnTo>
                    <a:lnTo>
                      <a:pt x="94" y="320"/>
                    </a:lnTo>
                    <a:lnTo>
                      <a:pt x="302" y="320"/>
                    </a:lnTo>
                    <a:lnTo>
                      <a:pt x="302"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6" name="Freeform 26"/>
              <p:cNvSpPr/>
              <p:nvPr userDrawn="1"/>
            </p:nvSpPr>
            <p:spPr bwMode="auto">
              <a:xfrm>
                <a:off x="5998431" y="767433"/>
                <a:ext cx="394888" cy="499859"/>
              </a:xfrm>
              <a:custGeom>
                <a:avLst/>
                <a:gdLst>
                  <a:gd name="T0" fmla="*/ 131 w 131"/>
                  <a:gd name="T1" fmla="*/ 107 h 166"/>
                  <a:gd name="T2" fmla="*/ 131 w 131"/>
                  <a:gd name="T3" fmla="*/ 117 h 166"/>
                  <a:gd name="T4" fmla="*/ 126 w 131"/>
                  <a:gd name="T5" fmla="*/ 141 h 166"/>
                  <a:gd name="T6" fmla="*/ 110 w 131"/>
                  <a:gd name="T7" fmla="*/ 156 h 166"/>
                  <a:gd name="T8" fmla="*/ 88 w 131"/>
                  <a:gd name="T9" fmla="*/ 163 h 166"/>
                  <a:gd name="T10" fmla="*/ 60 w 131"/>
                  <a:gd name="T11" fmla="*/ 166 h 166"/>
                  <a:gd name="T12" fmla="*/ 3 w 131"/>
                  <a:gd name="T13" fmla="*/ 161 h 166"/>
                  <a:gd name="T14" fmla="*/ 3 w 131"/>
                  <a:gd name="T15" fmla="*/ 132 h 166"/>
                  <a:gd name="T16" fmla="*/ 60 w 131"/>
                  <a:gd name="T17" fmla="*/ 138 h 166"/>
                  <a:gd name="T18" fmla="*/ 92 w 131"/>
                  <a:gd name="T19" fmla="*/ 122 h 166"/>
                  <a:gd name="T20" fmla="*/ 92 w 131"/>
                  <a:gd name="T21" fmla="*/ 111 h 166"/>
                  <a:gd name="T22" fmla="*/ 88 w 131"/>
                  <a:gd name="T23" fmla="*/ 100 h 166"/>
                  <a:gd name="T24" fmla="*/ 71 w 131"/>
                  <a:gd name="T25" fmla="*/ 95 h 166"/>
                  <a:gd name="T26" fmla="*/ 52 w 131"/>
                  <a:gd name="T27" fmla="*/ 95 h 166"/>
                  <a:gd name="T28" fmla="*/ 0 w 131"/>
                  <a:gd name="T29" fmla="*/ 53 h 166"/>
                  <a:gd name="T30" fmla="*/ 0 w 131"/>
                  <a:gd name="T31" fmla="*/ 41 h 166"/>
                  <a:gd name="T32" fmla="*/ 17 w 131"/>
                  <a:gd name="T33" fmla="*/ 10 h 166"/>
                  <a:gd name="T34" fmla="*/ 73 w 131"/>
                  <a:gd name="T35" fmla="*/ 0 h 166"/>
                  <a:gd name="T36" fmla="*/ 123 w 131"/>
                  <a:gd name="T37" fmla="*/ 4 h 166"/>
                  <a:gd name="T38" fmla="*/ 123 w 131"/>
                  <a:gd name="T39" fmla="*/ 32 h 166"/>
                  <a:gd name="T40" fmla="*/ 71 w 131"/>
                  <a:gd name="T41" fmla="*/ 28 h 166"/>
                  <a:gd name="T42" fmla="*/ 45 w 131"/>
                  <a:gd name="T43" fmla="*/ 31 h 166"/>
                  <a:gd name="T44" fmla="*/ 38 w 131"/>
                  <a:gd name="T45" fmla="*/ 42 h 166"/>
                  <a:gd name="T46" fmla="*/ 38 w 131"/>
                  <a:gd name="T47" fmla="*/ 53 h 166"/>
                  <a:gd name="T48" fmla="*/ 59 w 131"/>
                  <a:gd name="T49" fmla="*/ 66 h 166"/>
                  <a:gd name="T50" fmla="*/ 79 w 131"/>
                  <a:gd name="T51" fmla="*/ 66 h 166"/>
                  <a:gd name="T52" fmla="*/ 119 w 131"/>
                  <a:gd name="T53" fmla="*/ 76 h 166"/>
                  <a:gd name="T54" fmla="*/ 131 w 131"/>
                  <a:gd name="T55" fmla="*/ 10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131" y="107"/>
                    </a:moveTo>
                    <a:cubicBezTo>
                      <a:pt x="131" y="117"/>
                      <a:pt x="131" y="117"/>
                      <a:pt x="131" y="117"/>
                    </a:cubicBezTo>
                    <a:cubicBezTo>
                      <a:pt x="131" y="127"/>
                      <a:pt x="129" y="135"/>
                      <a:pt x="126" y="141"/>
                    </a:cubicBezTo>
                    <a:cubicBezTo>
                      <a:pt x="122" y="148"/>
                      <a:pt x="117" y="153"/>
                      <a:pt x="110" y="156"/>
                    </a:cubicBezTo>
                    <a:cubicBezTo>
                      <a:pt x="103" y="160"/>
                      <a:pt x="96" y="162"/>
                      <a:pt x="88" y="163"/>
                    </a:cubicBezTo>
                    <a:cubicBezTo>
                      <a:pt x="80" y="165"/>
                      <a:pt x="71" y="166"/>
                      <a:pt x="60" y="166"/>
                    </a:cubicBezTo>
                    <a:cubicBezTo>
                      <a:pt x="44" y="166"/>
                      <a:pt x="25" y="164"/>
                      <a:pt x="3" y="161"/>
                    </a:cubicBezTo>
                    <a:cubicBezTo>
                      <a:pt x="3" y="132"/>
                      <a:pt x="3" y="132"/>
                      <a:pt x="3" y="132"/>
                    </a:cubicBezTo>
                    <a:cubicBezTo>
                      <a:pt x="30" y="136"/>
                      <a:pt x="49" y="138"/>
                      <a:pt x="60" y="138"/>
                    </a:cubicBezTo>
                    <a:cubicBezTo>
                      <a:pt x="81" y="138"/>
                      <a:pt x="92" y="133"/>
                      <a:pt x="92" y="122"/>
                    </a:cubicBezTo>
                    <a:cubicBezTo>
                      <a:pt x="92" y="111"/>
                      <a:pt x="92" y="111"/>
                      <a:pt x="92" y="111"/>
                    </a:cubicBezTo>
                    <a:cubicBezTo>
                      <a:pt x="92" y="106"/>
                      <a:pt x="91" y="103"/>
                      <a:pt x="88" y="100"/>
                    </a:cubicBezTo>
                    <a:cubicBezTo>
                      <a:pt x="85" y="96"/>
                      <a:pt x="80" y="95"/>
                      <a:pt x="71" y="95"/>
                    </a:cubicBezTo>
                    <a:cubicBezTo>
                      <a:pt x="52" y="95"/>
                      <a:pt x="52" y="95"/>
                      <a:pt x="52" y="95"/>
                    </a:cubicBezTo>
                    <a:cubicBezTo>
                      <a:pt x="17" y="95"/>
                      <a:pt x="0" y="81"/>
                      <a:pt x="0" y="53"/>
                    </a:cubicBezTo>
                    <a:cubicBezTo>
                      <a:pt x="0" y="41"/>
                      <a:pt x="0" y="41"/>
                      <a:pt x="0" y="41"/>
                    </a:cubicBezTo>
                    <a:cubicBezTo>
                      <a:pt x="0" y="27"/>
                      <a:pt x="5" y="17"/>
                      <a:pt x="17" y="10"/>
                    </a:cubicBezTo>
                    <a:cubicBezTo>
                      <a:pt x="29" y="4"/>
                      <a:pt x="47" y="0"/>
                      <a:pt x="73" y="0"/>
                    </a:cubicBezTo>
                    <a:cubicBezTo>
                      <a:pt x="85" y="0"/>
                      <a:pt x="102" y="1"/>
                      <a:pt x="123" y="4"/>
                    </a:cubicBezTo>
                    <a:cubicBezTo>
                      <a:pt x="123" y="32"/>
                      <a:pt x="123" y="32"/>
                      <a:pt x="123" y="32"/>
                    </a:cubicBezTo>
                    <a:cubicBezTo>
                      <a:pt x="98" y="29"/>
                      <a:pt x="81" y="28"/>
                      <a:pt x="71" y="28"/>
                    </a:cubicBezTo>
                    <a:cubicBezTo>
                      <a:pt x="59" y="28"/>
                      <a:pt x="50" y="29"/>
                      <a:pt x="45" y="31"/>
                    </a:cubicBezTo>
                    <a:cubicBezTo>
                      <a:pt x="40" y="33"/>
                      <a:pt x="38" y="37"/>
                      <a:pt x="38" y="42"/>
                    </a:cubicBezTo>
                    <a:cubicBezTo>
                      <a:pt x="38" y="53"/>
                      <a:pt x="38" y="53"/>
                      <a:pt x="38" y="53"/>
                    </a:cubicBezTo>
                    <a:cubicBezTo>
                      <a:pt x="38" y="62"/>
                      <a:pt x="45" y="66"/>
                      <a:pt x="59" y="66"/>
                    </a:cubicBezTo>
                    <a:cubicBezTo>
                      <a:pt x="79" y="66"/>
                      <a:pt x="79" y="66"/>
                      <a:pt x="79" y="66"/>
                    </a:cubicBezTo>
                    <a:cubicBezTo>
                      <a:pt x="97"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grpSp>
        <p:grpSp>
          <p:nvGrpSpPr>
            <p:cNvPr id="36" name="Group 35"/>
            <p:cNvGrpSpPr/>
            <p:nvPr userDrawn="1"/>
          </p:nvGrpSpPr>
          <p:grpSpPr>
            <a:xfrm>
              <a:off x="314326" y="1075660"/>
              <a:ext cx="1843867" cy="369143"/>
              <a:chOff x="1146212" y="1396551"/>
              <a:chExt cx="2484309" cy="497360"/>
            </a:xfrm>
            <a:grpFill/>
          </p:grpSpPr>
          <p:sp>
            <p:nvSpPr>
              <p:cNvPr id="73" name="Freeform 27"/>
              <p:cNvSpPr/>
              <p:nvPr userDrawn="1"/>
            </p:nvSpPr>
            <p:spPr bwMode="auto">
              <a:xfrm>
                <a:off x="1146212" y="1396551"/>
                <a:ext cx="443627" cy="497359"/>
              </a:xfrm>
              <a:custGeom>
                <a:avLst/>
                <a:gdLst>
                  <a:gd name="T0" fmla="*/ 147 w 147"/>
                  <a:gd name="T1" fmla="*/ 155 h 165"/>
                  <a:gd name="T2" fmla="*/ 115 w 147"/>
                  <a:gd name="T3" fmla="*/ 162 h 165"/>
                  <a:gd name="T4" fmla="*/ 80 w 147"/>
                  <a:gd name="T5" fmla="*/ 165 h 165"/>
                  <a:gd name="T6" fmla="*/ 56 w 147"/>
                  <a:gd name="T7" fmla="*/ 164 h 165"/>
                  <a:gd name="T8" fmla="*/ 34 w 147"/>
                  <a:gd name="T9" fmla="*/ 160 h 165"/>
                  <a:gd name="T10" fmla="*/ 16 w 147"/>
                  <a:gd name="T11" fmla="*/ 152 h 165"/>
                  <a:gd name="T12" fmla="*/ 5 w 147"/>
                  <a:gd name="T13" fmla="*/ 138 h 165"/>
                  <a:gd name="T14" fmla="*/ 0 w 147"/>
                  <a:gd name="T15" fmla="*/ 119 h 165"/>
                  <a:gd name="T16" fmla="*/ 0 w 147"/>
                  <a:gd name="T17" fmla="*/ 52 h 165"/>
                  <a:gd name="T18" fmla="*/ 5 w 147"/>
                  <a:gd name="T19" fmla="*/ 30 h 165"/>
                  <a:gd name="T20" fmla="*/ 18 w 147"/>
                  <a:gd name="T21" fmla="*/ 15 h 165"/>
                  <a:gd name="T22" fmla="*/ 37 w 147"/>
                  <a:gd name="T23" fmla="*/ 6 h 165"/>
                  <a:gd name="T24" fmla="*/ 59 w 147"/>
                  <a:gd name="T25" fmla="*/ 1 h 165"/>
                  <a:gd name="T26" fmla="*/ 80 w 147"/>
                  <a:gd name="T27" fmla="*/ 0 h 165"/>
                  <a:gd name="T28" fmla="*/ 146 w 147"/>
                  <a:gd name="T29" fmla="*/ 5 h 165"/>
                  <a:gd name="T30" fmla="*/ 146 w 147"/>
                  <a:gd name="T31" fmla="*/ 34 h 165"/>
                  <a:gd name="T32" fmla="*/ 80 w 147"/>
                  <a:gd name="T33" fmla="*/ 27 h 165"/>
                  <a:gd name="T34" fmla="*/ 39 w 147"/>
                  <a:gd name="T35" fmla="*/ 51 h 165"/>
                  <a:gd name="T36" fmla="*/ 39 w 147"/>
                  <a:gd name="T37" fmla="*/ 116 h 165"/>
                  <a:gd name="T38" fmla="*/ 50 w 147"/>
                  <a:gd name="T39" fmla="*/ 133 h 165"/>
                  <a:gd name="T40" fmla="*/ 84 w 147"/>
                  <a:gd name="T41" fmla="*/ 138 h 165"/>
                  <a:gd name="T42" fmla="*/ 110 w 147"/>
                  <a:gd name="T43" fmla="*/ 134 h 165"/>
                  <a:gd name="T44" fmla="*/ 110 w 147"/>
                  <a:gd name="T45" fmla="*/ 97 h 165"/>
                  <a:gd name="T46" fmla="*/ 84 w 147"/>
                  <a:gd name="T47" fmla="*/ 97 h 165"/>
                  <a:gd name="T48" fmla="*/ 84 w 147"/>
                  <a:gd name="T49" fmla="*/ 71 h 165"/>
                  <a:gd name="T50" fmla="*/ 147 w 147"/>
                  <a:gd name="T51" fmla="*/ 71 h 165"/>
                  <a:gd name="T52" fmla="*/ 147 w 147"/>
                  <a:gd name="T53" fmla="*/ 15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65">
                    <a:moveTo>
                      <a:pt x="147" y="155"/>
                    </a:moveTo>
                    <a:cubicBezTo>
                      <a:pt x="138" y="158"/>
                      <a:pt x="128" y="160"/>
                      <a:pt x="115" y="162"/>
                    </a:cubicBezTo>
                    <a:cubicBezTo>
                      <a:pt x="102" y="164"/>
                      <a:pt x="91" y="165"/>
                      <a:pt x="80" y="165"/>
                    </a:cubicBezTo>
                    <a:cubicBezTo>
                      <a:pt x="71" y="165"/>
                      <a:pt x="63" y="165"/>
                      <a:pt x="56" y="164"/>
                    </a:cubicBezTo>
                    <a:cubicBezTo>
                      <a:pt x="49" y="163"/>
                      <a:pt x="42" y="162"/>
                      <a:pt x="34" y="160"/>
                    </a:cubicBezTo>
                    <a:cubicBezTo>
                      <a:pt x="27" y="158"/>
                      <a:pt x="21" y="155"/>
                      <a:pt x="16" y="152"/>
                    </a:cubicBezTo>
                    <a:cubicBezTo>
                      <a:pt x="11" y="148"/>
                      <a:pt x="8" y="144"/>
                      <a:pt x="5" y="138"/>
                    </a:cubicBezTo>
                    <a:cubicBezTo>
                      <a:pt x="2" y="133"/>
                      <a:pt x="0" y="126"/>
                      <a:pt x="0" y="119"/>
                    </a:cubicBezTo>
                    <a:cubicBezTo>
                      <a:pt x="0" y="52"/>
                      <a:pt x="0" y="52"/>
                      <a:pt x="0" y="52"/>
                    </a:cubicBezTo>
                    <a:cubicBezTo>
                      <a:pt x="0" y="43"/>
                      <a:pt x="2" y="36"/>
                      <a:pt x="5" y="30"/>
                    </a:cubicBezTo>
                    <a:cubicBezTo>
                      <a:pt x="9" y="23"/>
                      <a:pt x="13" y="18"/>
                      <a:pt x="18" y="15"/>
                    </a:cubicBezTo>
                    <a:cubicBezTo>
                      <a:pt x="24" y="11"/>
                      <a:pt x="30" y="8"/>
                      <a:pt x="37" y="6"/>
                    </a:cubicBezTo>
                    <a:cubicBezTo>
                      <a:pt x="45" y="3"/>
                      <a:pt x="52" y="2"/>
                      <a:pt x="59" y="1"/>
                    </a:cubicBezTo>
                    <a:cubicBezTo>
                      <a:pt x="66" y="0"/>
                      <a:pt x="73" y="0"/>
                      <a:pt x="80" y="0"/>
                    </a:cubicBezTo>
                    <a:cubicBezTo>
                      <a:pt x="103" y="0"/>
                      <a:pt x="125" y="1"/>
                      <a:pt x="146" y="5"/>
                    </a:cubicBezTo>
                    <a:cubicBezTo>
                      <a:pt x="146" y="34"/>
                      <a:pt x="146" y="34"/>
                      <a:pt x="146" y="34"/>
                    </a:cubicBezTo>
                    <a:cubicBezTo>
                      <a:pt x="126" y="29"/>
                      <a:pt x="104" y="27"/>
                      <a:pt x="80" y="27"/>
                    </a:cubicBezTo>
                    <a:cubicBezTo>
                      <a:pt x="53" y="27"/>
                      <a:pt x="39" y="35"/>
                      <a:pt x="39" y="51"/>
                    </a:cubicBezTo>
                    <a:cubicBezTo>
                      <a:pt x="39" y="116"/>
                      <a:pt x="39" y="116"/>
                      <a:pt x="39" y="116"/>
                    </a:cubicBezTo>
                    <a:cubicBezTo>
                      <a:pt x="39" y="124"/>
                      <a:pt x="43" y="130"/>
                      <a:pt x="50" y="133"/>
                    </a:cubicBezTo>
                    <a:cubicBezTo>
                      <a:pt x="58" y="136"/>
                      <a:pt x="69" y="138"/>
                      <a:pt x="84" y="138"/>
                    </a:cubicBezTo>
                    <a:cubicBezTo>
                      <a:pt x="92" y="138"/>
                      <a:pt x="101" y="136"/>
                      <a:pt x="110" y="134"/>
                    </a:cubicBezTo>
                    <a:cubicBezTo>
                      <a:pt x="110" y="97"/>
                      <a:pt x="110" y="97"/>
                      <a:pt x="110" y="97"/>
                    </a:cubicBezTo>
                    <a:cubicBezTo>
                      <a:pt x="84" y="97"/>
                      <a:pt x="84" y="97"/>
                      <a:pt x="84" y="97"/>
                    </a:cubicBezTo>
                    <a:cubicBezTo>
                      <a:pt x="84" y="71"/>
                      <a:pt x="84" y="71"/>
                      <a:pt x="84" y="71"/>
                    </a:cubicBezTo>
                    <a:cubicBezTo>
                      <a:pt x="147" y="71"/>
                      <a:pt x="147" y="71"/>
                      <a:pt x="147" y="71"/>
                    </a:cubicBezTo>
                    <a:lnTo>
                      <a:pt x="147" y="15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4" name="Freeform 28"/>
              <p:cNvSpPr>
                <a:spLocks noEditPoints="1"/>
              </p:cNvSpPr>
              <p:nvPr userDrawn="1"/>
            </p:nvSpPr>
            <p:spPr bwMode="auto">
              <a:xfrm>
                <a:off x="1697852" y="1402799"/>
                <a:ext cx="431129" cy="484862"/>
              </a:xfrm>
              <a:custGeom>
                <a:avLst/>
                <a:gdLst>
                  <a:gd name="T0" fmla="*/ 143 w 143"/>
                  <a:gd name="T1" fmla="*/ 161 h 161"/>
                  <a:gd name="T2" fmla="*/ 98 w 143"/>
                  <a:gd name="T3" fmla="*/ 161 h 161"/>
                  <a:gd name="T4" fmla="*/ 56 w 143"/>
                  <a:gd name="T5" fmla="*/ 98 h 161"/>
                  <a:gd name="T6" fmla="*/ 38 w 143"/>
                  <a:gd name="T7" fmla="*/ 98 h 161"/>
                  <a:gd name="T8" fmla="*/ 38 w 143"/>
                  <a:gd name="T9" fmla="*/ 161 h 161"/>
                  <a:gd name="T10" fmla="*/ 0 w 143"/>
                  <a:gd name="T11" fmla="*/ 161 h 161"/>
                  <a:gd name="T12" fmla="*/ 0 w 143"/>
                  <a:gd name="T13" fmla="*/ 0 h 161"/>
                  <a:gd name="T14" fmla="*/ 72 w 143"/>
                  <a:gd name="T15" fmla="*/ 0 h 161"/>
                  <a:gd name="T16" fmla="*/ 118 w 143"/>
                  <a:gd name="T17" fmla="*/ 8 h 161"/>
                  <a:gd name="T18" fmla="*/ 133 w 143"/>
                  <a:gd name="T19" fmla="*/ 34 h 161"/>
                  <a:gd name="T20" fmla="*/ 133 w 143"/>
                  <a:gd name="T21" fmla="*/ 62 h 161"/>
                  <a:gd name="T22" fmla="*/ 122 w 143"/>
                  <a:gd name="T23" fmla="*/ 85 h 161"/>
                  <a:gd name="T24" fmla="*/ 96 w 143"/>
                  <a:gd name="T25" fmla="*/ 95 h 161"/>
                  <a:gd name="T26" fmla="*/ 143 w 143"/>
                  <a:gd name="T27" fmla="*/ 161 h 161"/>
                  <a:gd name="T28" fmla="*/ 95 w 143"/>
                  <a:gd name="T29" fmla="*/ 55 h 161"/>
                  <a:gd name="T30" fmla="*/ 95 w 143"/>
                  <a:gd name="T31" fmla="*/ 43 h 161"/>
                  <a:gd name="T32" fmla="*/ 90 w 143"/>
                  <a:gd name="T33" fmla="*/ 31 h 161"/>
                  <a:gd name="T34" fmla="*/ 71 w 143"/>
                  <a:gd name="T35" fmla="*/ 28 h 161"/>
                  <a:gd name="T36" fmla="*/ 38 w 143"/>
                  <a:gd name="T37" fmla="*/ 28 h 161"/>
                  <a:gd name="T38" fmla="*/ 38 w 143"/>
                  <a:gd name="T39" fmla="*/ 72 h 161"/>
                  <a:gd name="T40" fmla="*/ 71 w 143"/>
                  <a:gd name="T41" fmla="*/ 72 h 161"/>
                  <a:gd name="T42" fmla="*/ 90 w 143"/>
                  <a:gd name="T43" fmla="*/ 69 h 161"/>
                  <a:gd name="T44" fmla="*/ 95 w 143"/>
                  <a:gd name="T45" fmla="*/ 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61">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8" y="3"/>
                      <a:pt x="118" y="8"/>
                    </a:cubicBezTo>
                    <a:cubicBezTo>
                      <a:pt x="128" y="13"/>
                      <a:pt x="133" y="22"/>
                      <a:pt x="133" y="34"/>
                    </a:cubicBezTo>
                    <a:cubicBezTo>
                      <a:pt x="133" y="62"/>
                      <a:pt x="133" y="62"/>
                      <a:pt x="133" y="62"/>
                    </a:cubicBezTo>
                    <a:cubicBezTo>
                      <a:pt x="133" y="72"/>
                      <a:pt x="129" y="79"/>
                      <a:pt x="122" y="85"/>
                    </a:cubicBezTo>
                    <a:cubicBezTo>
                      <a:pt x="115" y="90"/>
                      <a:pt x="106" y="93"/>
                      <a:pt x="96" y="95"/>
                    </a:cubicBezTo>
                    <a:lnTo>
                      <a:pt x="143" y="161"/>
                    </a:lnTo>
                    <a:close/>
                    <a:moveTo>
                      <a:pt x="95" y="55"/>
                    </a:moveTo>
                    <a:cubicBezTo>
                      <a:pt x="95" y="43"/>
                      <a:pt x="95" y="43"/>
                      <a:pt x="95" y="43"/>
                    </a:cubicBezTo>
                    <a:cubicBezTo>
                      <a:pt x="95" y="37"/>
                      <a:pt x="93" y="33"/>
                      <a:pt x="90" y="31"/>
                    </a:cubicBezTo>
                    <a:cubicBezTo>
                      <a:pt x="86" y="29"/>
                      <a:pt x="80" y="28"/>
                      <a:pt x="71" y="28"/>
                    </a:cubicBezTo>
                    <a:cubicBezTo>
                      <a:pt x="38" y="28"/>
                      <a:pt x="38" y="28"/>
                      <a:pt x="38" y="28"/>
                    </a:cubicBezTo>
                    <a:cubicBezTo>
                      <a:pt x="38" y="72"/>
                      <a:pt x="38" y="72"/>
                      <a:pt x="38" y="72"/>
                    </a:cubicBezTo>
                    <a:cubicBezTo>
                      <a:pt x="71" y="72"/>
                      <a:pt x="71" y="72"/>
                      <a:pt x="71" y="72"/>
                    </a:cubicBezTo>
                    <a:cubicBezTo>
                      <a:pt x="80" y="72"/>
                      <a:pt x="87" y="71"/>
                      <a:pt x="90" y="69"/>
                    </a:cubicBezTo>
                    <a:cubicBezTo>
                      <a:pt x="93" y="66"/>
                      <a:pt x="95" y="61"/>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5" name="Freeform 29"/>
              <p:cNvSpPr>
                <a:spLocks noEditPoints="1"/>
              </p:cNvSpPr>
              <p:nvPr userDrawn="1"/>
            </p:nvSpPr>
            <p:spPr bwMode="auto">
              <a:xfrm>
                <a:off x="2188536" y="1396552"/>
                <a:ext cx="458622" cy="497359"/>
              </a:xfrm>
              <a:custGeom>
                <a:avLst/>
                <a:gdLst>
                  <a:gd name="T0" fmla="*/ 152 w 152"/>
                  <a:gd name="T1" fmla="*/ 48 h 165"/>
                  <a:gd name="T2" fmla="*/ 152 w 152"/>
                  <a:gd name="T3" fmla="*/ 119 h 165"/>
                  <a:gd name="T4" fmla="*/ 145 w 152"/>
                  <a:gd name="T5" fmla="*/ 142 h 165"/>
                  <a:gd name="T6" fmla="*/ 126 w 152"/>
                  <a:gd name="T7" fmla="*/ 156 h 165"/>
                  <a:gd name="T8" fmla="*/ 102 w 152"/>
                  <a:gd name="T9" fmla="*/ 163 h 165"/>
                  <a:gd name="T10" fmla="*/ 76 w 152"/>
                  <a:gd name="T11" fmla="*/ 165 h 165"/>
                  <a:gd name="T12" fmla="*/ 52 w 152"/>
                  <a:gd name="T13" fmla="*/ 163 h 165"/>
                  <a:gd name="T14" fmla="*/ 28 w 152"/>
                  <a:gd name="T15" fmla="*/ 157 h 165"/>
                  <a:gd name="T16" fmla="*/ 8 w 152"/>
                  <a:gd name="T17" fmla="*/ 143 h 165"/>
                  <a:gd name="T18" fmla="*/ 0 w 152"/>
                  <a:gd name="T19" fmla="*/ 119 h 165"/>
                  <a:gd name="T20" fmla="*/ 0 w 152"/>
                  <a:gd name="T21" fmla="*/ 48 h 165"/>
                  <a:gd name="T22" fmla="*/ 6 w 152"/>
                  <a:gd name="T23" fmla="*/ 27 h 165"/>
                  <a:gd name="T24" fmla="*/ 19 w 152"/>
                  <a:gd name="T25" fmla="*/ 12 h 165"/>
                  <a:gd name="T26" fmla="*/ 38 w 152"/>
                  <a:gd name="T27" fmla="*/ 4 h 165"/>
                  <a:gd name="T28" fmla="*/ 58 w 152"/>
                  <a:gd name="T29" fmla="*/ 0 h 165"/>
                  <a:gd name="T30" fmla="*/ 76 w 152"/>
                  <a:gd name="T31" fmla="*/ 0 h 165"/>
                  <a:gd name="T32" fmla="*/ 95 w 152"/>
                  <a:gd name="T33" fmla="*/ 0 h 165"/>
                  <a:gd name="T34" fmla="*/ 115 w 152"/>
                  <a:gd name="T35" fmla="*/ 4 h 165"/>
                  <a:gd name="T36" fmla="*/ 134 w 152"/>
                  <a:gd name="T37" fmla="*/ 12 h 165"/>
                  <a:gd name="T38" fmla="*/ 147 w 152"/>
                  <a:gd name="T39" fmla="*/ 27 h 165"/>
                  <a:gd name="T40" fmla="*/ 152 w 152"/>
                  <a:gd name="T41" fmla="*/ 48 h 165"/>
                  <a:gd name="T42" fmla="*/ 114 w 152"/>
                  <a:gd name="T43" fmla="*/ 119 h 165"/>
                  <a:gd name="T44" fmla="*/ 114 w 152"/>
                  <a:gd name="T45" fmla="*/ 48 h 165"/>
                  <a:gd name="T46" fmla="*/ 104 w 152"/>
                  <a:gd name="T47" fmla="*/ 32 h 165"/>
                  <a:gd name="T48" fmla="*/ 76 w 152"/>
                  <a:gd name="T49" fmla="*/ 27 h 165"/>
                  <a:gd name="T50" fmla="*/ 48 w 152"/>
                  <a:gd name="T51" fmla="*/ 32 h 165"/>
                  <a:gd name="T52" fmla="*/ 39 w 152"/>
                  <a:gd name="T53" fmla="*/ 48 h 165"/>
                  <a:gd name="T54" fmla="*/ 39 w 152"/>
                  <a:gd name="T55" fmla="*/ 119 h 165"/>
                  <a:gd name="T56" fmla="*/ 42 w 152"/>
                  <a:gd name="T57" fmla="*/ 129 h 165"/>
                  <a:gd name="T58" fmla="*/ 51 w 152"/>
                  <a:gd name="T59" fmla="*/ 135 h 165"/>
                  <a:gd name="T60" fmla="*/ 63 w 152"/>
                  <a:gd name="T61" fmla="*/ 137 h 165"/>
                  <a:gd name="T62" fmla="*/ 77 w 152"/>
                  <a:gd name="T63" fmla="*/ 138 h 165"/>
                  <a:gd name="T64" fmla="*/ 90 w 152"/>
                  <a:gd name="T65" fmla="*/ 137 h 165"/>
                  <a:gd name="T66" fmla="*/ 102 w 152"/>
                  <a:gd name="T67" fmla="*/ 135 h 165"/>
                  <a:gd name="T68" fmla="*/ 111 w 152"/>
                  <a:gd name="T69" fmla="*/ 129 h 165"/>
                  <a:gd name="T70" fmla="*/ 114 w 152"/>
                  <a:gd name="T71" fmla="*/ 11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65">
                    <a:moveTo>
                      <a:pt x="152" y="48"/>
                    </a:moveTo>
                    <a:cubicBezTo>
                      <a:pt x="152" y="119"/>
                      <a:pt x="152" y="119"/>
                      <a:pt x="152" y="119"/>
                    </a:cubicBezTo>
                    <a:cubicBezTo>
                      <a:pt x="152" y="128"/>
                      <a:pt x="150" y="135"/>
                      <a:pt x="145" y="142"/>
                    </a:cubicBezTo>
                    <a:cubicBezTo>
                      <a:pt x="141" y="148"/>
                      <a:pt x="134" y="153"/>
                      <a:pt x="126" y="156"/>
                    </a:cubicBezTo>
                    <a:cubicBezTo>
                      <a:pt x="118" y="159"/>
                      <a:pt x="110" y="162"/>
                      <a:pt x="102" y="163"/>
                    </a:cubicBezTo>
                    <a:cubicBezTo>
                      <a:pt x="94" y="164"/>
                      <a:pt x="85" y="165"/>
                      <a:pt x="76" y="165"/>
                    </a:cubicBezTo>
                    <a:cubicBezTo>
                      <a:pt x="68" y="165"/>
                      <a:pt x="60" y="164"/>
                      <a:pt x="52" y="163"/>
                    </a:cubicBezTo>
                    <a:cubicBezTo>
                      <a:pt x="45" y="162"/>
                      <a:pt x="37" y="160"/>
                      <a:pt x="28" y="157"/>
                    </a:cubicBezTo>
                    <a:cubicBezTo>
                      <a:pt x="20" y="154"/>
                      <a:pt x="13" y="150"/>
                      <a:pt x="8" y="143"/>
                    </a:cubicBezTo>
                    <a:cubicBezTo>
                      <a:pt x="3" y="136"/>
                      <a:pt x="0" y="128"/>
                      <a:pt x="0" y="119"/>
                    </a:cubicBezTo>
                    <a:cubicBezTo>
                      <a:pt x="0" y="48"/>
                      <a:pt x="0" y="48"/>
                      <a:pt x="0" y="48"/>
                    </a:cubicBezTo>
                    <a:cubicBezTo>
                      <a:pt x="0" y="40"/>
                      <a:pt x="2" y="33"/>
                      <a:pt x="6" y="27"/>
                    </a:cubicBezTo>
                    <a:cubicBezTo>
                      <a:pt x="10" y="20"/>
                      <a:pt x="14" y="16"/>
                      <a:pt x="19" y="12"/>
                    </a:cubicBezTo>
                    <a:cubicBezTo>
                      <a:pt x="24" y="9"/>
                      <a:pt x="31" y="6"/>
                      <a:pt x="38" y="4"/>
                    </a:cubicBezTo>
                    <a:cubicBezTo>
                      <a:pt x="46" y="2"/>
                      <a:pt x="52" y="1"/>
                      <a:pt x="58" y="0"/>
                    </a:cubicBezTo>
                    <a:cubicBezTo>
                      <a:pt x="64" y="0"/>
                      <a:pt x="70" y="0"/>
                      <a:pt x="76" y="0"/>
                    </a:cubicBezTo>
                    <a:cubicBezTo>
                      <a:pt x="83" y="0"/>
                      <a:pt x="89" y="0"/>
                      <a:pt x="95" y="0"/>
                    </a:cubicBezTo>
                    <a:cubicBezTo>
                      <a:pt x="101" y="1"/>
                      <a:pt x="107" y="2"/>
                      <a:pt x="115" y="4"/>
                    </a:cubicBezTo>
                    <a:cubicBezTo>
                      <a:pt x="122" y="6"/>
                      <a:pt x="128" y="9"/>
                      <a:pt x="134" y="12"/>
                    </a:cubicBezTo>
                    <a:cubicBezTo>
                      <a:pt x="139" y="16"/>
                      <a:pt x="143" y="20"/>
                      <a:pt x="147" y="27"/>
                    </a:cubicBezTo>
                    <a:cubicBezTo>
                      <a:pt x="151" y="33"/>
                      <a:pt x="152" y="40"/>
                      <a:pt x="152" y="48"/>
                    </a:cubicBezTo>
                    <a:close/>
                    <a:moveTo>
                      <a:pt x="114" y="119"/>
                    </a:moveTo>
                    <a:cubicBezTo>
                      <a:pt x="114" y="48"/>
                      <a:pt x="114" y="48"/>
                      <a:pt x="114" y="48"/>
                    </a:cubicBezTo>
                    <a:cubicBezTo>
                      <a:pt x="114" y="40"/>
                      <a:pt x="111" y="35"/>
                      <a:pt x="104" y="32"/>
                    </a:cubicBezTo>
                    <a:cubicBezTo>
                      <a:pt x="98" y="29"/>
                      <a:pt x="89" y="27"/>
                      <a:pt x="76" y="27"/>
                    </a:cubicBezTo>
                    <a:cubicBezTo>
                      <a:pt x="64" y="27"/>
                      <a:pt x="54" y="29"/>
                      <a:pt x="48" y="32"/>
                    </a:cubicBezTo>
                    <a:cubicBezTo>
                      <a:pt x="42" y="35"/>
                      <a:pt x="39" y="40"/>
                      <a:pt x="39" y="48"/>
                    </a:cubicBezTo>
                    <a:cubicBezTo>
                      <a:pt x="39" y="119"/>
                      <a:pt x="39" y="119"/>
                      <a:pt x="39" y="119"/>
                    </a:cubicBezTo>
                    <a:cubicBezTo>
                      <a:pt x="39" y="123"/>
                      <a:pt x="40" y="126"/>
                      <a:pt x="42" y="129"/>
                    </a:cubicBezTo>
                    <a:cubicBezTo>
                      <a:pt x="44" y="132"/>
                      <a:pt x="47" y="133"/>
                      <a:pt x="51" y="135"/>
                    </a:cubicBezTo>
                    <a:cubicBezTo>
                      <a:pt x="55" y="136"/>
                      <a:pt x="59" y="137"/>
                      <a:pt x="63" y="137"/>
                    </a:cubicBezTo>
                    <a:cubicBezTo>
                      <a:pt x="67" y="137"/>
                      <a:pt x="71" y="138"/>
                      <a:pt x="77" y="138"/>
                    </a:cubicBezTo>
                    <a:cubicBezTo>
                      <a:pt x="82" y="138"/>
                      <a:pt x="87" y="137"/>
                      <a:pt x="90" y="137"/>
                    </a:cubicBezTo>
                    <a:cubicBezTo>
                      <a:pt x="94" y="137"/>
                      <a:pt x="98" y="136"/>
                      <a:pt x="102" y="135"/>
                    </a:cubicBezTo>
                    <a:cubicBezTo>
                      <a:pt x="106" y="133"/>
                      <a:pt x="109" y="132"/>
                      <a:pt x="111" y="129"/>
                    </a:cubicBezTo>
                    <a:cubicBezTo>
                      <a:pt x="113" y="126"/>
                      <a:pt x="114" y="123"/>
                      <a:pt x="114"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6" name="Freeform 30"/>
              <p:cNvSpPr/>
              <p:nvPr userDrawn="1"/>
            </p:nvSpPr>
            <p:spPr bwMode="auto">
              <a:xfrm>
                <a:off x="2736993" y="1402799"/>
                <a:ext cx="418634" cy="491111"/>
              </a:xfrm>
              <a:custGeom>
                <a:avLst/>
                <a:gdLst>
                  <a:gd name="T0" fmla="*/ 139 w 139"/>
                  <a:gd name="T1" fmla="*/ 0 h 163"/>
                  <a:gd name="T2" fmla="*/ 139 w 139"/>
                  <a:gd name="T3" fmla="*/ 117 h 163"/>
                  <a:gd name="T4" fmla="*/ 70 w 139"/>
                  <a:gd name="T5" fmla="*/ 163 h 163"/>
                  <a:gd name="T6" fmla="*/ 0 w 139"/>
                  <a:gd name="T7" fmla="*/ 117 h 163"/>
                  <a:gd name="T8" fmla="*/ 0 w 139"/>
                  <a:gd name="T9" fmla="*/ 0 h 163"/>
                  <a:gd name="T10" fmla="*/ 39 w 139"/>
                  <a:gd name="T11" fmla="*/ 0 h 163"/>
                  <a:gd name="T12" fmla="*/ 39 w 139"/>
                  <a:gd name="T13" fmla="*/ 117 h 163"/>
                  <a:gd name="T14" fmla="*/ 46 w 139"/>
                  <a:gd name="T15" fmla="*/ 132 h 163"/>
                  <a:gd name="T16" fmla="*/ 70 w 139"/>
                  <a:gd name="T17" fmla="*/ 136 h 163"/>
                  <a:gd name="T18" fmla="*/ 94 w 139"/>
                  <a:gd name="T19" fmla="*/ 132 h 163"/>
                  <a:gd name="T20" fmla="*/ 101 w 139"/>
                  <a:gd name="T21" fmla="*/ 117 h 163"/>
                  <a:gd name="T22" fmla="*/ 101 w 139"/>
                  <a:gd name="T23" fmla="*/ 0 h 163"/>
                  <a:gd name="T24" fmla="*/ 139 w 139"/>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39" y="0"/>
                    </a:moveTo>
                    <a:cubicBezTo>
                      <a:pt x="139" y="117"/>
                      <a:pt x="139" y="117"/>
                      <a:pt x="139" y="117"/>
                    </a:cubicBezTo>
                    <a:cubicBezTo>
                      <a:pt x="139" y="148"/>
                      <a:pt x="116" y="163"/>
                      <a:pt x="70" y="163"/>
                    </a:cubicBezTo>
                    <a:cubicBezTo>
                      <a:pt x="23" y="163"/>
                      <a:pt x="0" y="148"/>
                      <a:pt x="0" y="117"/>
                    </a:cubicBezTo>
                    <a:cubicBezTo>
                      <a:pt x="0" y="0"/>
                      <a:pt x="0" y="0"/>
                      <a:pt x="0" y="0"/>
                    </a:cubicBezTo>
                    <a:cubicBezTo>
                      <a:pt x="39" y="0"/>
                      <a:pt x="39" y="0"/>
                      <a:pt x="39" y="0"/>
                    </a:cubicBezTo>
                    <a:cubicBezTo>
                      <a:pt x="39" y="117"/>
                      <a:pt x="39" y="117"/>
                      <a:pt x="39" y="117"/>
                    </a:cubicBezTo>
                    <a:cubicBezTo>
                      <a:pt x="39" y="124"/>
                      <a:pt x="41" y="129"/>
                      <a:pt x="46" y="132"/>
                    </a:cubicBezTo>
                    <a:cubicBezTo>
                      <a:pt x="51" y="134"/>
                      <a:pt x="59" y="136"/>
                      <a:pt x="70" y="136"/>
                    </a:cubicBezTo>
                    <a:cubicBezTo>
                      <a:pt x="81" y="136"/>
                      <a:pt x="89" y="134"/>
                      <a:pt x="94" y="132"/>
                    </a:cubicBezTo>
                    <a:cubicBezTo>
                      <a:pt x="98" y="129"/>
                      <a:pt x="101" y="124"/>
                      <a:pt x="101" y="117"/>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7" name="Freeform 31"/>
              <p:cNvSpPr>
                <a:spLocks noEditPoints="1"/>
              </p:cNvSpPr>
              <p:nvPr userDrawn="1"/>
            </p:nvSpPr>
            <p:spPr bwMode="auto">
              <a:xfrm>
                <a:off x="3244380" y="1402797"/>
                <a:ext cx="386141" cy="484862"/>
              </a:xfrm>
              <a:custGeom>
                <a:avLst/>
                <a:gdLst>
                  <a:gd name="T0" fmla="*/ 128 w 128"/>
                  <a:gd name="T1" fmla="*/ 37 h 161"/>
                  <a:gd name="T2" fmla="*/ 128 w 128"/>
                  <a:gd name="T3" fmla="*/ 67 h 161"/>
                  <a:gd name="T4" fmla="*/ 112 w 128"/>
                  <a:gd name="T5" fmla="*/ 100 h 161"/>
                  <a:gd name="T6" fmla="*/ 60 w 128"/>
                  <a:gd name="T7" fmla="*/ 108 h 161"/>
                  <a:gd name="T8" fmla="*/ 39 w 128"/>
                  <a:gd name="T9" fmla="*/ 108 h 161"/>
                  <a:gd name="T10" fmla="*/ 39 w 128"/>
                  <a:gd name="T11" fmla="*/ 161 h 161"/>
                  <a:gd name="T12" fmla="*/ 0 w 128"/>
                  <a:gd name="T13" fmla="*/ 161 h 161"/>
                  <a:gd name="T14" fmla="*/ 0 w 128"/>
                  <a:gd name="T15" fmla="*/ 0 h 161"/>
                  <a:gd name="T16" fmla="*/ 65 w 128"/>
                  <a:gd name="T17" fmla="*/ 0 h 161"/>
                  <a:gd name="T18" fmla="*/ 113 w 128"/>
                  <a:gd name="T19" fmla="*/ 8 h 161"/>
                  <a:gd name="T20" fmla="*/ 128 w 128"/>
                  <a:gd name="T21" fmla="*/ 37 h 161"/>
                  <a:gd name="T22" fmla="*/ 91 w 128"/>
                  <a:gd name="T23" fmla="*/ 66 h 161"/>
                  <a:gd name="T24" fmla="*/ 91 w 128"/>
                  <a:gd name="T25" fmla="*/ 40 h 161"/>
                  <a:gd name="T26" fmla="*/ 85 w 128"/>
                  <a:gd name="T27" fmla="*/ 30 h 161"/>
                  <a:gd name="T28" fmla="*/ 63 w 128"/>
                  <a:gd name="T29" fmla="*/ 28 h 161"/>
                  <a:gd name="T30" fmla="*/ 39 w 128"/>
                  <a:gd name="T31" fmla="*/ 28 h 161"/>
                  <a:gd name="T32" fmla="*/ 39 w 128"/>
                  <a:gd name="T33" fmla="*/ 82 h 161"/>
                  <a:gd name="T34" fmla="*/ 63 w 128"/>
                  <a:gd name="T35" fmla="*/ 82 h 161"/>
                  <a:gd name="T36" fmla="*/ 85 w 128"/>
                  <a:gd name="T37" fmla="*/ 78 h 161"/>
                  <a:gd name="T38" fmla="*/ 91 w 128"/>
                  <a:gd name="T39" fmla="*/ 6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61">
                    <a:moveTo>
                      <a:pt x="128" y="37"/>
                    </a:moveTo>
                    <a:cubicBezTo>
                      <a:pt x="128" y="67"/>
                      <a:pt x="128" y="67"/>
                      <a:pt x="128" y="67"/>
                    </a:cubicBezTo>
                    <a:cubicBezTo>
                      <a:pt x="128" y="83"/>
                      <a:pt x="123" y="94"/>
                      <a:pt x="112" y="100"/>
                    </a:cubicBezTo>
                    <a:cubicBezTo>
                      <a:pt x="102" y="106"/>
                      <a:pt x="84" y="108"/>
                      <a:pt x="60" y="108"/>
                    </a:cubicBezTo>
                    <a:cubicBezTo>
                      <a:pt x="39" y="108"/>
                      <a:pt x="39" y="108"/>
                      <a:pt x="39" y="108"/>
                    </a:cubicBezTo>
                    <a:cubicBezTo>
                      <a:pt x="39" y="161"/>
                      <a:pt x="39" y="161"/>
                      <a:pt x="39" y="161"/>
                    </a:cubicBezTo>
                    <a:cubicBezTo>
                      <a:pt x="0" y="161"/>
                      <a:pt x="0" y="161"/>
                      <a:pt x="0" y="161"/>
                    </a:cubicBezTo>
                    <a:cubicBezTo>
                      <a:pt x="0" y="0"/>
                      <a:pt x="0" y="0"/>
                      <a:pt x="0" y="0"/>
                    </a:cubicBezTo>
                    <a:cubicBezTo>
                      <a:pt x="65" y="0"/>
                      <a:pt x="65" y="0"/>
                      <a:pt x="65" y="0"/>
                    </a:cubicBezTo>
                    <a:cubicBezTo>
                      <a:pt x="87" y="0"/>
                      <a:pt x="103" y="3"/>
                      <a:pt x="113" y="8"/>
                    </a:cubicBezTo>
                    <a:cubicBezTo>
                      <a:pt x="123" y="13"/>
                      <a:pt x="128" y="23"/>
                      <a:pt x="128" y="37"/>
                    </a:cubicBezTo>
                    <a:close/>
                    <a:moveTo>
                      <a:pt x="91" y="66"/>
                    </a:moveTo>
                    <a:cubicBezTo>
                      <a:pt x="91" y="40"/>
                      <a:pt x="91" y="40"/>
                      <a:pt x="91" y="40"/>
                    </a:cubicBezTo>
                    <a:cubicBezTo>
                      <a:pt x="91" y="35"/>
                      <a:pt x="89" y="32"/>
                      <a:pt x="85" y="30"/>
                    </a:cubicBezTo>
                    <a:cubicBezTo>
                      <a:pt x="81" y="29"/>
                      <a:pt x="73" y="28"/>
                      <a:pt x="63" y="28"/>
                    </a:cubicBezTo>
                    <a:cubicBezTo>
                      <a:pt x="39" y="28"/>
                      <a:pt x="39" y="28"/>
                      <a:pt x="39" y="28"/>
                    </a:cubicBezTo>
                    <a:cubicBezTo>
                      <a:pt x="39" y="82"/>
                      <a:pt x="39" y="82"/>
                      <a:pt x="39" y="82"/>
                    </a:cubicBezTo>
                    <a:cubicBezTo>
                      <a:pt x="63" y="82"/>
                      <a:pt x="63" y="82"/>
                      <a:pt x="63" y="82"/>
                    </a:cubicBezTo>
                    <a:cubicBezTo>
                      <a:pt x="73" y="82"/>
                      <a:pt x="80" y="81"/>
                      <a:pt x="85" y="78"/>
                    </a:cubicBezTo>
                    <a:cubicBezTo>
                      <a:pt x="89" y="76"/>
                      <a:pt x="91" y="72"/>
                      <a:pt x="91" y="6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grpSp>
        <p:grpSp>
          <p:nvGrpSpPr>
            <p:cNvPr id="37" name="Group 36"/>
            <p:cNvGrpSpPr/>
            <p:nvPr userDrawn="1"/>
          </p:nvGrpSpPr>
          <p:grpSpPr>
            <a:xfrm>
              <a:off x="314326" y="209071"/>
              <a:ext cx="2791230" cy="369145"/>
              <a:chOff x="314326" y="326116"/>
              <a:chExt cx="3760726" cy="497363"/>
            </a:xfrm>
            <a:grpFill/>
          </p:grpSpPr>
          <p:sp>
            <p:nvSpPr>
              <p:cNvPr id="41" name="Freeform 10"/>
              <p:cNvSpPr/>
              <p:nvPr userDrawn="1"/>
            </p:nvSpPr>
            <p:spPr bwMode="auto">
              <a:xfrm>
                <a:off x="314326" y="332366"/>
                <a:ext cx="373645" cy="484863"/>
              </a:xfrm>
              <a:custGeom>
                <a:avLst/>
                <a:gdLst>
                  <a:gd name="T0" fmla="*/ 299 w 299"/>
                  <a:gd name="T1" fmla="*/ 388 h 388"/>
                  <a:gd name="T2" fmla="*/ 0 w 299"/>
                  <a:gd name="T3" fmla="*/ 388 h 388"/>
                  <a:gd name="T4" fmla="*/ 0 w 299"/>
                  <a:gd name="T5" fmla="*/ 0 h 388"/>
                  <a:gd name="T6" fmla="*/ 294 w 299"/>
                  <a:gd name="T7" fmla="*/ 0 h 388"/>
                  <a:gd name="T8" fmla="*/ 294 w 299"/>
                  <a:gd name="T9" fmla="*/ 68 h 388"/>
                  <a:gd name="T10" fmla="*/ 92 w 299"/>
                  <a:gd name="T11" fmla="*/ 68 h 388"/>
                  <a:gd name="T12" fmla="*/ 92 w 299"/>
                  <a:gd name="T13" fmla="*/ 157 h 388"/>
                  <a:gd name="T14" fmla="*/ 275 w 299"/>
                  <a:gd name="T15" fmla="*/ 157 h 388"/>
                  <a:gd name="T16" fmla="*/ 275 w 299"/>
                  <a:gd name="T17" fmla="*/ 222 h 388"/>
                  <a:gd name="T18" fmla="*/ 92 w 299"/>
                  <a:gd name="T19" fmla="*/ 222 h 388"/>
                  <a:gd name="T20" fmla="*/ 92 w 299"/>
                  <a:gd name="T21" fmla="*/ 321 h 388"/>
                  <a:gd name="T22" fmla="*/ 299 w 299"/>
                  <a:gd name="T23" fmla="*/ 321 h 388"/>
                  <a:gd name="T24" fmla="*/ 299 w 299"/>
                  <a:gd name="T25"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388">
                    <a:moveTo>
                      <a:pt x="299" y="388"/>
                    </a:moveTo>
                    <a:lnTo>
                      <a:pt x="0" y="388"/>
                    </a:lnTo>
                    <a:lnTo>
                      <a:pt x="0" y="0"/>
                    </a:lnTo>
                    <a:lnTo>
                      <a:pt x="294" y="0"/>
                    </a:lnTo>
                    <a:lnTo>
                      <a:pt x="294" y="68"/>
                    </a:lnTo>
                    <a:lnTo>
                      <a:pt x="92" y="68"/>
                    </a:lnTo>
                    <a:lnTo>
                      <a:pt x="92" y="157"/>
                    </a:lnTo>
                    <a:lnTo>
                      <a:pt x="275" y="157"/>
                    </a:lnTo>
                    <a:lnTo>
                      <a:pt x="275" y="222"/>
                    </a:lnTo>
                    <a:lnTo>
                      <a:pt x="92" y="222"/>
                    </a:lnTo>
                    <a:lnTo>
                      <a:pt x="92" y="321"/>
                    </a:lnTo>
                    <a:lnTo>
                      <a:pt x="299" y="321"/>
                    </a:lnTo>
                    <a:lnTo>
                      <a:pt x="299"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47" name="Freeform 11"/>
              <p:cNvSpPr/>
              <p:nvPr userDrawn="1"/>
            </p:nvSpPr>
            <p:spPr bwMode="auto">
              <a:xfrm>
                <a:off x="787838" y="332366"/>
                <a:ext cx="418634" cy="491113"/>
              </a:xfrm>
              <a:custGeom>
                <a:avLst/>
                <a:gdLst>
                  <a:gd name="T0" fmla="*/ 139 w 139"/>
                  <a:gd name="T1" fmla="*/ 0 h 163"/>
                  <a:gd name="T2" fmla="*/ 139 w 139"/>
                  <a:gd name="T3" fmla="*/ 117 h 163"/>
                  <a:gd name="T4" fmla="*/ 69 w 139"/>
                  <a:gd name="T5" fmla="*/ 163 h 163"/>
                  <a:gd name="T6" fmla="*/ 0 w 139"/>
                  <a:gd name="T7" fmla="*/ 117 h 163"/>
                  <a:gd name="T8" fmla="*/ 0 w 139"/>
                  <a:gd name="T9" fmla="*/ 0 h 163"/>
                  <a:gd name="T10" fmla="*/ 38 w 139"/>
                  <a:gd name="T11" fmla="*/ 0 h 163"/>
                  <a:gd name="T12" fmla="*/ 38 w 139"/>
                  <a:gd name="T13" fmla="*/ 117 h 163"/>
                  <a:gd name="T14" fmla="*/ 46 w 139"/>
                  <a:gd name="T15" fmla="*/ 132 h 163"/>
                  <a:gd name="T16" fmla="*/ 70 w 139"/>
                  <a:gd name="T17" fmla="*/ 136 h 163"/>
                  <a:gd name="T18" fmla="*/ 93 w 139"/>
                  <a:gd name="T19" fmla="*/ 132 h 163"/>
                  <a:gd name="T20" fmla="*/ 100 w 139"/>
                  <a:gd name="T21" fmla="*/ 117 h 163"/>
                  <a:gd name="T22" fmla="*/ 100 w 139"/>
                  <a:gd name="T23" fmla="*/ 0 h 163"/>
                  <a:gd name="T24" fmla="*/ 139 w 139"/>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39" y="0"/>
                    </a:moveTo>
                    <a:cubicBezTo>
                      <a:pt x="139" y="117"/>
                      <a:pt x="139" y="117"/>
                      <a:pt x="139" y="117"/>
                    </a:cubicBezTo>
                    <a:cubicBezTo>
                      <a:pt x="139" y="148"/>
                      <a:pt x="116" y="163"/>
                      <a:pt x="69" y="163"/>
                    </a:cubicBezTo>
                    <a:cubicBezTo>
                      <a:pt x="23" y="163"/>
                      <a:pt x="0" y="148"/>
                      <a:pt x="0" y="117"/>
                    </a:cubicBezTo>
                    <a:cubicBezTo>
                      <a:pt x="0" y="0"/>
                      <a:pt x="0" y="0"/>
                      <a:pt x="0" y="0"/>
                    </a:cubicBezTo>
                    <a:cubicBezTo>
                      <a:pt x="38" y="0"/>
                      <a:pt x="38" y="0"/>
                      <a:pt x="38" y="0"/>
                    </a:cubicBezTo>
                    <a:cubicBezTo>
                      <a:pt x="38" y="117"/>
                      <a:pt x="38" y="117"/>
                      <a:pt x="38" y="117"/>
                    </a:cubicBezTo>
                    <a:cubicBezTo>
                      <a:pt x="38" y="124"/>
                      <a:pt x="41" y="129"/>
                      <a:pt x="46" y="132"/>
                    </a:cubicBezTo>
                    <a:cubicBezTo>
                      <a:pt x="50" y="134"/>
                      <a:pt x="58" y="136"/>
                      <a:pt x="70" y="136"/>
                    </a:cubicBezTo>
                    <a:cubicBezTo>
                      <a:pt x="81" y="136"/>
                      <a:pt x="89" y="134"/>
                      <a:pt x="93" y="132"/>
                    </a:cubicBezTo>
                    <a:cubicBezTo>
                      <a:pt x="98" y="129"/>
                      <a:pt x="100" y="124"/>
                      <a:pt x="100" y="117"/>
                    </a:cubicBezTo>
                    <a:cubicBezTo>
                      <a:pt x="100" y="0"/>
                      <a:pt x="100" y="0"/>
                      <a:pt x="100"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66" name="Freeform 12"/>
              <p:cNvSpPr>
                <a:spLocks noEditPoints="1"/>
              </p:cNvSpPr>
              <p:nvPr userDrawn="1"/>
            </p:nvSpPr>
            <p:spPr bwMode="auto">
              <a:xfrm>
                <a:off x="1311898" y="332366"/>
                <a:ext cx="431129" cy="484863"/>
              </a:xfrm>
              <a:custGeom>
                <a:avLst/>
                <a:gdLst>
                  <a:gd name="T0" fmla="*/ 143 w 143"/>
                  <a:gd name="T1" fmla="*/ 161 h 161"/>
                  <a:gd name="T2" fmla="*/ 98 w 143"/>
                  <a:gd name="T3" fmla="*/ 161 h 161"/>
                  <a:gd name="T4" fmla="*/ 56 w 143"/>
                  <a:gd name="T5" fmla="*/ 98 h 161"/>
                  <a:gd name="T6" fmla="*/ 38 w 143"/>
                  <a:gd name="T7" fmla="*/ 98 h 161"/>
                  <a:gd name="T8" fmla="*/ 38 w 143"/>
                  <a:gd name="T9" fmla="*/ 161 h 161"/>
                  <a:gd name="T10" fmla="*/ 0 w 143"/>
                  <a:gd name="T11" fmla="*/ 161 h 161"/>
                  <a:gd name="T12" fmla="*/ 0 w 143"/>
                  <a:gd name="T13" fmla="*/ 0 h 161"/>
                  <a:gd name="T14" fmla="*/ 72 w 143"/>
                  <a:gd name="T15" fmla="*/ 0 h 161"/>
                  <a:gd name="T16" fmla="*/ 118 w 143"/>
                  <a:gd name="T17" fmla="*/ 8 h 161"/>
                  <a:gd name="T18" fmla="*/ 133 w 143"/>
                  <a:gd name="T19" fmla="*/ 34 h 161"/>
                  <a:gd name="T20" fmla="*/ 133 w 143"/>
                  <a:gd name="T21" fmla="*/ 62 h 161"/>
                  <a:gd name="T22" fmla="*/ 122 w 143"/>
                  <a:gd name="T23" fmla="*/ 85 h 161"/>
                  <a:gd name="T24" fmla="*/ 96 w 143"/>
                  <a:gd name="T25" fmla="*/ 95 h 161"/>
                  <a:gd name="T26" fmla="*/ 143 w 143"/>
                  <a:gd name="T27" fmla="*/ 161 h 161"/>
                  <a:gd name="T28" fmla="*/ 95 w 143"/>
                  <a:gd name="T29" fmla="*/ 55 h 161"/>
                  <a:gd name="T30" fmla="*/ 95 w 143"/>
                  <a:gd name="T31" fmla="*/ 43 h 161"/>
                  <a:gd name="T32" fmla="*/ 90 w 143"/>
                  <a:gd name="T33" fmla="*/ 31 h 161"/>
                  <a:gd name="T34" fmla="*/ 72 w 143"/>
                  <a:gd name="T35" fmla="*/ 28 h 161"/>
                  <a:gd name="T36" fmla="*/ 38 w 143"/>
                  <a:gd name="T37" fmla="*/ 28 h 161"/>
                  <a:gd name="T38" fmla="*/ 38 w 143"/>
                  <a:gd name="T39" fmla="*/ 72 h 161"/>
                  <a:gd name="T40" fmla="*/ 72 w 143"/>
                  <a:gd name="T41" fmla="*/ 72 h 161"/>
                  <a:gd name="T42" fmla="*/ 90 w 143"/>
                  <a:gd name="T43" fmla="*/ 69 h 161"/>
                  <a:gd name="T44" fmla="*/ 95 w 143"/>
                  <a:gd name="T45" fmla="*/ 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61">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9" y="3"/>
                      <a:pt x="118" y="8"/>
                    </a:cubicBezTo>
                    <a:cubicBezTo>
                      <a:pt x="128" y="13"/>
                      <a:pt x="133" y="22"/>
                      <a:pt x="133" y="34"/>
                    </a:cubicBezTo>
                    <a:cubicBezTo>
                      <a:pt x="133" y="62"/>
                      <a:pt x="133" y="62"/>
                      <a:pt x="133" y="62"/>
                    </a:cubicBezTo>
                    <a:cubicBezTo>
                      <a:pt x="133" y="72"/>
                      <a:pt x="129" y="80"/>
                      <a:pt x="122" y="85"/>
                    </a:cubicBezTo>
                    <a:cubicBezTo>
                      <a:pt x="115" y="90"/>
                      <a:pt x="107" y="93"/>
                      <a:pt x="96" y="95"/>
                    </a:cubicBezTo>
                    <a:lnTo>
                      <a:pt x="143" y="161"/>
                    </a:lnTo>
                    <a:close/>
                    <a:moveTo>
                      <a:pt x="95" y="55"/>
                    </a:moveTo>
                    <a:cubicBezTo>
                      <a:pt x="95" y="43"/>
                      <a:pt x="95" y="43"/>
                      <a:pt x="95" y="43"/>
                    </a:cubicBezTo>
                    <a:cubicBezTo>
                      <a:pt x="95" y="37"/>
                      <a:pt x="93" y="33"/>
                      <a:pt x="90" y="31"/>
                    </a:cubicBezTo>
                    <a:cubicBezTo>
                      <a:pt x="86" y="29"/>
                      <a:pt x="80" y="28"/>
                      <a:pt x="72" y="28"/>
                    </a:cubicBezTo>
                    <a:cubicBezTo>
                      <a:pt x="38" y="28"/>
                      <a:pt x="38" y="28"/>
                      <a:pt x="38" y="28"/>
                    </a:cubicBezTo>
                    <a:cubicBezTo>
                      <a:pt x="38" y="72"/>
                      <a:pt x="38" y="72"/>
                      <a:pt x="38" y="72"/>
                    </a:cubicBezTo>
                    <a:cubicBezTo>
                      <a:pt x="72" y="72"/>
                      <a:pt x="72" y="72"/>
                      <a:pt x="72" y="72"/>
                    </a:cubicBezTo>
                    <a:cubicBezTo>
                      <a:pt x="81" y="72"/>
                      <a:pt x="87" y="71"/>
                      <a:pt x="90" y="69"/>
                    </a:cubicBezTo>
                    <a:cubicBezTo>
                      <a:pt x="93" y="66"/>
                      <a:pt x="95" y="62"/>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67" name="Freeform 13"/>
              <p:cNvSpPr>
                <a:spLocks noEditPoints="1"/>
              </p:cNvSpPr>
              <p:nvPr userDrawn="1"/>
            </p:nvSpPr>
            <p:spPr bwMode="auto">
              <a:xfrm>
                <a:off x="1800735" y="332366"/>
                <a:ext cx="493611" cy="484863"/>
              </a:xfrm>
              <a:custGeom>
                <a:avLst/>
                <a:gdLst>
                  <a:gd name="T0" fmla="*/ 395 w 395"/>
                  <a:gd name="T1" fmla="*/ 388 h 388"/>
                  <a:gd name="T2" fmla="*/ 301 w 395"/>
                  <a:gd name="T3" fmla="*/ 388 h 388"/>
                  <a:gd name="T4" fmla="*/ 268 w 395"/>
                  <a:gd name="T5" fmla="*/ 285 h 388"/>
                  <a:gd name="T6" fmla="*/ 125 w 395"/>
                  <a:gd name="T7" fmla="*/ 285 h 388"/>
                  <a:gd name="T8" fmla="*/ 92 w 395"/>
                  <a:gd name="T9" fmla="*/ 388 h 388"/>
                  <a:gd name="T10" fmla="*/ 0 w 395"/>
                  <a:gd name="T11" fmla="*/ 388 h 388"/>
                  <a:gd name="T12" fmla="*/ 142 w 395"/>
                  <a:gd name="T13" fmla="*/ 0 h 388"/>
                  <a:gd name="T14" fmla="*/ 256 w 395"/>
                  <a:gd name="T15" fmla="*/ 0 h 388"/>
                  <a:gd name="T16" fmla="*/ 395 w 395"/>
                  <a:gd name="T17" fmla="*/ 388 h 388"/>
                  <a:gd name="T18" fmla="*/ 246 w 395"/>
                  <a:gd name="T19" fmla="*/ 224 h 388"/>
                  <a:gd name="T20" fmla="*/ 198 w 395"/>
                  <a:gd name="T21" fmla="*/ 77 h 388"/>
                  <a:gd name="T22" fmla="*/ 195 w 395"/>
                  <a:gd name="T23" fmla="*/ 77 h 388"/>
                  <a:gd name="T24" fmla="*/ 147 w 395"/>
                  <a:gd name="T25" fmla="*/ 224 h 388"/>
                  <a:gd name="T26" fmla="*/ 246 w 395"/>
                  <a:gd name="T27" fmla="*/ 22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88">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69" name="Freeform 14"/>
              <p:cNvSpPr/>
              <p:nvPr userDrawn="1"/>
            </p:nvSpPr>
            <p:spPr bwMode="auto">
              <a:xfrm>
                <a:off x="2349541" y="326116"/>
                <a:ext cx="394889" cy="497359"/>
              </a:xfrm>
              <a:custGeom>
                <a:avLst/>
                <a:gdLst>
                  <a:gd name="T0" fmla="*/ 131 w 131"/>
                  <a:gd name="T1" fmla="*/ 106 h 165"/>
                  <a:gd name="T2" fmla="*/ 131 w 131"/>
                  <a:gd name="T3" fmla="*/ 117 h 165"/>
                  <a:gd name="T4" fmla="*/ 126 w 131"/>
                  <a:gd name="T5" fmla="*/ 141 h 165"/>
                  <a:gd name="T6" fmla="*/ 111 w 131"/>
                  <a:gd name="T7" fmla="*/ 156 h 165"/>
                  <a:gd name="T8" fmla="*/ 88 w 131"/>
                  <a:gd name="T9" fmla="*/ 163 h 165"/>
                  <a:gd name="T10" fmla="*/ 60 w 131"/>
                  <a:gd name="T11" fmla="*/ 165 h 165"/>
                  <a:gd name="T12" fmla="*/ 3 w 131"/>
                  <a:gd name="T13" fmla="*/ 161 h 165"/>
                  <a:gd name="T14" fmla="*/ 3 w 131"/>
                  <a:gd name="T15" fmla="*/ 131 h 165"/>
                  <a:gd name="T16" fmla="*/ 60 w 131"/>
                  <a:gd name="T17" fmla="*/ 138 h 165"/>
                  <a:gd name="T18" fmla="*/ 92 w 131"/>
                  <a:gd name="T19" fmla="*/ 121 h 165"/>
                  <a:gd name="T20" fmla="*/ 92 w 131"/>
                  <a:gd name="T21" fmla="*/ 111 h 165"/>
                  <a:gd name="T22" fmla="*/ 88 w 131"/>
                  <a:gd name="T23" fmla="*/ 99 h 165"/>
                  <a:gd name="T24" fmla="*/ 71 w 131"/>
                  <a:gd name="T25" fmla="*/ 94 h 165"/>
                  <a:gd name="T26" fmla="*/ 53 w 131"/>
                  <a:gd name="T27" fmla="*/ 94 h 165"/>
                  <a:gd name="T28" fmla="*/ 0 w 131"/>
                  <a:gd name="T29" fmla="*/ 53 h 165"/>
                  <a:gd name="T30" fmla="*/ 0 w 131"/>
                  <a:gd name="T31" fmla="*/ 41 h 165"/>
                  <a:gd name="T32" fmla="*/ 17 w 131"/>
                  <a:gd name="T33" fmla="*/ 10 h 165"/>
                  <a:gd name="T34" fmla="*/ 73 w 131"/>
                  <a:gd name="T35" fmla="*/ 0 h 165"/>
                  <a:gd name="T36" fmla="*/ 123 w 131"/>
                  <a:gd name="T37" fmla="*/ 3 h 165"/>
                  <a:gd name="T38" fmla="*/ 123 w 131"/>
                  <a:gd name="T39" fmla="*/ 32 h 165"/>
                  <a:gd name="T40" fmla="*/ 72 w 131"/>
                  <a:gd name="T41" fmla="*/ 27 h 165"/>
                  <a:gd name="T42" fmla="*/ 46 w 131"/>
                  <a:gd name="T43" fmla="*/ 31 h 165"/>
                  <a:gd name="T44" fmla="*/ 38 w 131"/>
                  <a:gd name="T45" fmla="*/ 41 h 165"/>
                  <a:gd name="T46" fmla="*/ 38 w 131"/>
                  <a:gd name="T47" fmla="*/ 53 h 165"/>
                  <a:gd name="T48" fmla="*/ 60 w 131"/>
                  <a:gd name="T49" fmla="*/ 65 h 165"/>
                  <a:gd name="T50" fmla="*/ 79 w 131"/>
                  <a:gd name="T51" fmla="*/ 65 h 165"/>
                  <a:gd name="T52" fmla="*/ 119 w 131"/>
                  <a:gd name="T53" fmla="*/ 76 h 165"/>
                  <a:gd name="T54" fmla="*/ 131 w 131"/>
                  <a:gd name="T55" fmla="*/ 10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5">
                    <a:moveTo>
                      <a:pt x="131" y="106"/>
                    </a:moveTo>
                    <a:cubicBezTo>
                      <a:pt x="131" y="117"/>
                      <a:pt x="131" y="117"/>
                      <a:pt x="131" y="117"/>
                    </a:cubicBezTo>
                    <a:cubicBezTo>
                      <a:pt x="131" y="127"/>
                      <a:pt x="129" y="135"/>
                      <a:pt x="126" y="141"/>
                    </a:cubicBezTo>
                    <a:cubicBezTo>
                      <a:pt x="122" y="148"/>
                      <a:pt x="117" y="153"/>
                      <a:pt x="111" y="156"/>
                    </a:cubicBezTo>
                    <a:cubicBezTo>
                      <a:pt x="104" y="159"/>
                      <a:pt x="96" y="162"/>
                      <a:pt x="88" y="163"/>
                    </a:cubicBezTo>
                    <a:cubicBezTo>
                      <a:pt x="80" y="164"/>
                      <a:pt x="71" y="165"/>
                      <a:pt x="60" y="165"/>
                    </a:cubicBezTo>
                    <a:cubicBezTo>
                      <a:pt x="45" y="165"/>
                      <a:pt x="26" y="164"/>
                      <a:pt x="3" y="161"/>
                    </a:cubicBezTo>
                    <a:cubicBezTo>
                      <a:pt x="3" y="131"/>
                      <a:pt x="3" y="131"/>
                      <a:pt x="3" y="131"/>
                    </a:cubicBezTo>
                    <a:cubicBezTo>
                      <a:pt x="30" y="136"/>
                      <a:pt x="49" y="138"/>
                      <a:pt x="60" y="138"/>
                    </a:cubicBezTo>
                    <a:cubicBezTo>
                      <a:pt x="82" y="138"/>
                      <a:pt x="92" y="132"/>
                      <a:pt x="92" y="121"/>
                    </a:cubicBezTo>
                    <a:cubicBezTo>
                      <a:pt x="92" y="111"/>
                      <a:pt x="92" y="111"/>
                      <a:pt x="92" y="111"/>
                    </a:cubicBezTo>
                    <a:cubicBezTo>
                      <a:pt x="92" y="106"/>
                      <a:pt x="91" y="102"/>
                      <a:pt x="88" y="99"/>
                    </a:cubicBezTo>
                    <a:cubicBezTo>
                      <a:pt x="85" y="96"/>
                      <a:pt x="80" y="94"/>
                      <a:pt x="71" y="94"/>
                    </a:cubicBezTo>
                    <a:cubicBezTo>
                      <a:pt x="53" y="94"/>
                      <a:pt x="53" y="94"/>
                      <a:pt x="53" y="94"/>
                    </a:cubicBezTo>
                    <a:cubicBezTo>
                      <a:pt x="17" y="94"/>
                      <a:pt x="0" y="81"/>
                      <a:pt x="0" y="53"/>
                    </a:cubicBezTo>
                    <a:cubicBezTo>
                      <a:pt x="0" y="41"/>
                      <a:pt x="0" y="41"/>
                      <a:pt x="0" y="41"/>
                    </a:cubicBezTo>
                    <a:cubicBezTo>
                      <a:pt x="0" y="27"/>
                      <a:pt x="6" y="17"/>
                      <a:pt x="17" y="10"/>
                    </a:cubicBezTo>
                    <a:cubicBezTo>
                      <a:pt x="29" y="3"/>
                      <a:pt x="47" y="0"/>
                      <a:pt x="73" y="0"/>
                    </a:cubicBezTo>
                    <a:cubicBezTo>
                      <a:pt x="85" y="0"/>
                      <a:pt x="102" y="1"/>
                      <a:pt x="123" y="3"/>
                    </a:cubicBezTo>
                    <a:cubicBezTo>
                      <a:pt x="123" y="32"/>
                      <a:pt x="123" y="32"/>
                      <a:pt x="123" y="32"/>
                    </a:cubicBezTo>
                    <a:cubicBezTo>
                      <a:pt x="98" y="29"/>
                      <a:pt x="81" y="27"/>
                      <a:pt x="72" y="27"/>
                    </a:cubicBezTo>
                    <a:cubicBezTo>
                      <a:pt x="59" y="27"/>
                      <a:pt x="50" y="28"/>
                      <a:pt x="46" y="31"/>
                    </a:cubicBezTo>
                    <a:cubicBezTo>
                      <a:pt x="41" y="33"/>
                      <a:pt x="38" y="36"/>
                      <a:pt x="38" y="41"/>
                    </a:cubicBezTo>
                    <a:cubicBezTo>
                      <a:pt x="38" y="53"/>
                      <a:pt x="38" y="53"/>
                      <a:pt x="38" y="53"/>
                    </a:cubicBezTo>
                    <a:cubicBezTo>
                      <a:pt x="38" y="61"/>
                      <a:pt x="45" y="65"/>
                      <a:pt x="60" y="65"/>
                    </a:cubicBezTo>
                    <a:cubicBezTo>
                      <a:pt x="79" y="65"/>
                      <a:pt x="79" y="65"/>
                      <a:pt x="79" y="65"/>
                    </a:cubicBezTo>
                    <a:cubicBezTo>
                      <a:pt x="98" y="65"/>
                      <a:pt x="111" y="69"/>
                      <a:pt x="119" y="76"/>
                    </a:cubicBezTo>
                    <a:cubicBezTo>
                      <a:pt x="127" y="83"/>
                      <a:pt x="131" y="93"/>
                      <a:pt x="131" y="1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70" name="Rectangle 15"/>
              <p:cNvSpPr>
                <a:spLocks noChangeArrowheads="1"/>
              </p:cNvSpPr>
              <p:nvPr userDrawn="1"/>
            </p:nvSpPr>
            <p:spPr bwMode="auto">
              <a:xfrm>
                <a:off x="2854100" y="332365"/>
                <a:ext cx="114968" cy="48486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71" name="Freeform 16"/>
              <p:cNvSpPr>
                <a:spLocks noEditPoints="1"/>
              </p:cNvSpPr>
              <p:nvPr userDrawn="1"/>
            </p:nvSpPr>
            <p:spPr bwMode="auto">
              <a:xfrm>
                <a:off x="3049957" y="332365"/>
                <a:ext cx="493611" cy="484863"/>
              </a:xfrm>
              <a:custGeom>
                <a:avLst/>
                <a:gdLst>
                  <a:gd name="T0" fmla="*/ 395 w 395"/>
                  <a:gd name="T1" fmla="*/ 388 h 388"/>
                  <a:gd name="T2" fmla="*/ 301 w 395"/>
                  <a:gd name="T3" fmla="*/ 388 h 388"/>
                  <a:gd name="T4" fmla="*/ 268 w 395"/>
                  <a:gd name="T5" fmla="*/ 285 h 388"/>
                  <a:gd name="T6" fmla="*/ 125 w 395"/>
                  <a:gd name="T7" fmla="*/ 285 h 388"/>
                  <a:gd name="T8" fmla="*/ 92 w 395"/>
                  <a:gd name="T9" fmla="*/ 388 h 388"/>
                  <a:gd name="T10" fmla="*/ 0 w 395"/>
                  <a:gd name="T11" fmla="*/ 388 h 388"/>
                  <a:gd name="T12" fmla="*/ 142 w 395"/>
                  <a:gd name="T13" fmla="*/ 0 h 388"/>
                  <a:gd name="T14" fmla="*/ 256 w 395"/>
                  <a:gd name="T15" fmla="*/ 0 h 388"/>
                  <a:gd name="T16" fmla="*/ 395 w 395"/>
                  <a:gd name="T17" fmla="*/ 388 h 388"/>
                  <a:gd name="T18" fmla="*/ 246 w 395"/>
                  <a:gd name="T19" fmla="*/ 224 h 388"/>
                  <a:gd name="T20" fmla="*/ 198 w 395"/>
                  <a:gd name="T21" fmla="*/ 77 h 388"/>
                  <a:gd name="T22" fmla="*/ 195 w 395"/>
                  <a:gd name="T23" fmla="*/ 77 h 388"/>
                  <a:gd name="T24" fmla="*/ 147 w 395"/>
                  <a:gd name="T25" fmla="*/ 224 h 388"/>
                  <a:gd name="T26" fmla="*/ 246 w 395"/>
                  <a:gd name="T27" fmla="*/ 22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88">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72" name="Freeform 17"/>
              <p:cNvSpPr/>
              <p:nvPr userDrawn="1"/>
            </p:nvSpPr>
            <p:spPr bwMode="auto">
              <a:xfrm>
                <a:off x="3620180" y="332365"/>
                <a:ext cx="454872" cy="484863"/>
              </a:xfrm>
              <a:custGeom>
                <a:avLst/>
                <a:gdLst>
                  <a:gd name="T0" fmla="*/ 364 w 364"/>
                  <a:gd name="T1" fmla="*/ 388 h 388"/>
                  <a:gd name="T2" fmla="*/ 270 w 364"/>
                  <a:gd name="T3" fmla="*/ 388 h 388"/>
                  <a:gd name="T4" fmla="*/ 82 w 364"/>
                  <a:gd name="T5" fmla="*/ 121 h 388"/>
                  <a:gd name="T6" fmla="*/ 82 w 364"/>
                  <a:gd name="T7" fmla="*/ 388 h 388"/>
                  <a:gd name="T8" fmla="*/ 0 w 364"/>
                  <a:gd name="T9" fmla="*/ 388 h 388"/>
                  <a:gd name="T10" fmla="*/ 0 w 364"/>
                  <a:gd name="T11" fmla="*/ 0 h 388"/>
                  <a:gd name="T12" fmla="*/ 94 w 364"/>
                  <a:gd name="T13" fmla="*/ 0 h 388"/>
                  <a:gd name="T14" fmla="*/ 279 w 364"/>
                  <a:gd name="T15" fmla="*/ 265 h 388"/>
                  <a:gd name="T16" fmla="*/ 279 w 364"/>
                  <a:gd name="T17" fmla="*/ 0 h 388"/>
                  <a:gd name="T18" fmla="*/ 364 w 364"/>
                  <a:gd name="T19" fmla="*/ 0 h 388"/>
                  <a:gd name="T20" fmla="*/ 364 w 364"/>
                  <a:gd name="T2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388">
                    <a:moveTo>
                      <a:pt x="364" y="388"/>
                    </a:moveTo>
                    <a:lnTo>
                      <a:pt x="270" y="388"/>
                    </a:lnTo>
                    <a:lnTo>
                      <a:pt x="82" y="121"/>
                    </a:lnTo>
                    <a:lnTo>
                      <a:pt x="82" y="388"/>
                    </a:lnTo>
                    <a:lnTo>
                      <a:pt x="0" y="388"/>
                    </a:lnTo>
                    <a:lnTo>
                      <a:pt x="0" y="0"/>
                    </a:lnTo>
                    <a:lnTo>
                      <a:pt x="94" y="0"/>
                    </a:lnTo>
                    <a:lnTo>
                      <a:pt x="279" y="265"/>
                    </a:lnTo>
                    <a:lnTo>
                      <a:pt x="279" y="0"/>
                    </a:lnTo>
                    <a:lnTo>
                      <a:pt x="364" y="0"/>
                    </a:lnTo>
                    <a:lnTo>
                      <a:pt x="364"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grpSp>
      </p:grpSp>
    </p:spTree>
    <p:extLst>
      <p:ext uri="{BB962C8B-B14F-4D97-AF65-F5344CB8AC3E}">
        <p14:creationId xmlns:p14="http://schemas.microsoft.com/office/powerpoint/2010/main" val="3190304846"/>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414613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9" name="Picture Placeholder 8"/>
          <p:cNvSpPr>
            <a:spLocks noGrp="1"/>
          </p:cNvSpPr>
          <p:nvPr>
            <p:ph type="pic" sz="quarter" idx="11" hasCustomPrompt="1"/>
          </p:nvPr>
        </p:nvSpPr>
        <p:spPr>
          <a:xfrm>
            <a:off x="0" y="3425825"/>
            <a:ext cx="12192000" cy="2725738"/>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5" cy="704850"/>
          </a:xfrm>
        </p:spPr>
        <p:txBody>
          <a:bodyPr/>
          <a:lstStyle>
            <a:lvl1pPr>
              <a:defRPr sz="1800">
                <a:solidFill>
                  <a:schemeClr val="accent1"/>
                </a:solidFill>
              </a:defRPr>
            </a:lvl1pPr>
          </a:lstStyle>
          <a:p>
            <a:r>
              <a:rPr lang="en-US"/>
              <a:t>Click to add title</a:t>
            </a:r>
            <a:endParaRPr lang="ru-RU"/>
          </a:p>
        </p:txBody>
      </p:sp>
      <p:pic>
        <p:nvPicPr>
          <p:cNvPr id="6" name="Рисунок 5"/>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9968961"/>
      </p:ext>
    </p:extLst>
  </p:cSld>
  <p:clrMapOvr>
    <a:masterClrMapping/>
  </p:clrMapOvr>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ture slide 1">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5673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5" cy="704850"/>
          </a:xfrm>
        </p:spPr>
        <p:txBody>
          <a:bodyPr/>
          <a:lstStyle>
            <a:lvl1pPr>
              <a:defRPr sz="1800"/>
            </a:lvl1pPr>
          </a:lstStyle>
          <a:p>
            <a:r>
              <a:rPr lang="en-US"/>
              <a:t>Click to add title</a:t>
            </a:r>
            <a:endParaRPr lang="ru-RU"/>
          </a:p>
        </p:txBody>
      </p:sp>
      <p:sp>
        <p:nvSpPr>
          <p:cNvPr id="15" name="Picture Placeholder 8"/>
          <p:cNvSpPr>
            <a:spLocks noGrp="1"/>
          </p:cNvSpPr>
          <p:nvPr>
            <p:ph type="pic" sz="quarter" idx="13" hasCustomPrompt="1"/>
          </p:nvPr>
        </p:nvSpPr>
        <p:spPr>
          <a:xfrm>
            <a:off x="4217989" y="1614488"/>
            <a:ext cx="7974012" cy="4537075"/>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pic>
        <p:nvPicPr>
          <p:cNvPr id="6" name="Рисунок 5"/>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1491460"/>
      </p:ext>
    </p:extLst>
  </p:cSld>
  <p:clrMapOvr>
    <a:masterClrMapping/>
  </p:clrMapOvr>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 picture slide 1">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079797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5" cy="704850"/>
          </a:xfrm>
        </p:spPr>
        <p:txBody>
          <a:bodyPr/>
          <a:lstStyle>
            <a:lvl1pPr>
              <a:defRPr sz="1800"/>
            </a:lvl1pPr>
          </a:lstStyle>
          <a:p>
            <a:r>
              <a:rPr lang="en-US"/>
              <a:t>Click to add title</a:t>
            </a:r>
            <a:endParaRPr lang="ru-RU"/>
          </a:p>
        </p:txBody>
      </p:sp>
      <p:sp>
        <p:nvSpPr>
          <p:cNvPr id="11" name="Text Placeholder 10"/>
          <p:cNvSpPr>
            <a:spLocks noGrp="1"/>
          </p:cNvSpPr>
          <p:nvPr>
            <p:ph type="body" sz="quarter" idx="12" hasCustomPrompt="1"/>
          </p:nvPr>
        </p:nvSpPr>
        <p:spPr>
          <a:xfrm>
            <a:off x="317500" y="1614488"/>
            <a:ext cx="3752850" cy="4537075"/>
          </a:xfrm>
          <a:prstGeom prst="rect">
            <a:avLst/>
          </a:prstGeom>
        </p:spPr>
        <p:txBody>
          <a:bodyPr lIns="0" tIns="0" rIns="0" bIns="0"/>
          <a:lstStyle>
            <a:lvl1pPr marL="0" indent="0">
              <a:spcAft>
                <a:spcPts val="300"/>
              </a:spcAft>
              <a:buNone/>
              <a:defRPr lang="en-US" sz="1600" b="0">
                <a:solidFill>
                  <a:schemeClr val="tx1"/>
                </a:solidFill>
              </a:defRPr>
            </a:lvl1pPr>
          </a:lstStyle>
          <a:p>
            <a:pPr marL="145792" lvl="0" indent="-145792">
              <a:lnSpc>
                <a:spcPct val="100000"/>
              </a:lnSpc>
              <a:spcBef>
                <a:spcPct val="0"/>
              </a:spcBef>
            </a:pPr>
            <a:r>
              <a:rPr lang="en-US"/>
              <a:t>Click to insert text</a:t>
            </a:r>
          </a:p>
        </p:txBody>
      </p:sp>
      <p:sp>
        <p:nvSpPr>
          <p:cNvPr id="15" name="Picture Placeholder 8"/>
          <p:cNvSpPr>
            <a:spLocks noGrp="1"/>
          </p:cNvSpPr>
          <p:nvPr>
            <p:ph type="pic" sz="quarter" idx="13" hasCustomPrompt="1"/>
          </p:nvPr>
        </p:nvSpPr>
        <p:spPr>
          <a:xfrm>
            <a:off x="4217989" y="1614488"/>
            <a:ext cx="7974012" cy="4537075"/>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pic>
        <p:nvPicPr>
          <p:cNvPr id="7" name="Рисунок 6"/>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147163"/>
      </p:ext>
    </p:extLst>
  </p:cSld>
  <p:clrMapOvr>
    <a:masterClrMapping/>
  </p:clrMapOvr>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icture slide 2">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25555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9" name="Picture Placeholder 8"/>
          <p:cNvSpPr>
            <a:spLocks noGrp="1"/>
          </p:cNvSpPr>
          <p:nvPr>
            <p:ph type="pic" sz="quarter" idx="11" hasCustomPrompt="1"/>
          </p:nvPr>
        </p:nvSpPr>
        <p:spPr>
          <a:xfrm>
            <a:off x="0" y="3425825"/>
            <a:ext cx="12192000" cy="2725738"/>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6" cy="704850"/>
          </a:xfrm>
        </p:spPr>
        <p:txBody>
          <a:bodyPr/>
          <a:lstStyle>
            <a:lvl1pPr>
              <a:defRPr sz="1800"/>
            </a:lvl1pPr>
          </a:lstStyle>
          <a:p>
            <a:r>
              <a:rPr lang="en-US"/>
              <a:t>Click to add title</a:t>
            </a:r>
            <a:endParaRPr lang="ru-RU"/>
          </a:p>
        </p:txBody>
      </p:sp>
      <p:sp>
        <p:nvSpPr>
          <p:cNvPr id="11" name="Text Placeholder 10"/>
          <p:cNvSpPr>
            <a:spLocks noGrp="1"/>
          </p:cNvSpPr>
          <p:nvPr>
            <p:ph type="body" sz="quarter" idx="12" hasCustomPrompt="1"/>
          </p:nvPr>
        </p:nvSpPr>
        <p:spPr>
          <a:xfrm>
            <a:off x="317499" y="1614488"/>
            <a:ext cx="11560173" cy="1666936"/>
          </a:xfrm>
          <a:prstGeom prst="rect">
            <a:avLst/>
          </a:prstGeom>
        </p:spPr>
        <p:txBody>
          <a:bodyPr lIns="0" tIns="0" rIns="0" bIns="0"/>
          <a:lstStyle>
            <a:lvl1pPr marL="0" indent="0">
              <a:spcAft>
                <a:spcPts val="300"/>
              </a:spcAft>
              <a:buNone/>
              <a:defRPr lang="en-US" sz="1600" b="0">
                <a:solidFill>
                  <a:schemeClr val="tx1"/>
                </a:solidFill>
              </a:defRPr>
            </a:lvl1pPr>
          </a:lstStyle>
          <a:p>
            <a:pPr marL="145792" lvl="0" indent="-145792">
              <a:lnSpc>
                <a:spcPct val="100000"/>
              </a:lnSpc>
              <a:spcBef>
                <a:spcPct val="0"/>
              </a:spcBef>
            </a:pPr>
            <a:r>
              <a:rPr lang="en-US"/>
              <a:t>Click to insert text</a:t>
            </a:r>
          </a:p>
        </p:txBody>
      </p:sp>
      <p:pic>
        <p:nvPicPr>
          <p:cNvPr id="7" name="Рисунок 6"/>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5265926"/>
      </p:ext>
    </p:extLst>
  </p:cSld>
  <p:clrMapOvr>
    <a:masterClrMapping/>
  </p:clrMapOvr>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icture slide 3">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344374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9" name="Picture Placeholder 8"/>
          <p:cNvSpPr>
            <a:spLocks noGrp="1"/>
          </p:cNvSpPr>
          <p:nvPr>
            <p:ph type="pic" sz="quarter" idx="11" hasCustomPrompt="1"/>
          </p:nvPr>
        </p:nvSpPr>
        <p:spPr>
          <a:xfrm>
            <a:off x="0" y="3425825"/>
            <a:ext cx="4070350" cy="2725738"/>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6" cy="704850"/>
          </a:xfrm>
        </p:spPr>
        <p:txBody>
          <a:bodyPr vert="horz" lIns="0" tIns="0" rIns="0" bIns="0" rtlCol="0" anchor="ctr">
            <a:noAutofit/>
          </a:bodyPr>
          <a:lstStyle>
            <a:lvl1pPr marL="0" indent="0">
              <a:buFont typeface="Arial" panose="020B0604020202020204" pitchFamily="34" charset="0"/>
              <a:buNone/>
              <a:defRPr lang="ru-RU"/>
            </a:lvl1pPr>
          </a:lstStyle>
          <a:p>
            <a:pPr lvl="0"/>
            <a:r>
              <a:rPr lang="en-US"/>
              <a:t>Click to add title</a:t>
            </a:r>
            <a:endParaRPr lang="ru-RU"/>
          </a:p>
        </p:txBody>
      </p:sp>
      <p:sp>
        <p:nvSpPr>
          <p:cNvPr id="11" name="Text Placeholder 10"/>
          <p:cNvSpPr>
            <a:spLocks noGrp="1"/>
          </p:cNvSpPr>
          <p:nvPr>
            <p:ph type="body" sz="quarter" idx="12" hasCustomPrompt="1"/>
          </p:nvPr>
        </p:nvSpPr>
        <p:spPr>
          <a:xfrm>
            <a:off x="317499" y="1614487"/>
            <a:ext cx="11560173" cy="1665287"/>
          </a:xfrm>
          <a:prstGeom prst="rect">
            <a:avLst/>
          </a:prstGeom>
        </p:spPr>
        <p:txBody>
          <a:bodyPr lIns="0" tIns="0" rIns="0" bIns="0"/>
          <a:lstStyle>
            <a:lvl1pPr marL="0" indent="0">
              <a:spcAft>
                <a:spcPts val="300"/>
              </a:spcAft>
              <a:buNone/>
              <a:defRPr lang="en-US" sz="1600" b="0">
                <a:solidFill>
                  <a:schemeClr val="tx1"/>
                </a:solidFill>
              </a:defRPr>
            </a:lvl1pPr>
          </a:lstStyle>
          <a:p>
            <a:pPr marL="145792" lvl="0" indent="-145792">
              <a:lnSpc>
                <a:spcPct val="100000"/>
              </a:lnSpc>
              <a:spcBef>
                <a:spcPct val="0"/>
              </a:spcBef>
            </a:pPr>
            <a:r>
              <a:rPr lang="en-US"/>
              <a:t>Click to insert text</a:t>
            </a:r>
          </a:p>
        </p:txBody>
      </p:sp>
      <p:sp>
        <p:nvSpPr>
          <p:cNvPr id="8" name="Picture Placeholder 8"/>
          <p:cNvSpPr>
            <a:spLocks noGrp="1"/>
          </p:cNvSpPr>
          <p:nvPr>
            <p:ph type="pic" sz="quarter" idx="13" hasCustomPrompt="1"/>
          </p:nvPr>
        </p:nvSpPr>
        <p:spPr>
          <a:xfrm>
            <a:off x="4217988" y="3425825"/>
            <a:ext cx="3757612" cy="2725738"/>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
        <p:nvSpPr>
          <p:cNvPr id="10" name="Picture Placeholder 8"/>
          <p:cNvSpPr>
            <a:spLocks noGrp="1"/>
          </p:cNvSpPr>
          <p:nvPr>
            <p:ph type="pic" sz="quarter" idx="14" hasCustomPrompt="1"/>
          </p:nvPr>
        </p:nvSpPr>
        <p:spPr>
          <a:xfrm>
            <a:off x="8123238" y="3425825"/>
            <a:ext cx="4068762" cy="2725738"/>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pic>
        <p:nvPicPr>
          <p:cNvPr id="12" name="Рисунок 11"/>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3528373"/>
      </p:ext>
    </p:extLst>
  </p:cSld>
  <p:clrMapOvr>
    <a:masterClrMapping/>
  </p:clrMapOv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icture slide 4">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564222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9" name="Picture Placeholder 8"/>
          <p:cNvSpPr>
            <a:spLocks noGrp="1"/>
          </p:cNvSpPr>
          <p:nvPr>
            <p:ph type="pic" sz="quarter" idx="11" hasCustomPrompt="1"/>
          </p:nvPr>
        </p:nvSpPr>
        <p:spPr>
          <a:xfrm>
            <a:off x="9099550" y="1614488"/>
            <a:ext cx="3092450" cy="4537076"/>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6" cy="704850"/>
          </a:xfrm>
        </p:spPr>
        <p:txBody>
          <a:bodyPr vert="horz" lIns="0" tIns="0" rIns="0" bIns="0" rtlCol="0" anchor="ctr">
            <a:noAutofit/>
          </a:bodyPr>
          <a:lstStyle>
            <a:lvl1pPr marL="0" indent="0">
              <a:buFont typeface="Arial" panose="020B0604020202020204" pitchFamily="34" charset="0"/>
              <a:buNone/>
              <a:defRPr lang="ru-RU"/>
            </a:lvl1pPr>
          </a:lstStyle>
          <a:p>
            <a:pPr lvl="0"/>
            <a:r>
              <a:rPr lang="en-US"/>
              <a:t>Click to add title</a:t>
            </a:r>
            <a:endParaRPr lang="ru-RU"/>
          </a:p>
        </p:txBody>
      </p:sp>
      <p:sp>
        <p:nvSpPr>
          <p:cNvPr id="11" name="Text Placeholder 10"/>
          <p:cNvSpPr>
            <a:spLocks noGrp="1"/>
          </p:cNvSpPr>
          <p:nvPr>
            <p:ph type="body" sz="quarter" idx="12" hasCustomPrompt="1"/>
          </p:nvPr>
        </p:nvSpPr>
        <p:spPr>
          <a:xfrm>
            <a:off x="317499" y="1614488"/>
            <a:ext cx="5705475" cy="4537076"/>
          </a:xfrm>
          <a:prstGeom prst="rect">
            <a:avLst/>
          </a:prstGeom>
        </p:spPr>
        <p:txBody>
          <a:bodyPr lIns="0" tIns="0" rIns="0" bIns="0"/>
          <a:lstStyle>
            <a:lvl1pPr marL="0" indent="0">
              <a:spcAft>
                <a:spcPts val="300"/>
              </a:spcAft>
              <a:buNone/>
              <a:defRPr lang="en-US" sz="1600" b="0">
                <a:solidFill>
                  <a:schemeClr val="tx1"/>
                </a:solidFill>
              </a:defRPr>
            </a:lvl1pPr>
          </a:lstStyle>
          <a:p>
            <a:pPr marL="145792" lvl="0" indent="-145792">
              <a:lnSpc>
                <a:spcPct val="100000"/>
              </a:lnSpc>
              <a:spcBef>
                <a:spcPct val="0"/>
              </a:spcBef>
            </a:pPr>
            <a:r>
              <a:rPr lang="en-US"/>
              <a:t>Click to insert text</a:t>
            </a:r>
          </a:p>
        </p:txBody>
      </p:sp>
      <p:sp>
        <p:nvSpPr>
          <p:cNvPr id="8" name="Picture Placeholder 8"/>
          <p:cNvSpPr>
            <a:spLocks noGrp="1"/>
          </p:cNvSpPr>
          <p:nvPr>
            <p:ph type="pic" sz="quarter" idx="13" hasCustomPrompt="1"/>
          </p:nvPr>
        </p:nvSpPr>
        <p:spPr>
          <a:xfrm>
            <a:off x="6170612" y="2522538"/>
            <a:ext cx="2778125" cy="4335462"/>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pic>
        <p:nvPicPr>
          <p:cNvPr id="10" name="Рисунок 9"/>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8388008"/>
      </p:ext>
    </p:extLst>
  </p:cSld>
  <p:clrMapOvr>
    <a:masterClrMapping/>
  </p:clrMapOvr>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 picture slide 4">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868035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2"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9" name="Picture Placeholder 8"/>
          <p:cNvSpPr>
            <a:spLocks noGrp="1"/>
          </p:cNvSpPr>
          <p:nvPr>
            <p:ph type="pic" sz="quarter" idx="11" hasCustomPrompt="1"/>
          </p:nvPr>
        </p:nvSpPr>
        <p:spPr>
          <a:xfrm>
            <a:off x="9099550" y="1614488"/>
            <a:ext cx="3092450" cy="4537076"/>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5" cy="704850"/>
          </a:xfrm>
        </p:spPr>
        <p:txBody>
          <a:bodyPr vert="horz" lIns="0" tIns="0" rIns="0" bIns="0" rtlCol="0" anchor="ctr">
            <a:noAutofit/>
          </a:bodyPr>
          <a:lstStyle>
            <a:lvl1pPr marL="0" indent="0">
              <a:buFont typeface="Arial" panose="020B0604020202020204" pitchFamily="34" charset="0"/>
              <a:buNone/>
              <a:defRPr lang="ru-RU"/>
            </a:lvl1pPr>
          </a:lstStyle>
          <a:p>
            <a:pPr lvl="0"/>
            <a:r>
              <a:rPr lang="en-US"/>
              <a:t>Click to add title</a:t>
            </a:r>
            <a:endParaRPr lang="ru-RU"/>
          </a:p>
        </p:txBody>
      </p:sp>
      <p:sp>
        <p:nvSpPr>
          <p:cNvPr id="8" name="Picture Placeholder 8"/>
          <p:cNvSpPr>
            <a:spLocks noGrp="1"/>
          </p:cNvSpPr>
          <p:nvPr>
            <p:ph type="pic" sz="quarter" idx="13" hasCustomPrompt="1"/>
          </p:nvPr>
        </p:nvSpPr>
        <p:spPr>
          <a:xfrm>
            <a:off x="6170612" y="2522538"/>
            <a:ext cx="2778125" cy="4335462"/>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pic>
        <p:nvPicPr>
          <p:cNvPr id="7" name="Рисунок 6"/>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4038723"/>
      </p:ext>
    </p:extLst>
  </p:cSld>
  <p:clrMapOvr>
    <a:masterClrMapping/>
  </p:clrMapOvr>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943466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6"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5" cy="704850"/>
          </a:xfrm>
        </p:spPr>
        <p:txBody>
          <a:bodyPr/>
          <a:lstStyle>
            <a:lvl1pPr>
              <a:defRPr sz="1800">
                <a:solidFill>
                  <a:schemeClr val="accent1"/>
                </a:solidFill>
              </a:defRPr>
            </a:lvl1pPr>
          </a:lstStyle>
          <a:p>
            <a:r>
              <a:rPr lang="en-US"/>
              <a:t>Click to add title</a:t>
            </a:r>
            <a:endParaRPr lang="ru-RU"/>
          </a:p>
        </p:txBody>
      </p:sp>
      <p:sp>
        <p:nvSpPr>
          <p:cNvPr id="11" name="Text Placeholder 10"/>
          <p:cNvSpPr>
            <a:spLocks noGrp="1"/>
          </p:cNvSpPr>
          <p:nvPr>
            <p:ph type="body" sz="quarter" idx="12" hasCustomPrompt="1"/>
          </p:nvPr>
        </p:nvSpPr>
        <p:spPr>
          <a:xfrm>
            <a:off x="1293812" y="1614488"/>
            <a:ext cx="1800225" cy="1698055"/>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12" name="Text Placeholder 10"/>
          <p:cNvSpPr>
            <a:spLocks noGrp="1"/>
          </p:cNvSpPr>
          <p:nvPr>
            <p:ph type="body" sz="quarter" idx="14" hasCustomPrompt="1"/>
          </p:nvPr>
        </p:nvSpPr>
        <p:spPr>
          <a:xfrm>
            <a:off x="4219046" y="1614488"/>
            <a:ext cx="1800000" cy="1698055"/>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13" name="Picture Placeholder 8"/>
          <p:cNvSpPr>
            <a:spLocks noGrp="1"/>
          </p:cNvSpPr>
          <p:nvPr>
            <p:ph type="pic" sz="quarter" idx="15" hasCustomPrompt="1"/>
          </p:nvPr>
        </p:nvSpPr>
        <p:spPr>
          <a:xfrm>
            <a:off x="3243263" y="1614491"/>
            <a:ext cx="828000"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14" name="Text Placeholder 10"/>
          <p:cNvSpPr>
            <a:spLocks noGrp="1"/>
          </p:cNvSpPr>
          <p:nvPr>
            <p:ph type="body" sz="quarter" idx="16" hasCustomPrompt="1"/>
          </p:nvPr>
        </p:nvSpPr>
        <p:spPr>
          <a:xfrm>
            <a:off x="7146925" y="1614488"/>
            <a:ext cx="1800000" cy="1698055"/>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15" name="Picture Placeholder 8"/>
          <p:cNvSpPr>
            <a:spLocks noGrp="1"/>
          </p:cNvSpPr>
          <p:nvPr>
            <p:ph type="pic" sz="quarter" idx="17" hasCustomPrompt="1"/>
          </p:nvPr>
        </p:nvSpPr>
        <p:spPr>
          <a:xfrm>
            <a:off x="6171140" y="1614491"/>
            <a:ext cx="828000"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16" name="Text Placeholder 10"/>
          <p:cNvSpPr>
            <a:spLocks noGrp="1"/>
          </p:cNvSpPr>
          <p:nvPr>
            <p:ph type="body" sz="quarter" idx="18" hasCustomPrompt="1"/>
          </p:nvPr>
        </p:nvSpPr>
        <p:spPr>
          <a:xfrm>
            <a:off x="10066298" y="1614488"/>
            <a:ext cx="1800000" cy="1698055"/>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17" name="Picture Placeholder 8"/>
          <p:cNvSpPr>
            <a:spLocks noGrp="1"/>
          </p:cNvSpPr>
          <p:nvPr>
            <p:ph type="pic" sz="quarter" idx="19" hasCustomPrompt="1"/>
          </p:nvPr>
        </p:nvSpPr>
        <p:spPr>
          <a:xfrm>
            <a:off x="9090025" y="1614491"/>
            <a:ext cx="828000"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18" name="Text Placeholder 10"/>
          <p:cNvSpPr>
            <a:spLocks noGrp="1"/>
          </p:cNvSpPr>
          <p:nvPr>
            <p:ph type="body" sz="quarter" idx="20" hasCustomPrompt="1"/>
          </p:nvPr>
        </p:nvSpPr>
        <p:spPr>
          <a:xfrm>
            <a:off x="1293812" y="3425825"/>
            <a:ext cx="1800225"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20" name="Text Placeholder 10"/>
          <p:cNvSpPr>
            <a:spLocks noGrp="1"/>
          </p:cNvSpPr>
          <p:nvPr>
            <p:ph type="body" sz="quarter" idx="22" hasCustomPrompt="1"/>
          </p:nvPr>
        </p:nvSpPr>
        <p:spPr>
          <a:xfrm>
            <a:off x="4219046" y="3425825"/>
            <a:ext cx="1800000"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21" name="Picture Placeholder 8"/>
          <p:cNvSpPr>
            <a:spLocks noGrp="1"/>
          </p:cNvSpPr>
          <p:nvPr>
            <p:ph type="pic" sz="quarter" idx="23" hasCustomPrompt="1"/>
          </p:nvPr>
        </p:nvSpPr>
        <p:spPr>
          <a:xfrm>
            <a:off x="3243263" y="3425828"/>
            <a:ext cx="828000"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22" name="Text Placeholder 10"/>
          <p:cNvSpPr>
            <a:spLocks noGrp="1"/>
          </p:cNvSpPr>
          <p:nvPr>
            <p:ph type="body" sz="quarter" idx="24" hasCustomPrompt="1"/>
          </p:nvPr>
        </p:nvSpPr>
        <p:spPr>
          <a:xfrm>
            <a:off x="7146925" y="3425825"/>
            <a:ext cx="1800000"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23" name="Picture Placeholder 8"/>
          <p:cNvSpPr>
            <a:spLocks noGrp="1"/>
          </p:cNvSpPr>
          <p:nvPr>
            <p:ph type="pic" sz="quarter" idx="25" hasCustomPrompt="1"/>
          </p:nvPr>
        </p:nvSpPr>
        <p:spPr>
          <a:xfrm>
            <a:off x="6171140" y="3425828"/>
            <a:ext cx="828000"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24" name="Text Placeholder 10"/>
          <p:cNvSpPr>
            <a:spLocks noGrp="1"/>
          </p:cNvSpPr>
          <p:nvPr>
            <p:ph type="body" sz="quarter" idx="26" hasCustomPrompt="1"/>
          </p:nvPr>
        </p:nvSpPr>
        <p:spPr>
          <a:xfrm>
            <a:off x="10066298" y="3425825"/>
            <a:ext cx="1800000"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25" name="Picture Placeholder 8"/>
          <p:cNvSpPr>
            <a:spLocks noGrp="1"/>
          </p:cNvSpPr>
          <p:nvPr>
            <p:ph type="pic" sz="quarter" idx="27" hasCustomPrompt="1"/>
          </p:nvPr>
        </p:nvSpPr>
        <p:spPr>
          <a:xfrm>
            <a:off x="9090025" y="3425828"/>
            <a:ext cx="828000"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26" name="Picture Placeholder 8"/>
          <p:cNvSpPr>
            <a:spLocks noGrp="1"/>
          </p:cNvSpPr>
          <p:nvPr>
            <p:ph type="pic" sz="quarter" idx="28" hasCustomPrompt="1"/>
          </p:nvPr>
        </p:nvSpPr>
        <p:spPr>
          <a:xfrm>
            <a:off x="321525" y="1614491"/>
            <a:ext cx="828000" cy="908048"/>
          </a:xfrm>
          <a:prstGeom prst="rect">
            <a:avLst/>
          </a:prstGeom>
        </p:spPr>
        <p:txBody>
          <a:bodyPr lIns="0" tIns="0" rIns="0" bIns="0" anchor="ctr"/>
          <a:lstStyle>
            <a:lvl1pPr marL="0" marR="0" indent="0"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71450" marR="0" lvl="0" indent="-171450" algn="ctr" defTabSz="583170" rtl="0" eaLnBrk="1" fontAlgn="auto" latinLnBrk="0" hangingPunct="1">
              <a:lnSpc>
                <a:spcPct val="90000"/>
              </a:lnSpc>
              <a:spcBef>
                <a:spcPts val="638"/>
              </a:spcBef>
              <a:spcAft>
                <a:spcPct val="0"/>
              </a:spcAft>
              <a:buClrTx/>
              <a:buSzTx/>
              <a:defRPr/>
            </a:pPr>
            <a:r>
              <a:rPr lang="en-US"/>
              <a:t>Picture</a:t>
            </a:r>
          </a:p>
        </p:txBody>
      </p:sp>
      <p:sp>
        <p:nvSpPr>
          <p:cNvPr id="27" name="Picture Placeholder 8"/>
          <p:cNvSpPr>
            <a:spLocks noGrp="1"/>
          </p:cNvSpPr>
          <p:nvPr>
            <p:ph type="pic" sz="quarter" idx="29" hasCustomPrompt="1"/>
          </p:nvPr>
        </p:nvSpPr>
        <p:spPr>
          <a:xfrm>
            <a:off x="319763" y="3425828"/>
            <a:ext cx="828000" cy="908048"/>
          </a:xfrm>
          <a:prstGeom prst="rect">
            <a:avLst/>
          </a:prstGeom>
        </p:spPr>
        <p:txBody>
          <a:bodyPr lIns="0" tIns="0" rIns="0" bIns="0" anchor="ctr"/>
          <a:lstStyle>
            <a:lvl1pPr marL="0" marR="0" indent="0"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71450" marR="0" lvl="0" indent="-171450" algn="ctr" defTabSz="583170" rtl="0" eaLnBrk="1" fontAlgn="auto" latinLnBrk="0" hangingPunct="1">
              <a:lnSpc>
                <a:spcPct val="90000"/>
              </a:lnSpc>
              <a:spcBef>
                <a:spcPts val="638"/>
              </a:spcBef>
              <a:spcAft>
                <a:spcPct val="0"/>
              </a:spcAft>
              <a:buClrTx/>
              <a:buSzTx/>
              <a:defRPr/>
            </a:pPr>
            <a:r>
              <a:rPr lang="en-US"/>
              <a:t>Picture</a:t>
            </a:r>
          </a:p>
        </p:txBody>
      </p:sp>
      <p:pic>
        <p:nvPicPr>
          <p:cNvPr id="28" name="Рисунок 27"/>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6768155"/>
      </p:ext>
    </p:extLst>
  </p:cSld>
  <p:clrMapOvr>
    <a:masterClrMapping/>
  </p:clrMapOvr>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634862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0"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5" cy="704850"/>
          </a:xfrm>
        </p:spPr>
        <p:txBody>
          <a:bodyPr/>
          <a:lstStyle>
            <a:lvl1pPr>
              <a:defRPr sz="1800">
                <a:solidFill>
                  <a:schemeClr val="accent1"/>
                </a:solidFill>
              </a:defRPr>
            </a:lvl1pPr>
          </a:lstStyle>
          <a:p>
            <a:r>
              <a:rPr lang="en-US"/>
              <a:t>Click to add title</a:t>
            </a:r>
            <a:endParaRPr lang="ru-RU"/>
          </a:p>
        </p:txBody>
      </p:sp>
      <p:sp>
        <p:nvSpPr>
          <p:cNvPr id="11" name="Text Placeholder 10"/>
          <p:cNvSpPr>
            <a:spLocks noGrp="1"/>
          </p:cNvSpPr>
          <p:nvPr>
            <p:ph type="body" sz="quarter" idx="12" hasCustomPrompt="1"/>
          </p:nvPr>
        </p:nvSpPr>
        <p:spPr>
          <a:xfrm>
            <a:off x="1297515" y="1614488"/>
            <a:ext cx="4725459"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14" name="Text Placeholder 10"/>
          <p:cNvSpPr>
            <a:spLocks noGrp="1"/>
          </p:cNvSpPr>
          <p:nvPr>
            <p:ph type="body" sz="quarter" idx="16" hasCustomPrompt="1"/>
          </p:nvPr>
        </p:nvSpPr>
        <p:spPr>
          <a:xfrm>
            <a:off x="7146925" y="1614488"/>
            <a:ext cx="4726800"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15" name="Picture Placeholder 8"/>
          <p:cNvSpPr>
            <a:spLocks noGrp="1"/>
          </p:cNvSpPr>
          <p:nvPr>
            <p:ph type="pic" sz="quarter" idx="17" hasCustomPrompt="1"/>
          </p:nvPr>
        </p:nvSpPr>
        <p:spPr>
          <a:xfrm>
            <a:off x="6167438" y="1614491"/>
            <a:ext cx="828675"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18" name="Text Placeholder 10"/>
          <p:cNvSpPr>
            <a:spLocks noGrp="1"/>
          </p:cNvSpPr>
          <p:nvPr>
            <p:ph type="body" sz="quarter" idx="20" hasCustomPrompt="1"/>
          </p:nvPr>
        </p:nvSpPr>
        <p:spPr>
          <a:xfrm>
            <a:off x="1297515" y="3429792"/>
            <a:ext cx="4725459"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22" name="Text Placeholder 10"/>
          <p:cNvSpPr>
            <a:spLocks noGrp="1"/>
          </p:cNvSpPr>
          <p:nvPr>
            <p:ph type="body" sz="quarter" idx="24" hasCustomPrompt="1"/>
          </p:nvPr>
        </p:nvSpPr>
        <p:spPr>
          <a:xfrm>
            <a:off x="7146925" y="3429792"/>
            <a:ext cx="4726800"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23" name="Picture Placeholder 8"/>
          <p:cNvSpPr>
            <a:spLocks noGrp="1"/>
          </p:cNvSpPr>
          <p:nvPr>
            <p:ph type="pic" sz="quarter" idx="25" hasCustomPrompt="1"/>
          </p:nvPr>
        </p:nvSpPr>
        <p:spPr>
          <a:xfrm>
            <a:off x="6167438" y="3429795"/>
            <a:ext cx="828675"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26" name="Picture Placeholder 8"/>
          <p:cNvSpPr>
            <a:spLocks noGrp="1"/>
          </p:cNvSpPr>
          <p:nvPr>
            <p:ph type="pic" sz="quarter" idx="28" hasCustomPrompt="1"/>
          </p:nvPr>
        </p:nvSpPr>
        <p:spPr>
          <a:xfrm>
            <a:off x="317500" y="1614491"/>
            <a:ext cx="828675" cy="908048"/>
          </a:xfrm>
          <a:prstGeom prst="rect">
            <a:avLst/>
          </a:prstGeom>
        </p:spPr>
        <p:txBody>
          <a:bodyPr lIns="0" tIns="0" rIns="0" bIns="0" anchor="ctr"/>
          <a:lstStyle>
            <a:lvl1pPr marL="0" marR="0" indent="0"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71450" marR="0" lvl="0" indent="-171450" algn="ctr" defTabSz="583170" rtl="0" eaLnBrk="1" fontAlgn="auto" latinLnBrk="0" hangingPunct="1">
              <a:lnSpc>
                <a:spcPct val="90000"/>
              </a:lnSpc>
              <a:spcBef>
                <a:spcPts val="638"/>
              </a:spcBef>
              <a:spcAft>
                <a:spcPct val="0"/>
              </a:spcAft>
              <a:buClrTx/>
              <a:buSzTx/>
              <a:defRPr/>
            </a:pPr>
            <a:r>
              <a:rPr lang="en-US"/>
              <a:t>Picture</a:t>
            </a:r>
          </a:p>
        </p:txBody>
      </p:sp>
      <p:sp>
        <p:nvSpPr>
          <p:cNvPr id="27" name="Picture Placeholder 8"/>
          <p:cNvSpPr>
            <a:spLocks noGrp="1"/>
          </p:cNvSpPr>
          <p:nvPr>
            <p:ph type="pic" sz="quarter" idx="29" hasCustomPrompt="1"/>
          </p:nvPr>
        </p:nvSpPr>
        <p:spPr>
          <a:xfrm>
            <a:off x="317500" y="3429795"/>
            <a:ext cx="828675" cy="908048"/>
          </a:xfrm>
          <a:prstGeom prst="rect">
            <a:avLst/>
          </a:prstGeom>
        </p:spPr>
        <p:txBody>
          <a:bodyPr lIns="0" tIns="0" rIns="0" bIns="0" anchor="ctr"/>
          <a:lstStyle>
            <a:lvl1pPr marL="0" marR="0" indent="0"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71450" marR="0" lvl="0" indent="-171450" algn="ctr" defTabSz="583170" rtl="0" eaLnBrk="1" fontAlgn="auto" latinLnBrk="0" hangingPunct="1">
              <a:lnSpc>
                <a:spcPct val="90000"/>
              </a:lnSpc>
              <a:spcBef>
                <a:spcPts val="638"/>
              </a:spcBef>
              <a:spcAft>
                <a:spcPct val="0"/>
              </a:spcAft>
              <a:buClrTx/>
              <a:buSzTx/>
              <a:defRPr/>
            </a:pPr>
            <a:r>
              <a:rPr lang="en-US"/>
              <a:t>Picture</a:t>
            </a:r>
          </a:p>
        </p:txBody>
      </p:sp>
      <p:pic>
        <p:nvPicPr>
          <p:cNvPr id="13" name="Рисунок 12"/>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4285163"/>
      </p:ext>
    </p:extLst>
  </p:cSld>
  <p:clrMapOvr>
    <a:masterClrMapping/>
  </p:clrMapOvr>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7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32739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4"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800" b="0" i="0" baseline="0">
              <a:solidFill>
                <a:schemeClr val="tx1"/>
              </a:solidFill>
              <a:latin typeface="Arial" panose="020B0604020202020204" pitchFamily="34" charset="0"/>
              <a:ea typeface="+mj-ea"/>
              <a:cs typeface="+mj-cs"/>
              <a:sym typeface="Arial" panose="020B0604020202020204" pitchFamily="34" charset="0"/>
            </a:endParaRPr>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rcRect l="7004" t="18864" r="7004" b="8345"/>
          <a:stretch>
            <a:fillRect/>
          </a:stretch>
        </p:blipFill>
        <p:spPr>
          <a:xfrm>
            <a:off x="0" y="0"/>
            <a:ext cx="12192000" cy="6880225"/>
          </a:xfrm>
          <a:prstGeom prst="rect">
            <a:avLst/>
          </a:prstGeom>
        </p:spPr>
      </p:pic>
      <p:sp>
        <p:nvSpPr>
          <p:cNvPr id="38" name="Rectangle 37"/>
          <p:cNvSpPr/>
          <p:nvPr userDrawn="1"/>
        </p:nvSpPr>
        <p:spPr>
          <a:xfrm>
            <a:off x="0" y="-1"/>
            <a:ext cx="12192000" cy="6880225"/>
          </a:xfrm>
          <a:prstGeom prst="rect">
            <a:avLst/>
          </a:prstGeom>
          <a:gradFill flip="none" rotWithShape="1">
            <a:gsLst>
              <a:gs pos="100000">
                <a:schemeClr val="bg1">
                  <a:alpha val="0"/>
                </a:schemeClr>
              </a:gs>
              <a:gs pos="0">
                <a:srgbClr val="000000">
                  <a:alpha val="58000"/>
                </a:srgbClr>
              </a:gs>
              <a:gs pos="44000">
                <a:srgbClr val="000000">
                  <a:alpha val="0"/>
                </a:srgbClr>
              </a:gs>
            </a:gsLst>
            <a:lin ang="189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 name="Text Placeholder 5"/>
          <p:cNvSpPr>
            <a:spLocks noGrp="1"/>
          </p:cNvSpPr>
          <p:nvPr userDrawn="1">
            <p:ph type="body" sz="quarter" idx="13" hasCustomPrompt="1"/>
          </p:nvPr>
        </p:nvSpPr>
        <p:spPr>
          <a:xfrm>
            <a:off x="323033" y="5243514"/>
            <a:ext cx="5701529" cy="908050"/>
          </a:xfrm>
          <a:prstGeom prst="rect">
            <a:avLst/>
          </a:prstGeom>
        </p:spPr>
        <p:txBody>
          <a:bodyPr lIns="0" tIns="0" rIns="0" bIns="0" anchor="b" anchorCtr="0"/>
          <a:lstStyle>
            <a:lvl1pPr marL="0" marR="0" indent="0" algn="l" defTabSz="583170" rtl="0" eaLnBrk="1" fontAlgn="auto" latinLnBrk="0" hangingPunct="1">
              <a:lnSpc>
                <a:spcPct val="100000"/>
              </a:lnSpc>
              <a:spcBef>
                <a:spcPct val="0"/>
              </a:spcBef>
              <a:spcAft>
                <a:spcPct val="0"/>
              </a:spcAft>
              <a:buClrTx/>
              <a:buSzTx/>
              <a:buFont typeface="Arial" panose="020B0604020202020204" pitchFamily="34" charset="0"/>
              <a:buNone/>
              <a:defRPr sz="1800">
                <a:solidFill>
                  <a:schemeClr val="bg1"/>
                </a:solidFill>
              </a:defRPr>
            </a:lvl1pPr>
            <a:lvl2pPr marL="291586" indent="0">
              <a:buNone/>
              <a:defRPr>
                <a:solidFill>
                  <a:schemeClr val="bg1"/>
                </a:solidFill>
              </a:defRPr>
            </a:lvl2pPr>
            <a:lvl3pPr marL="583171" indent="0">
              <a:buNone/>
              <a:defRPr>
                <a:solidFill>
                  <a:schemeClr val="bg1"/>
                </a:solidFill>
              </a:defRPr>
            </a:lvl3pPr>
            <a:lvl4pPr marL="874756" indent="0">
              <a:buNone/>
              <a:defRPr>
                <a:solidFill>
                  <a:schemeClr val="bg1"/>
                </a:solidFill>
              </a:defRPr>
            </a:lvl4pPr>
            <a:lvl5pPr marL="1166341" indent="0">
              <a:buNone/>
              <a:defRPr>
                <a:solidFill>
                  <a:schemeClr val="bg1"/>
                </a:solidFill>
              </a:defRPr>
            </a:lvl5pPr>
          </a:lstStyle>
          <a:p>
            <a:pPr lvl="0"/>
            <a:r>
              <a:rPr lang="en-US"/>
              <a:t>Click to insert name</a:t>
            </a:r>
          </a:p>
        </p:txBody>
      </p:sp>
      <p:sp>
        <p:nvSpPr>
          <p:cNvPr id="4" name="Text Placeholder 3"/>
          <p:cNvSpPr>
            <a:spLocks noGrp="1"/>
          </p:cNvSpPr>
          <p:nvPr userDrawn="1">
            <p:ph type="body" sz="quarter" idx="12" hasCustomPrompt="1"/>
          </p:nvPr>
        </p:nvSpPr>
        <p:spPr>
          <a:xfrm>
            <a:off x="323033" y="1614489"/>
            <a:ext cx="5701529" cy="1811336"/>
          </a:xfrm>
          <a:prstGeom prst="rect">
            <a:avLst/>
          </a:prstGeom>
        </p:spPr>
        <p:txBody>
          <a:bodyPr lIns="0" tIns="0" rIns="0" bIns="0"/>
          <a:lstStyle>
            <a:lvl1pPr marL="0" marR="0" indent="0" algn="l" defTabSz="583170" rtl="0" eaLnBrk="1" fontAlgn="auto" latinLnBrk="0" hangingPunct="1">
              <a:lnSpc>
                <a:spcPct val="100000"/>
              </a:lnSpc>
              <a:spcBef>
                <a:spcPct val="0"/>
              </a:spcBef>
              <a:spcAft>
                <a:spcPct val="0"/>
              </a:spcAft>
              <a:buClrTx/>
              <a:buSzTx/>
              <a:buFont typeface="Arial" panose="020B0604020202020204" pitchFamily="34" charset="0"/>
              <a:buNone/>
              <a:defRPr sz="2400" b="1" baseline="0">
                <a:solidFill>
                  <a:schemeClr val="bg1"/>
                </a:solidFill>
              </a:defRPr>
            </a:lvl1pPr>
            <a:lvl2pPr marL="291586" indent="0">
              <a:buNone/>
              <a:defRPr>
                <a:solidFill>
                  <a:schemeClr val="bg1"/>
                </a:solidFill>
              </a:defRPr>
            </a:lvl2pPr>
            <a:lvl3pPr marL="583171" indent="0">
              <a:buNone/>
              <a:defRPr>
                <a:solidFill>
                  <a:schemeClr val="bg1"/>
                </a:solidFill>
              </a:defRPr>
            </a:lvl3pPr>
            <a:lvl4pPr marL="874756" indent="0">
              <a:buNone/>
              <a:defRPr>
                <a:solidFill>
                  <a:schemeClr val="bg1"/>
                </a:solidFill>
              </a:defRPr>
            </a:lvl4pPr>
            <a:lvl5pPr marL="1166341" indent="0">
              <a:buNone/>
              <a:defRPr>
                <a:solidFill>
                  <a:schemeClr val="bg1"/>
                </a:solidFill>
              </a:defRPr>
            </a:lvl5pPr>
          </a:lstStyle>
          <a:p>
            <a:pPr lvl="0"/>
            <a:r>
              <a:rPr lang="en-US"/>
              <a:t>Click to insert presentation title</a:t>
            </a:r>
          </a:p>
        </p:txBody>
      </p:sp>
      <p:grpSp>
        <p:nvGrpSpPr>
          <p:cNvPr id="34" name="Group 33"/>
          <p:cNvGrpSpPr/>
          <p:nvPr userDrawn="1"/>
        </p:nvGrpSpPr>
        <p:grpSpPr>
          <a:xfrm>
            <a:off x="323034" y="191783"/>
            <a:ext cx="2920832" cy="1139078"/>
            <a:chOff x="314326" y="209071"/>
            <a:chExt cx="3168670" cy="1235732"/>
          </a:xfrm>
          <a:solidFill>
            <a:schemeClr val="bg1"/>
          </a:solidFill>
        </p:grpSpPr>
        <p:grpSp>
          <p:nvGrpSpPr>
            <p:cNvPr id="35" name="Group 34"/>
            <p:cNvGrpSpPr/>
            <p:nvPr userDrawn="1"/>
          </p:nvGrpSpPr>
          <p:grpSpPr>
            <a:xfrm>
              <a:off x="314326" y="641439"/>
              <a:ext cx="3168670" cy="370998"/>
              <a:chOff x="2124054" y="767433"/>
              <a:chExt cx="4269265" cy="499859"/>
            </a:xfrm>
            <a:grpFill/>
          </p:grpSpPr>
          <p:sp>
            <p:nvSpPr>
              <p:cNvPr id="78" name="Freeform 18"/>
              <p:cNvSpPr>
                <a:spLocks noEditPoints="1"/>
              </p:cNvSpPr>
              <p:nvPr userDrawn="1"/>
            </p:nvSpPr>
            <p:spPr bwMode="auto">
              <a:xfrm>
                <a:off x="2124054" y="776181"/>
                <a:ext cx="427381" cy="481114"/>
              </a:xfrm>
              <a:custGeom>
                <a:avLst/>
                <a:gdLst>
                  <a:gd name="T0" fmla="*/ 142 w 142"/>
                  <a:gd name="T1" fmla="*/ 160 h 160"/>
                  <a:gd name="T2" fmla="*/ 98 w 142"/>
                  <a:gd name="T3" fmla="*/ 160 h 160"/>
                  <a:gd name="T4" fmla="*/ 56 w 142"/>
                  <a:gd name="T5" fmla="*/ 97 h 160"/>
                  <a:gd name="T6" fmla="*/ 38 w 142"/>
                  <a:gd name="T7" fmla="*/ 97 h 160"/>
                  <a:gd name="T8" fmla="*/ 38 w 142"/>
                  <a:gd name="T9" fmla="*/ 160 h 160"/>
                  <a:gd name="T10" fmla="*/ 0 w 142"/>
                  <a:gd name="T11" fmla="*/ 160 h 160"/>
                  <a:gd name="T12" fmla="*/ 0 w 142"/>
                  <a:gd name="T13" fmla="*/ 0 h 160"/>
                  <a:gd name="T14" fmla="*/ 72 w 142"/>
                  <a:gd name="T15" fmla="*/ 0 h 160"/>
                  <a:gd name="T16" fmla="*/ 118 w 142"/>
                  <a:gd name="T17" fmla="*/ 7 h 160"/>
                  <a:gd name="T18" fmla="*/ 133 w 142"/>
                  <a:gd name="T19" fmla="*/ 34 h 160"/>
                  <a:gd name="T20" fmla="*/ 133 w 142"/>
                  <a:gd name="T21" fmla="*/ 62 h 160"/>
                  <a:gd name="T22" fmla="*/ 122 w 142"/>
                  <a:gd name="T23" fmla="*/ 84 h 160"/>
                  <a:gd name="T24" fmla="*/ 96 w 142"/>
                  <a:gd name="T25" fmla="*/ 94 h 160"/>
                  <a:gd name="T26" fmla="*/ 142 w 142"/>
                  <a:gd name="T27" fmla="*/ 160 h 160"/>
                  <a:gd name="T28" fmla="*/ 95 w 142"/>
                  <a:gd name="T29" fmla="*/ 54 h 160"/>
                  <a:gd name="T30" fmla="*/ 95 w 142"/>
                  <a:gd name="T31" fmla="*/ 43 h 160"/>
                  <a:gd name="T32" fmla="*/ 89 w 142"/>
                  <a:gd name="T33" fmla="*/ 31 h 160"/>
                  <a:gd name="T34" fmla="*/ 71 w 142"/>
                  <a:gd name="T35" fmla="*/ 27 h 160"/>
                  <a:gd name="T36" fmla="*/ 38 w 142"/>
                  <a:gd name="T37" fmla="*/ 27 h 160"/>
                  <a:gd name="T38" fmla="*/ 38 w 142"/>
                  <a:gd name="T39" fmla="*/ 72 h 160"/>
                  <a:gd name="T40" fmla="*/ 71 w 142"/>
                  <a:gd name="T41" fmla="*/ 72 h 160"/>
                  <a:gd name="T42" fmla="*/ 90 w 142"/>
                  <a:gd name="T43" fmla="*/ 68 h 160"/>
                  <a:gd name="T44" fmla="*/ 95 w 142"/>
                  <a:gd name="T45"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160">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3" y="21"/>
                      <a:pt x="133" y="34"/>
                    </a:cubicBezTo>
                    <a:cubicBezTo>
                      <a:pt x="133" y="62"/>
                      <a:pt x="133" y="62"/>
                      <a:pt x="133" y="62"/>
                    </a:cubicBezTo>
                    <a:cubicBezTo>
                      <a:pt x="133"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9" name="Freeform 19"/>
              <p:cNvSpPr/>
              <p:nvPr userDrawn="1"/>
            </p:nvSpPr>
            <p:spPr bwMode="auto">
              <a:xfrm>
                <a:off x="2622907" y="776181"/>
                <a:ext cx="372396" cy="481114"/>
              </a:xfrm>
              <a:custGeom>
                <a:avLst/>
                <a:gdLst>
                  <a:gd name="T0" fmla="*/ 298 w 298"/>
                  <a:gd name="T1" fmla="*/ 385 h 385"/>
                  <a:gd name="T2" fmla="*/ 0 w 298"/>
                  <a:gd name="T3" fmla="*/ 385 h 385"/>
                  <a:gd name="T4" fmla="*/ 0 w 298"/>
                  <a:gd name="T5" fmla="*/ 0 h 385"/>
                  <a:gd name="T6" fmla="*/ 294 w 298"/>
                  <a:gd name="T7" fmla="*/ 0 h 385"/>
                  <a:gd name="T8" fmla="*/ 294 w 298"/>
                  <a:gd name="T9" fmla="*/ 65 h 385"/>
                  <a:gd name="T10" fmla="*/ 91 w 298"/>
                  <a:gd name="T11" fmla="*/ 65 h 385"/>
                  <a:gd name="T12" fmla="*/ 91 w 298"/>
                  <a:gd name="T13" fmla="*/ 154 h 385"/>
                  <a:gd name="T14" fmla="*/ 274 w 298"/>
                  <a:gd name="T15" fmla="*/ 154 h 385"/>
                  <a:gd name="T16" fmla="*/ 274 w 298"/>
                  <a:gd name="T17" fmla="*/ 219 h 385"/>
                  <a:gd name="T18" fmla="*/ 91 w 298"/>
                  <a:gd name="T19" fmla="*/ 219 h 385"/>
                  <a:gd name="T20" fmla="*/ 91 w 298"/>
                  <a:gd name="T21" fmla="*/ 320 h 385"/>
                  <a:gd name="T22" fmla="*/ 298 w 298"/>
                  <a:gd name="T23" fmla="*/ 320 h 385"/>
                  <a:gd name="T24" fmla="*/ 298 w 298"/>
                  <a:gd name="T2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385">
                    <a:moveTo>
                      <a:pt x="298" y="385"/>
                    </a:moveTo>
                    <a:lnTo>
                      <a:pt x="0" y="385"/>
                    </a:lnTo>
                    <a:lnTo>
                      <a:pt x="0" y="0"/>
                    </a:lnTo>
                    <a:lnTo>
                      <a:pt x="294" y="0"/>
                    </a:lnTo>
                    <a:lnTo>
                      <a:pt x="294" y="65"/>
                    </a:lnTo>
                    <a:lnTo>
                      <a:pt x="91" y="65"/>
                    </a:lnTo>
                    <a:lnTo>
                      <a:pt x="91" y="154"/>
                    </a:lnTo>
                    <a:lnTo>
                      <a:pt x="274" y="154"/>
                    </a:lnTo>
                    <a:lnTo>
                      <a:pt x="274" y="219"/>
                    </a:lnTo>
                    <a:lnTo>
                      <a:pt x="91" y="219"/>
                    </a:lnTo>
                    <a:lnTo>
                      <a:pt x="91" y="320"/>
                    </a:lnTo>
                    <a:lnTo>
                      <a:pt x="298" y="320"/>
                    </a:lnTo>
                    <a:lnTo>
                      <a:pt x="298"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0" name="Freeform 20"/>
              <p:cNvSpPr/>
              <p:nvPr userDrawn="1"/>
            </p:nvSpPr>
            <p:spPr bwMode="auto">
              <a:xfrm>
                <a:off x="3076292" y="767433"/>
                <a:ext cx="394888" cy="499859"/>
              </a:xfrm>
              <a:custGeom>
                <a:avLst/>
                <a:gdLst>
                  <a:gd name="T0" fmla="*/ 131 w 131"/>
                  <a:gd name="T1" fmla="*/ 107 h 166"/>
                  <a:gd name="T2" fmla="*/ 131 w 131"/>
                  <a:gd name="T3" fmla="*/ 117 h 166"/>
                  <a:gd name="T4" fmla="*/ 126 w 131"/>
                  <a:gd name="T5" fmla="*/ 141 h 166"/>
                  <a:gd name="T6" fmla="*/ 111 w 131"/>
                  <a:gd name="T7" fmla="*/ 156 h 166"/>
                  <a:gd name="T8" fmla="*/ 89 w 131"/>
                  <a:gd name="T9" fmla="*/ 163 h 166"/>
                  <a:gd name="T10" fmla="*/ 60 w 131"/>
                  <a:gd name="T11" fmla="*/ 166 h 166"/>
                  <a:gd name="T12" fmla="*/ 3 w 131"/>
                  <a:gd name="T13" fmla="*/ 161 h 166"/>
                  <a:gd name="T14" fmla="*/ 3 w 131"/>
                  <a:gd name="T15" fmla="*/ 132 h 166"/>
                  <a:gd name="T16" fmla="*/ 61 w 131"/>
                  <a:gd name="T17" fmla="*/ 138 h 166"/>
                  <a:gd name="T18" fmla="*/ 93 w 131"/>
                  <a:gd name="T19" fmla="*/ 122 h 166"/>
                  <a:gd name="T20" fmla="*/ 93 w 131"/>
                  <a:gd name="T21" fmla="*/ 111 h 166"/>
                  <a:gd name="T22" fmla="*/ 89 w 131"/>
                  <a:gd name="T23" fmla="*/ 100 h 166"/>
                  <a:gd name="T24" fmla="*/ 72 w 131"/>
                  <a:gd name="T25" fmla="*/ 95 h 166"/>
                  <a:gd name="T26" fmla="*/ 53 w 131"/>
                  <a:gd name="T27" fmla="*/ 95 h 166"/>
                  <a:gd name="T28" fmla="*/ 0 w 131"/>
                  <a:gd name="T29" fmla="*/ 53 h 166"/>
                  <a:gd name="T30" fmla="*/ 0 w 131"/>
                  <a:gd name="T31" fmla="*/ 41 h 166"/>
                  <a:gd name="T32" fmla="*/ 18 w 131"/>
                  <a:gd name="T33" fmla="*/ 10 h 166"/>
                  <a:gd name="T34" fmla="*/ 73 w 131"/>
                  <a:gd name="T35" fmla="*/ 0 h 166"/>
                  <a:gd name="T36" fmla="*/ 123 w 131"/>
                  <a:gd name="T37" fmla="*/ 4 h 166"/>
                  <a:gd name="T38" fmla="*/ 123 w 131"/>
                  <a:gd name="T39" fmla="*/ 32 h 166"/>
                  <a:gd name="T40" fmla="*/ 72 w 131"/>
                  <a:gd name="T41" fmla="*/ 28 h 166"/>
                  <a:gd name="T42" fmla="*/ 46 w 131"/>
                  <a:gd name="T43" fmla="*/ 31 h 166"/>
                  <a:gd name="T44" fmla="*/ 39 w 131"/>
                  <a:gd name="T45" fmla="*/ 42 h 166"/>
                  <a:gd name="T46" fmla="*/ 39 w 131"/>
                  <a:gd name="T47" fmla="*/ 53 h 166"/>
                  <a:gd name="T48" fmla="*/ 60 w 131"/>
                  <a:gd name="T49" fmla="*/ 66 h 166"/>
                  <a:gd name="T50" fmla="*/ 79 w 131"/>
                  <a:gd name="T51" fmla="*/ 66 h 166"/>
                  <a:gd name="T52" fmla="*/ 119 w 131"/>
                  <a:gd name="T53" fmla="*/ 76 h 166"/>
                  <a:gd name="T54" fmla="*/ 131 w 131"/>
                  <a:gd name="T55" fmla="*/ 10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131" y="107"/>
                    </a:moveTo>
                    <a:cubicBezTo>
                      <a:pt x="131" y="117"/>
                      <a:pt x="131" y="117"/>
                      <a:pt x="131" y="117"/>
                    </a:cubicBezTo>
                    <a:cubicBezTo>
                      <a:pt x="131" y="127"/>
                      <a:pt x="130" y="135"/>
                      <a:pt x="126" y="141"/>
                    </a:cubicBezTo>
                    <a:cubicBezTo>
                      <a:pt x="123" y="148"/>
                      <a:pt x="118" y="153"/>
                      <a:pt x="111" y="156"/>
                    </a:cubicBezTo>
                    <a:cubicBezTo>
                      <a:pt x="104" y="160"/>
                      <a:pt x="97" y="162"/>
                      <a:pt x="89" y="163"/>
                    </a:cubicBezTo>
                    <a:cubicBezTo>
                      <a:pt x="81" y="165"/>
                      <a:pt x="71" y="166"/>
                      <a:pt x="60" y="166"/>
                    </a:cubicBezTo>
                    <a:cubicBezTo>
                      <a:pt x="45" y="166"/>
                      <a:pt x="26" y="164"/>
                      <a:pt x="3" y="161"/>
                    </a:cubicBezTo>
                    <a:cubicBezTo>
                      <a:pt x="3" y="132"/>
                      <a:pt x="3" y="132"/>
                      <a:pt x="3" y="132"/>
                    </a:cubicBezTo>
                    <a:cubicBezTo>
                      <a:pt x="31" y="136"/>
                      <a:pt x="50" y="138"/>
                      <a:pt x="61" y="138"/>
                    </a:cubicBezTo>
                    <a:cubicBezTo>
                      <a:pt x="82" y="138"/>
                      <a:pt x="93" y="133"/>
                      <a:pt x="93" y="122"/>
                    </a:cubicBezTo>
                    <a:cubicBezTo>
                      <a:pt x="93" y="111"/>
                      <a:pt x="93" y="111"/>
                      <a:pt x="93" y="111"/>
                    </a:cubicBezTo>
                    <a:cubicBezTo>
                      <a:pt x="93" y="106"/>
                      <a:pt x="91" y="103"/>
                      <a:pt x="89" y="100"/>
                    </a:cubicBezTo>
                    <a:cubicBezTo>
                      <a:pt x="86" y="96"/>
                      <a:pt x="80" y="95"/>
                      <a:pt x="72" y="95"/>
                    </a:cubicBezTo>
                    <a:cubicBezTo>
                      <a:pt x="53" y="95"/>
                      <a:pt x="53" y="95"/>
                      <a:pt x="53" y="95"/>
                    </a:cubicBezTo>
                    <a:cubicBezTo>
                      <a:pt x="18" y="95"/>
                      <a:pt x="0" y="81"/>
                      <a:pt x="0" y="53"/>
                    </a:cubicBezTo>
                    <a:cubicBezTo>
                      <a:pt x="0" y="41"/>
                      <a:pt x="0" y="41"/>
                      <a:pt x="0" y="41"/>
                    </a:cubicBezTo>
                    <a:cubicBezTo>
                      <a:pt x="0" y="27"/>
                      <a:pt x="6" y="17"/>
                      <a:pt x="18" y="10"/>
                    </a:cubicBezTo>
                    <a:cubicBezTo>
                      <a:pt x="29" y="4"/>
                      <a:pt x="48" y="0"/>
                      <a:pt x="73" y="0"/>
                    </a:cubicBezTo>
                    <a:cubicBezTo>
                      <a:pt x="86" y="0"/>
                      <a:pt x="102" y="1"/>
                      <a:pt x="123" y="4"/>
                    </a:cubicBezTo>
                    <a:cubicBezTo>
                      <a:pt x="123" y="32"/>
                      <a:pt x="123" y="32"/>
                      <a:pt x="123" y="32"/>
                    </a:cubicBezTo>
                    <a:cubicBezTo>
                      <a:pt x="98" y="29"/>
                      <a:pt x="81" y="28"/>
                      <a:pt x="72" y="28"/>
                    </a:cubicBezTo>
                    <a:cubicBezTo>
                      <a:pt x="59" y="28"/>
                      <a:pt x="51" y="29"/>
                      <a:pt x="46" y="31"/>
                    </a:cubicBezTo>
                    <a:cubicBezTo>
                      <a:pt x="41" y="33"/>
                      <a:pt x="39" y="37"/>
                      <a:pt x="39" y="42"/>
                    </a:cubicBezTo>
                    <a:cubicBezTo>
                      <a:pt x="39" y="53"/>
                      <a:pt x="39" y="53"/>
                      <a:pt x="39" y="53"/>
                    </a:cubicBezTo>
                    <a:cubicBezTo>
                      <a:pt x="39" y="62"/>
                      <a:pt x="46" y="66"/>
                      <a:pt x="60" y="66"/>
                    </a:cubicBezTo>
                    <a:cubicBezTo>
                      <a:pt x="79" y="66"/>
                      <a:pt x="79" y="66"/>
                      <a:pt x="79" y="66"/>
                    </a:cubicBezTo>
                    <a:cubicBezTo>
                      <a:pt x="98"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1" name="Freeform 21"/>
              <p:cNvSpPr>
                <a:spLocks noEditPoints="1"/>
              </p:cNvSpPr>
              <p:nvPr userDrawn="1"/>
            </p:nvSpPr>
            <p:spPr bwMode="auto">
              <a:xfrm>
                <a:off x="3549399" y="767433"/>
                <a:ext cx="458622" cy="499859"/>
              </a:xfrm>
              <a:custGeom>
                <a:avLst/>
                <a:gdLst>
                  <a:gd name="T0" fmla="*/ 152 w 152"/>
                  <a:gd name="T1" fmla="*/ 49 h 166"/>
                  <a:gd name="T2" fmla="*/ 152 w 152"/>
                  <a:gd name="T3" fmla="*/ 119 h 166"/>
                  <a:gd name="T4" fmla="*/ 145 w 152"/>
                  <a:gd name="T5" fmla="*/ 142 h 166"/>
                  <a:gd name="T6" fmla="*/ 125 w 152"/>
                  <a:gd name="T7" fmla="*/ 157 h 166"/>
                  <a:gd name="T8" fmla="*/ 101 w 152"/>
                  <a:gd name="T9" fmla="*/ 164 h 166"/>
                  <a:gd name="T10" fmla="*/ 75 w 152"/>
                  <a:gd name="T11" fmla="*/ 166 h 166"/>
                  <a:gd name="T12" fmla="*/ 51 w 152"/>
                  <a:gd name="T13" fmla="*/ 164 h 166"/>
                  <a:gd name="T14" fmla="*/ 27 w 152"/>
                  <a:gd name="T15" fmla="*/ 158 h 166"/>
                  <a:gd name="T16" fmla="*/ 7 w 152"/>
                  <a:gd name="T17" fmla="*/ 144 h 166"/>
                  <a:gd name="T18" fmla="*/ 0 w 152"/>
                  <a:gd name="T19" fmla="*/ 119 h 166"/>
                  <a:gd name="T20" fmla="*/ 0 w 152"/>
                  <a:gd name="T21" fmla="*/ 49 h 166"/>
                  <a:gd name="T22" fmla="*/ 5 w 152"/>
                  <a:gd name="T23" fmla="*/ 27 h 166"/>
                  <a:gd name="T24" fmla="*/ 18 w 152"/>
                  <a:gd name="T25" fmla="*/ 13 h 166"/>
                  <a:gd name="T26" fmla="*/ 37 w 152"/>
                  <a:gd name="T27" fmla="*/ 5 h 166"/>
                  <a:gd name="T28" fmla="*/ 57 w 152"/>
                  <a:gd name="T29" fmla="*/ 1 h 166"/>
                  <a:gd name="T30" fmla="*/ 75 w 152"/>
                  <a:gd name="T31" fmla="*/ 0 h 166"/>
                  <a:gd name="T32" fmla="*/ 94 w 152"/>
                  <a:gd name="T33" fmla="*/ 1 h 166"/>
                  <a:gd name="T34" fmla="*/ 114 w 152"/>
                  <a:gd name="T35" fmla="*/ 5 h 166"/>
                  <a:gd name="T36" fmla="*/ 133 w 152"/>
                  <a:gd name="T37" fmla="*/ 13 h 166"/>
                  <a:gd name="T38" fmla="*/ 146 w 152"/>
                  <a:gd name="T39" fmla="*/ 27 h 166"/>
                  <a:gd name="T40" fmla="*/ 152 w 152"/>
                  <a:gd name="T41" fmla="*/ 49 h 166"/>
                  <a:gd name="T42" fmla="*/ 113 w 152"/>
                  <a:gd name="T43" fmla="*/ 119 h 166"/>
                  <a:gd name="T44" fmla="*/ 113 w 152"/>
                  <a:gd name="T45" fmla="*/ 49 h 166"/>
                  <a:gd name="T46" fmla="*/ 104 w 152"/>
                  <a:gd name="T47" fmla="*/ 32 h 166"/>
                  <a:gd name="T48" fmla="*/ 76 w 152"/>
                  <a:gd name="T49" fmla="*/ 28 h 166"/>
                  <a:gd name="T50" fmla="*/ 47 w 152"/>
                  <a:gd name="T51" fmla="*/ 32 h 166"/>
                  <a:gd name="T52" fmla="*/ 38 w 152"/>
                  <a:gd name="T53" fmla="*/ 49 h 166"/>
                  <a:gd name="T54" fmla="*/ 38 w 152"/>
                  <a:gd name="T55" fmla="*/ 119 h 166"/>
                  <a:gd name="T56" fmla="*/ 41 w 152"/>
                  <a:gd name="T57" fmla="*/ 129 h 166"/>
                  <a:gd name="T58" fmla="*/ 51 w 152"/>
                  <a:gd name="T59" fmla="*/ 135 h 166"/>
                  <a:gd name="T60" fmla="*/ 62 w 152"/>
                  <a:gd name="T61" fmla="*/ 138 h 166"/>
                  <a:gd name="T62" fmla="*/ 76 w 152"/>
                  <a:gd name="T63" fmla="*/ 138 h 166"/>
                  <a:gd name="T64" fmla="*/ 90 w 152"/>
                  <a:gd name="T65" fmla="*/ 138 h 166"/>
                  <a:gd name="T66" fmla="*/ 101 w 152"/>
                  <a:gd name="T67" fmla="*/ 135 h 166"/>
                  <a:gd name="T68" fmla="*/ 110 w 152"/>
                  <a:gd name="T69" fmla="*/ 129 h 166"/>
                  <a:gd name="T70" fmla="*/ 113 w 152"/>
                  <a:gd name="T71" fmla="*/ 11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66">
                    <a:moveTo>
                      <a:pt x="152" y="49"/>
                    </a:moveTo>
                    <a:cubicBezTo>
                      <a:pt x="152" y="119"/>
                      <a:pt x="152" y="119"/>
                      <a:pt x="152" y="119"/>
                    </a:cubicBezTo>
                    <a:cubicBezTo>
                      <a:pt x="152" y="128"/>
                      <a:pt x="149" y="136"/>
                      <a:pt x="145" y="142"/>
                    </a:cubicBezTo>
                    <a:cubicBezTo>
                      <a:pt x="140" y="149"/>
                      <a:pt x="133" y="154"/>
                      <a:pt x="125" y="157"/>
                    </a:cubicBezTo>
                    <a:cubicBezTo>
                      <a:pt x="117" y="160"/>
                      <a:pt x="109" y="162"/>
                      <a:pt x="101" y="164"/>
                    </a:cubicBezTo>
                    <a:cubicBezTo>
                      <a:pt x="93" y="165"/>
                      <a:pt x="84" y="166"/>
                      <a:pt x="75" y="166"/>
                    </a:cubicBezTo>
                    <a:cubicBezTo>
                      <a:pt x="67" y="166"/>
                      <a:pt x="59" y="165"/>
                      <a:pt x="51" y="164"/>
                    </a:cubicBezTo>
                    <a:cubicBezTo>
                      <a:pt x="44" y="163"/>
                      <a:pt x="36" y="161"/>
                      <a:pt x="27" y="158"/>
                    </a:cubicBezTo>
                    <a:cubicBezTo>
                      <a:pt x="19" y="155"/>
                      <a:pt x="12" y="150"/>
                      <a:pt x="7" y="144"/>
                    </a:cubicBezTo>
                    <a:cubicBezTo>
                      <a:pt x="2" y="137"/>
                      <a:pt x="0" y="129"/>
                      <a:pt x="0" y="119"/>
                    </a:cubicBezTo>
                    <a:cubicBezTo>
                      <a:pt x="0" y="49"/>
                      <a:pt x="0" y="49"/>
                      <a:pt x="0" y="49"/>
                    </a:cubicBezTo>
                    <a:cubicBezTo>
                      <a:pt x="0" y="41"/>
                      <a:pt x="1" y="34"/>
                      <a:pt x="5" y="27"/>
                    </a:cubicBezTo>
                    <a:cubicBezTo>
                      <a:pt x="9" y="21"/>
                      <a:pt x="13" y="16"/>
                      <a:pt x="18" y="13"/>
                    </a:cubicBezTo>
                    <a:cubicBezTo>
                      <a:pt x="24" y="10"/>
                      <a:pt x="30" y="7"/>
                      <a:pt x="37" y="5"/>
                    </a:cubicBezTo>
                    <a:cubicBezTo>
                      <a:pt x="45" y="3"/>
                      <a:pt x="51" y="2"/>
                      <a:pt x="57" y="1"/>
                    </a:cubicBezTo>
                    <a:cubicBezTo>
                      <a:pt x="63" y="1"/>
                      <a:pt x="69" y="0"/>
                      <a:pt x="75" y="0"/>
                    </a:cubicBezTo>
                    <a:cubicBezTo>
                      <a:pt x="82" y="0"/>
                      <a:pt x="88" y="1"/>
                      <a:pt x="94" y="1"/>
                    </a:cubicBezTo>
                    <a:cubicBezTo>
                      <a:pt x="100" y="2"/>
                      <a:pt x="107" y="3"/>
                      <a:pt x="114" y="5"/>
                    </a:cubicBezTo>
                    <a:cubicBezTo>
                      <a:pt x="121" y="7"/>
                      <a:pt x="128" y="10"/>
                      <a:pt x="133" y="13"/>
                    </a:cubicBezTo>
                    <a:cubicBezTo>
                      <a:pt x="138" y="16"/>
                      <a:pt x="143" y="21"/>
                      <a:pt x="146" y="27"/>
                    </a:cubicBezTo>
                    <a:cubicBezTo>
                      <a:pt x="150" y="33"/>
                      <a:pt x="152" y="41"/>
                      <a:pt x="152" y="49"/>
                    </a:cubicBezTo>
                    <a:close/>
                    <a:moveTo>
                      <a:pt x="113" y="119"/>
                    </a:moveTo>
                    <a:cubicBezTo>
                      <a:pt x="113" y="49"/>
                      <a:pt x="113" y="49"/>
                      <a:pt x="113" y="49"/>
                    </a:cubicBezTo>
                    <a:cubicBezTo>
                      <a:pt x="113" y="41"/>
                      <a:pt x="110" y="36"/>
                      <a:pt x="104" y="32"/>
                    </a:cubicBezTo>
                    <a:cubicBezTo>
                      <a:pt x="97" y="29"/>
                      <a:pt x="88" y="28"/>
                      <a:pt x="76" y="28"/>
                    </a:cubicBezTo>
                    <a:cubicBezTo>
                      <a:pt x="63" y="28"/>
                      <a:pt x="54" y="29"/>
                      <a:pt x="47" y="32"/>
                    </a:cubicBezTo>
                    <a:cubicBezTo>
                      <a:pt x="41" y="35"/>
                      <a:pt x="38" y="41"/>
                      <a:pt x="38" y="49"/>
                    </a:cubicBezTo>
                    <a:cubicBezTo>
                      <a:pt x="38" y="119"/>
                      <a:pt x="38" y="119"/>
                      <a:pt x="38" y="119"/>
                    </a:cubicBezTo>
                    <a:cubicBezTo>
                      <a:pt x="38" y="123"/>
                      <a:pt x="39" y="127"/>
                      <a:pt x="41" y="129"/>
                    </a:cubicBezTo>
                    <a:cubicBezTo>
                      <a:pt x="43" y="132"/>
                      <a:pt x="47" y="134"/>
                      <a:pt x="51" y="135"/>
                    </a:cubicBezTo>
                    <a:cubicBezTo>
                      <a:pt x="55" y="136"/>
                      <a:pt x="58" y="137"/>
                      <a:pt x="62" y="138"/>
                    </a:cubicBezTo>
                    <a:cubicBezTo>
                      <a:pt x="66" y="138"/>
                      <a:pt x="70" y="138"/>
                      <a:pt x="76" y="138"/>
                    </a:cubicBezTo>
                    <a:cubicBezTo>
                      <a:pt x="81" y="138"/>
                      <a:pt x="86" y="138"/>
                      <a:pt x="90" y="138"/>
                    </a:cubicBezTo>
                    <a:cubicBezTo>
                      <a:pt x="93" y="137"/>
                      <a:pt x="97" y="136"/>
                      <a:pt x="101" y="135"/>
                    </a:cubicBezTo>
                    <a:cubicBezTo>
                      <a:pt x="105" y="134"/>
                      <a:pt x="108" y="132"/>
                      <a:pt x="110" y="129"/>
                    </a:cubicBezTo>
                    <a:cubicBezTo>
                      <a:pt x="112" y="127"/>
                      <a:pt x="113" y="123"/>
                      <a:pt x="113"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2" name="Freeform 22"/>
              <p:cNvSpPr/>
              <p:nvPr userDrawn="1"/>
            </p:nvSpPr>
            <p:spPr bwMode="auto">
              <a:xfrm>
                <a:off x="4095456" y="776181"/>
                <a:ext cx="418634" cy="491111"/>
              </a:xfrm>
              <a:custGeom>
                <a:avLst/>
                <a:gdLst>
                  <a:gd name="T0" fmla="*/ 139 w 139"/>
                  <a:gd name="T1" fmla="*/ 0 h 163"/>
                  <a:gd name="T2" fmla="*/ 139 w 139"/>
                  <a:gd name="T3" fmla="*/ 116 h 163"/>
                  <a:gd name="T4" fmla="*/ 70 w 139"/>
                  <a:gd name="T5" fmla="*/ 163 h 163"/>
                  <a:gd name="T6" fmla="*/ 0 w 139"/>
                  <a:gd name="T7" fmla="*/ 116 h 163"/>
                  <a:gd name="T8" fmla="*/ 0 w 139"/>
                  <a:gd name="T9" fmla="*/ 0 h 163"/>
                  <a:gd name="T10" fmla="*/ 39 w 139"/>
                  <a:gd name="T11" fmla="*/ 0 h 163"/>
                  <a:gd name="T12" fmla="*/ 39 w 139"/>
                  <a:gd name="T13" fmla="*/ 116 h 163"/>
                  <a:gd name="T14" fmla="*/ 46 w 139"/>
                  <a:gd name="T15" fmla="*/ 131 h 163"/>
                  <a:gd name="T16" fmla="*/ 70 w 139"/>
                  <a:gd name="T17" fmla="*/ 135 h 163"/>
                  <a:gd name="T18" fmla="*/ 94 w 139"/>
                  <a:gd name="T19" fmla="*/ 131 h 163"/>
                  <a:gd name="T20" fmla="*/ 101 w 139"/>
                  <a:gd name="T21" fmla="*/ 116 h 163"/>
                  <a:gd name="T22" fmla="*/ 101 w 139"/>
                  <a:gd name="T23" fmla="*/ 0 h 163"/>
                  <a:gd name="T24" fmla="*/ 139 w 139"/>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39" y="0"/>
                    </a:moveTo>
                    <a:cubicBezTo>
                      <a:pt x="139" y="116"/>
                      <a:pt x="139" y="116"/>
                      <a:pt x="139" y="116"/>
                    </a:cubicBezTo>
                    <a:cubicBezTo>
                      <a:pt x="139" y="147"/>
                      <a:pt x="116" y="163"/>
                      <a:pt x="70" y="163"/>
                    </a:cubicBezTo>
                    <a:cubicBezTo>
                      <a:pt x="23" y="163"/>
                      <a:pt x="0" y="147"/>
                      <a:pt x="0" y="116"/>
                    </a:cubicBezTo>
                    <a:cubicBezTo>
                      <a:pt x="0" y="0"/>
                      <a:pt x="0" y="0"/>
                      <a:pt x="0" y="0"/>
                    </a:cubicBezTo>
                    <a:cubicBezTo>
                      <a:pt x="39" y="0"/>
                      <a:pt x="39" y="0"/>
                      <a:pt x="39" y="0"/>
                    </a:cubicBezTo>
                    <a:cubicBezTo>
                      <a:pt x="39" y="116"/>
                      <a:pt x="39" y="116"/>
                      <a:pt x="39" y="116"/>
                    </a:cubicBezTo>
                    <a:cubicBezTo>
                      <a:pt x="39" y="123"/>
                      <a:pt x="41" y="128"/>
                      <a:pt x="46" y="131"/>
                    </a:cubicBezTo>
                    <a:cubicBezTo>
                      <a:pt x="51" y="134"/>
                      <a:pt x="59" y="135"/>
                      <a:pt x="70" y="135"/>
                    </a:cubicBezTo>
                    <a:cubicBezTo>
                      <a:pt x="81" y="135"/>
                      <a:pt x="89" y="134"/>
                      <a:pt x="94" y="131"/>
                    </a:cubicBezTo>
                    <a:cubicBezTo>
                      <a:pt x="99" y="128"/>
                      <a:pt x="101" y="123"/>
                      <a:pt x="101" y="116"/>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3" name="Freeform 23"/>
              <p:cNvSpPr>
                <a:spLocks noEditPoints="1"/>
              </p:cNvSpPr>
              <p:nvPr userDrawn="1"/>
            </p:nvSpPr>
            <p:spPr bwMode="auto">
              <a:xfrm>
                <a:off x="4609545" y="776181"/>
                <a:ext cx="428631" cy="481114"/>
              </a:xfrm>
              <a:custGeom>
                <a:avLst/>
                <a:gdLst>
                  <a:gd name="T0" fmla="*/ 142 w 142"/>
                  <a:gd name="T1" fmla="*/ 160 h 160"/>
                  <a:gd name="T2" fmla="*/ 98 w 142"/>
                  <a:gd name="T3" fmla="*/ 160 h 160"/>
                  <a:gd name="T4" fmla="*/ 56 w 142"/>
                  <a:gd name="T5" fmla="*/ 97 h 160"/>
                  <a:gd name="T6" fmla="*/ 38 w 142"/>
                  <a:gd name="T7" fmla="*/ 97 h 160"/>
                  <a:gd name="T8" fmla="*/ 38 w 142"/>
                  <a:gd name="T9" fmla="*/ 160 h 160"/>
                  <a:gd name="T10" fmla="*/ 0 w 142"/>
                  <a:gd name="T11" fmla="*/ 160 h 160"/>
                  <a:gd name="T12" fmla="*/ 0 w 142"/>
                  <a:gd name="T13" fmla="*/ 0 h 160"/>
                  <a:gd name="T14" fmla="*/ 72 w 142"/>
                  <a:gd name="T15" fmla="*/ 0 h 160"/>
                  <a:gd name="T16" fmla="*/ 118 w 142"/>
                  <a:gd name="T17" fmla="*/ 7 h 160"/>
                  <a:gd name="T18" fmla="*/ 132 w 142"/>
                  <a:gd name="T19" fmla="*/ 34 h 160"/>
                  <a:gd name="T20" fmla="*/ 132 w 142"/>
                  <a:gd name="T21" fmla="*/ 62 h 160"/>
                  <a:gd name="T22" fmla="*/ 122 w 142"/>
                  <a:gd name="T23" fmla="*/ 84 h 160"/>
                  <a:gd name="T24" fmla="*/ 96 w 142"/>
                  <a:gd name="T25" fmla="*/ 94 h 160"/>
                  <a:gd name="T26" fmla="*/ 142 w 142"/>
                  <a:gd name="T27" fmla="*/ 160 h 160"/>
                  <a:gd name="T28" fmla="*/ 95 w 142"/>
                  <a:gd name="T29" fmla="*/ 54 h 160"/>
                  <a:gd name="T30" fmla="*/ 95 w 142"/>
                  <a:gd name="T31" fmla="*/ 43 h 160"/>
                  <a:gd name="T32" fmla="*/ 89 w 142"/>
                  <a:gd name="T33" fmla="*/ 31 h 160"/>
                  <a:gd name="T34" fmla="*/ 71 w 142"/>
                  <a:gd name="T35" fmla="*/ 27 h 160"/>
                  <a:gd name="T36" fmla="*/ 38 w 142"/>
                  <a:gd name="T37" fmla="*/ 27 h 160"/>
                  <a:gd name="T38" fmla="*/ 38 w 142"/>
                  <a:gd name="T39" fmla="*/ 72 h 160"/>
                  <a:gd name="T40" fmla="*/ 71 w 142"/>
                  <a:gd name="T41" fmla="*/ 72 h 160"/>
                  <a:gd name="T42" fmla="*/ 90 w 142"/>
                  <a:gd name="T43" fmla="*/ 68 h 160"/>
                  <a:gd name="T44" fmla="*/ 95 w 142"/>
                  <a:gd name="T45"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160">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2" y="21"/>
                      <a:pt x="132" y="34"/>
                    </a:cubicBezTo>
                    <a:cubicBezTo>
                      <a:pt x="132" y="62"/>
                      <a:pt x="132" y="62"/>
                      <a:pt x="132" y="62"/>
                    </a:cubicBezTo>
                    <a:cubicBezTo>
                      <a:pt x="132"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4" name="Freeform 24"/>
              <p:cNvSpPr/>
              <p:nvPr userDrawn="1"/>
            </p:nvSpPr>
            <p:spPr bwMode="auto">
              <a:xfrm>
                <a:off x="5076396" y="767433"/>
                <a:ext cx="379894" cy="499859"/>
              </a:xfrm>
              <a:custGeom>
                <a:avLst/>
                <a:gdLst>
                  <a:gd name="T0" fmla="*/ 126 w 126"/>
                  <a:gd name="T1" fmla="*/ 160 h 166"/>
                  <a:gd name="T2" fmla="*/ 74 w 126"/>
                  <a:gd name="T3" fmla="*/ 166 h 166"/>
                  <a:gd name="T4" fmla="*/ 56 w 126"/>
                  <a:gd name="T5" fmla="*/ 165 h 166"/>
                  <a:gd name="T6" fmla="*/ 36 w 126"/>
                  <a:gd name="T7" fmla="*/ 161 h 166"/>
                  <a:gd name="T8" fmla="*/ 18 w 126"/>
                  <a:gd name="T9" fmla="*/ 153 h 166"/>
                  <a:gd name="T10" fmla="*/ 5 w 126"/>
                  <a:gd name="T11" fmla="*/ 140 h 166"/>
                  <a:gd name="T12" fmla="*/ 0 w 126"/>
                  <a:gd name="T13" fmla="*/ 119 h 166"/>
                  <a:gd name="T14" fmla="*/ 0 w 126"/>
                  <a:gd name="T15" fmla="*/ 49 h 166"/>
                  <a:gd name="T16" fmla="*/ 74 w 126"/>
                  <a:gd name="T17" fmla="*/ 0 h 166"/>
                  <a:gd name="T18" fmla="*/ 125 w 126"/>
                  <a:gd name="T19" fmla="*/ 6 h 166"/>
                  <a:gd name="T20" fmla="*/ 125 w 126"/>
                  <a:gd name="T21" fmla="*/ 35 h 166"/>
                  <a:gd name="T22" fmla="*/ 75 w 126"/>
                  <a:gd name="T23" fmla="*/ 28 h 166"/>
                  <a:gd name="T24" fmla="*/ 61 w 126"/>
                  <a:gd name="T25" fmla="*/ 28 h 166"/>
                  <a:gd name="T26" fmla="*/ 50 w 126"/>
                  <a:gd name="T27" fmla="*/ 31 h 166"/>
                  <a:gd name="T28" fmla="*/ 41 w 126"/>
                  <a:gd name="T29" fmla="*/ 37 h 166"/>
                  <a:gd name="T30" fmla="*/ 39 w 126"/>
                  <a:gd name="T31" fmla="*/ 48 h 166"/>
                  <a:gd name="T32" fmla="*/ 39 w 126"/>
                  <a:gd name="T33" fmla="*/ 116 h 166"/>
                  <a:gd name="T34" fmla="*/ 78 w 126"/>
                  <a:gd name="T35" fmla="*/ 138 h 166"/>
                  <a:gd name="T36" fmla="*/ 126 w 126"/>
                  <a:gd name="T37" fmla="*/ 131 h 166"/>
                  <a:gd name="T38" fmla="*/ 126 w 126"/>
                  <a:gd name="T39" fmla="*/ 1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66">
                    <a:moveTo>
                      <a:pt x="126" y="160"/>
                    </a:moveTo>
                    <a:cubicBezTo>
                      <a:pt x="108" y="164"/>
                      <a:pt x="91" y="166"/>
                      <a:pt x="74" y="166"/>
                    </a:cubicBezTo>
                    <a:cubicBezTo>
                      <a:pt x="68" y="166"/>
                      <a:pt x="62" y="165"/>
                      <a:pt x="56" y="165"/>
                    </a:cubicBezTo>
                    <a:cubicBezTo>
                      <a:pt x="50" y="164"/>
                      <a:pt x="43" y="163"/>
                      <a:pt x="36" y="161"/>
                    </a:cubicBezTo>
                    <a:cubicBezTo>
                      <a:pt x="29" y="159"/>
                      <a:pt x="23" y="157"/>
                      <a:pt x="18" y="153"/>
                    </a:cubicBezTo>
                    <a:cubicBezTo>
                      <a:pt x="13" y="150"/>
                      <a:pt x="9" y="146"/>
                      <a:pt x="5" y="140"/>
                    </a:cubicBezTo>
                    <a:cubicBezTo>
                      <a:pt x="2" y="134"/>
                      <a:pt x="0" y="127"/>
                      <a:pt x="0" y="119"/>
                    </a:cubicBezTo>
                    <a:cubicBezTo>
                      <a:pt x="0" y="49"/>
                      <a:pt x="0" y="49"/>
                      <a:pt x="0" y="49"/>
                    </a:cubicBezTo>
                    <a:cubicBezTo>
                      <a:pt x="0" y="16"/>
                      <a:pt x="25" y="0"/>
                      <a:pt x="74" y="0"/>
                    </a:cubicBezTo>
                    <a:cubicBezTo>
                      <a:pt x="87" y="0"/>
                      <a:pt x="104" y="2"/>
                      <a:pt x="125" y="6"/>
                    </a:cubicBezTo>
                    <a:cubicBezTo>
                      <a:pt x="125" y="35"/>
                      <a:pt x="125" y="35"/>
                      <a:pt x="125" y="35"/>
                    </a:cubicBezTo>
                    <a:cubicBezTo>
                      <a:pt x="106" y="30"/>
                      <a:pt x="89" y="28"/>
                      <a:pt x="75" y="28"/>
                    </a:cubicBezTo>
                    <a:cubicBezTo>
                      <a:pt x="69" y="28"/>
                      <a:pt x="65" y="28"/>
                      <a:pt x="61" y="28"/>
                    </a:cubicBezTo>
                    <a:cubicBezTo>
                      <a:pt x="58" y="29"/>
                      <a:pt x="54" y="29"/>
                      <a:pt x="50" y="31"/>
                    </a:cubicBezTo>
                    <a:cubicBezTo>
                      <a:pt x="46" y="32"/>
                      <a:pt x="43" y="34"/>
                      <a:pt x="41" y="37"/>
                    </a:cubicBezTo>
                    <a:cubicBezTo>
                      <a:pt x="40" y="40"/>
                      <a:pt x="39" y="44"/>
                      <a:pt x="39" y="48"/>
                    </a:cubicBezTo>
                    <a:cubicBezTo>
                      <a:pt x="39" y="116"/>
                      <a:pt x="39" y="116"/>
                      <a:pt x="39" y="116"/>
                    </a:cubicBezTo>
                    <a:cubicBezTo>
                      <a:pt x="39" y="131"/>
                      <a:pt x="52" y="138"/>
                      <a:pt x="78" y="138"/>
                    </a:cubicBezTo>
                    <a:cubicBezTo>
                      <a:pt x="90" y="138"/>
                      <a:pt x="106" y="136"/>
                      <a:pt x="126" y="131"/>
                    </a:cubicBezTo>
                    <a:lnTo>
                      <a:pt x="126" y="16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5" name="Freeform 25"/>
              <p:cNvSpPr/>
              <p:nvPr userDrawn="1"/>
            </p:nvSpPr>
            <p:spPr bwMode="auto">
              <a:xfrm>
                <a:off x="5547605" y="776181"/>
                <a:ext cx="377394" cy="481114"/>
              </a:xfrm>
              <a:custGeom>
                <a:avLst/>
                <a:gdLst>
                  <a:gd name="T0" fmla="*/ 302 w 302"/>
                  <a:gd name="T1" fmla="*/ 385 h 385"/>
                  <a:gd name="T2" fmla="*/ 0 w 302"/>
                  <a:gd name="T3" fmla="*/ 385 h 385"/>
                  <a:gd name="T4" fmla="*/ 0 w 302"/>
                  <a:gd name="T5" fmla="*/ 0 h 385"/>
                  <a:gd name="T6" fmla="*/ 294 w 302"/>
                  <a:gd name="T7" fmla="*/ 0 h 385"/>
                  <a:gd name="T8" fmla="*/ 294 w 302"/>
                  <a:gd name="T9" fmla="*/ 65 h 385"/>
                  <a:gd name="T10" fmla="*/ 94 w 302"/>
                  <a:gd name="T11" fmla="*/ 65 h 385"/>
                  <a:gd name="T12" fmla="*/ 94 w 302"/>
                  <a:gd name="T13" fmla="*/ 154 h 385"/>
                  <a:gd name="T14" fmla="*/ 275 w 302"/>
                  <a:gd name="T15" fmla="*/ 154 h 385"/>
                  <a:gd name="T16" fmla="*/ 275 w 302"/>
                  <a:gd name="T17" fmla="*/ 219 h 385"/>
                  <a:gd name="T18" fmla="*/ 94 w 302"/>
                  <a:gd name="T19" fmla="*/ 219 h 385"/>
                  <a:gd name="T20" fmla="*/ 94 w 302"/>
                  <a:gd name="T21" fmla="*/ 320 h 385"/>
                  <a:gd name="T22" fmla="*/ 302 w 302"/>
                  <a:gd name="T23" fmla="*/ 320 h 385"/>
                  <a:gd name="T24" fmla="*/ 302 w 302"/>
                  <a:gd name="T2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85">
                    <a:moveTo>
                      <a:pt x="302" y="385"/>
                    </a:moveTo>
                    <a:lnTo>
                      <a:pt x="0" y="385"/>
                    </a:lnTo>
                    <a:lnTo>
                      <a:pt x="0" y="0"/>
                    </a:lnTo>
                    <a:lnTo>
                      <a:pt x="294" y="0"/>
                    </a:lnTo>
                    <a:lnTo>
                      <a:pt x="294" y="65"/>
                    </a:lnTo>
                    <a:lnTo>
                      <a:pt x="94" y="65"/>
                    </a:lnTo>
                    <a:lnTo>
                      <a:pt x="94" y="154"/>
                    </a:lnTo>
                    <a:lnTo>
                      <a:pt x="275" y="154"/>
                    </a:lnTo>
                    <a:lnTo>
                      <a:pt x="275" y="219"/>
                    </a:lnTo>
                    <a:lnTo>
                      <a:pt x="94" y="219"/>
                    </a:lnTo>
                    <a:lnTo>
                      <a:pt x="94" y="320"/>
                    </a:lnTo>
                    <a:lnTo>
                      <a:pt x="302" y="320"/>
                    </a:lnTo>
                    <a:lnTo>
                      <a:pt x="302"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6" name="Freeform 26"/>
              <p:cNvSpPr/>
              <p:nvPr userDrawn="1"/>
            </p:nvSpPr>
            <p:spPr bwMode="auto">
              <a:xfrm>
                <a:off x="5998431" y="767433"/>
                <a:ext cx="394888" cy="499859"/>
              </a:xfrm>
              <a:custGeom>
                <a:avLst/>
                <a:gdLst>
                  <a:gd name="T0" fmla="*/ 131 w 131"/>
                  <a:gd name="T1" fmla="*/ 107 h 166"/>
                  <a:gd name="T2" fmla="*/ 131 w 131"/>
                  <a:gd name="T3" fmla="*/ 117 h 166"/>
                  <a:gd name="T4" fmla="*/ 126 w 131"/>
                  <a:gd name="T5" fmla="*/ 141 h 166"/>
                  <a:gd name="T6" fmla="*/ 110 w 131"/>
                  <a:gd name="T7" fmla="*/ 156 h 166"/>
                  <a:gd name="T8" fmla="*/ 88 w 131"/>
                  <a:gd name="T9" fmla="*/ 163 h 166"/>
                  <a:gd name="T10" fmla="*/ 60 w 131"/>
                  <a:gd name="T11" fmla="*/ 166 h 166"/>
                  <a:gd name="T12" fmla="*/ 3 w 131"/>
                  <a:gd name="T13" fmla="*/ 161 h 166"/>
                  <a:gd name="T14" fmla="*/ 3 w 131"/>
                  <a:gd name="T15" fmla="*/ 132 h 166"/>
                  <a:gd name="T16" fmla="*/ 60 w 131"/>
                  <a:gd name="T17" fmla="*/ 138 h 166"/>
                  <a:gd name="T18" fmla="*/ 92 w 131"/>
                  <a:gd name="T19" fmla="*/ 122 h 166"/>
                  <a:gd name="T20" fmla="*/ 92 w 131"/>
                  <a:gd name="T21" fmla="*/ 111 h 166"/>
                  <a:gd name="T22" fmla="*/ 88 w 131"/>
                  <a:gd name="T23" fmla="*/ 100 h 166"/>
                  <a:gd name="T24" fmla="*/ 71 w 131"/>
                  <a:gd name="T25" fmla="*/ 95 h 166"/>
                  <a:gd name="T26" fmla="*/ 52 w 131"/>
                  <a:gd name="T27" fmla="*/ 95 h 166"/>
                  <a:gd name="T28" fmla="*/ 0 w 131"/>
                  <a:gd name="T29" fmla="*/ 53 h 166"/>
                  <a:gd name="T30" fmla="*/ 0 w 131"/>
                  <a:gd name="T31" fmla="*/ 41 h 166"/>
                  <a:gd name="T32" fmla="*/ 17 w 131"/>
                  <a:gd name="T33" fmla="*/ 10 h 166"/>
                  <a:gd name="T34" fmla="*/ 73 w 131"/>
                  <a:gd name="T35" fmla="*/ 0 h 166"/>
                  <a:gd name="T36" fmla="*/ 123 w 131"/>
                  <a:gd name="T37" fmla="*/ 4 h 166"/>
                  <a:gd name="T38" fmla="*/ 123 w 131"/>
                  <a:gd name="T39" fmla="*/ 32 h 166"/>
                  <a:gd name="T40" fmla="*/ 71 w 131"/>
                  <a:gd name="T41" fmla="*/ 28 h 166"/>
                  <a:gd name="T42" fmla="*/ 45 w 131"/>
                  <a:gd name="T43" fmla="*/ 31 h 166"/>
                  <a:gd name="T44" fmla="*/ 38 w 131"/>
                  <a:gd name="T45" fmla="*/ 42 h 166"/>
                  <a:gd name="T46" fmla="*/ 38 w 131"/>
                  <a:gd name="T47" fmla="*/ 53 h 166"/>
                  <a:gd name="T48" fmla="*/ 59 w 131"/>
                  <a:gd name="T49" fmla="*/ 66 h 166"/>
                  <a:gd name="T50" fmla="*/ 79 w 131"/>
                  <a:gd name="T51" fmla="*/ 66 h 166"/>
                  <a:gd name="T52" fmla="*/ 119 w 131"/>
                  <a:gd name="T53" fmla="*/ 76 h 166"/>
                  <a:gd name="T54" fmla="*/ 131 w 131"/>
                  <a:gd name="T55" fmla="*/ 10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131" y="107"/>
                    </a:moveTo>
                    <a:cubicBezTo>
                      <a:pt x="131" y="117"/>
                      <a:pt x="131" y="117"/>
                      <a:pt x="131" y="117"/>
                    </a:cubicBezTo>
                    <a:cubicBezTo>
                      <a:pt x="131" y="127"/>
                      <a:pt x="129" y="135"/>
                      <a:pt x="126" y="141"/>
                    </a:cubicBezTo>
                    <a:cubicBezTo>
                      <a:pt x="122" y="148"/>
                      <a:pt x="117" y="153"/>
                      <a:pt x="110" y="156"/>
                    </a:cubicBezTo>
                    <a:cubicBezTo>
                      <a:pt x="103" y="160"/>
                      <a:pt x="96" y="162"/>
                      <a:pt x="88" y="163"/>
                    </a:cubicBezTo>
                    <a:cubicBezTo>
                      <a:pt x="80" y="165"/>
                      <a:pt x="71" y="166"/>
                      <a:pt x="60" y="166"/>
                    </a:cubicBezTo>
                    <a:cubicBezTo>
                      <a:pt x="44" y="166"/>
                      <a:pt x="25" y="164"/>
                      <a:pt x="3" y="161"/>
                    </a:cubicBezTo>
                    <a:cubicBezTo>
                      <a:pt x="3" y="132"/>
                      <a:pt x="3" y="132"/>
                      <a:pt x="3" y="132"/>
                    </a:cubicBezTo>
                    <a:cubicBezTo>
                      <a:pt x="30" y="136"/>
                      <a:pt x="49" y="138"/>
                      <a:pt x="60" y="138"/>
                    </a:cubicBezTo>
                    <a:cubicBezTo>
                      <a:pt x="81" y="138"/>
                      <a:pt x="92" y="133"/>
                      <a:pt x="92" y="122"/>
                    </a:cubicBezTo>
                    <a:cubicBezTo>
                      <a:pt x="92" y="111"/>
                      <a:pt x="92" y="111"/>
                      <a:pt x="92" y="111"/>
                    </a:cubicBezTo>
                    <a:cubicBezTo>
                      <a:pt x="92" y="106"/>
                      <a:pt x="91" y="103"/>
                      <a:pt x="88" y="100"/>
                    </a:cubicBezTo>
                    <a:cubicBezTo>
                      <a:pt x="85" y="96"/>
                      <a:pt x="80" y="95"/>
                      <a:pt x="71" y="95"/>
                    </a:cubicBezTo>
                    <a:cubicBezTo>
                      <a:pt x="52" y="95"/>
                      <a:pt x="52" y="95"/>
                      <a:pt x="52" y="95"/>
                    </a:cubicBezTo>
                    <a:cubicBezTo>
                      <a:pt x="17" y="95"/>
                      <a:pt x="0" y="81"/>
                      <a:pt x="0" y="53"/>
                    </a:cubicBezTo>
                    <a:cubicBezTo>
                      <a:pt x="0" y="41"/>
                      <a:pt x="0" y="41"/>
                      <a:pt x="0" y="41"/>
                    </a:cubicBezTo>
                    <a:cubicBezTo>
                      <a:pt x="0" y="27"/>
                      <a:pt x="5" y="17"/>
                      <a:pt x="17" y="10"/>
                    </a:cubicBezTo>
                    <a:cubicBezTo>
                      <a:pt x="29" y="4"/>
                      <a:pt x="47" y="0"/>
                      <a:pt x="73" y="0"/>
                    </a:cubicBezTo>
                    <a:cubicBezTo>
                      <a:pt x="85" y="0"/>
                      <a:pt x="102" y="1"/>
                      <a:pt x="123" y="4"/>
                    </a:cubicBezTo>
                    <a:cubicBezTo>
                      <a:pt x="123" y="32"/>
                      <a:pt x="123" y="32"/>
                      <a:pt x="123" y="32"/>
                    </a:cubicBezTo>
                    <a:cubicBezTo>
                      <a:pt x="98" y="29"/>
                      <a:pt x="81" y="28"/>
                      <a:pt x="71" y="28"/>
                    </a:cubicBezTo>
                    <a:cubicBezTo>
                      <a:pt x="59" y="28"/>
                      <a:pt x="50" y="29"/>
                      <a:pt x="45" y="31"/>
                    </a:cubicBezTo>
                    <a:cubicBezTo>
                      <a:pt x="40" y="33"/>
                      <a:pt x="38" y="37"/>
                      <a:pt x="38" y="42"/>
                    </a:cubicBezTo>
                    <a:cubicBezTo>
                      <a:pt x="38" y="53"/>
                      <a:pt x="38" y="53"/>
                      <a:pt x="38" y="53"/>
                    </a:cubicBezTo>
                    <a:cubicBezTo>
                      <a:pt x="38" y="62"/>
                      <a:pt x="45" y="66"/>
                      <a:pt x="59" y="66"/>
                    </a:cubicBezTo>
                    <a:cubicBezTo>
                      <a:pt x="79" y="66"/>
                      <a:pt x="79" y="66"/>
                      <a:pt x="79" y="66"/>
                    </a:cubicBezTo>
                    <a:cubicBezTo>
                      <a:pt x="97"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grpSp>
        <p:grpSp>
          <p:nvGrpSpPr>
            <p:cNvPr id="36" name="Group 35"/>
            <p:cNvGrpSpPr/>
            <p:nvPr userDrawn="1"/>
          </p:nvGrpSpPr>
          <p:grpSpPr>
            <a:xfrm>
              <a:off x="314326" y="1075660"/>
              <a:ext cx="1843867" cy="369143"/>
              <a:chOff x="1146212" y="1396551"/>
              <a:chExt cx="2484309" cy="497360"/>
            </a:xfrm>
            <a:grpFill/>
          </p:grpSpPr>
          <p:sp>
            <p:nvSpPr>
              <p:cNvPr id="73" name="Freeform 27"/>
              <p:cNvSpPr/>
              <p:nvPr userDrawn="1"/>
            </p:nvSpPr>
            <p:spPr bwMode="auto">
              <a:xfrm>
                <a:off x="1146212" y="1396551"/>
                <a:ext cx="443627" cy="497359"/>
              </a:xfrm>
              <a:custGeom>
                <a:avLst/>
                <a:gdLst>
                  <a:gd name="T0" fmla="*/ 147 w 147"/>
                  <a:gd name="T1" fmla="*/ 155 h 165"/>
                  <a:gd name="T2" fmla="*/ 115 w 147"/>
                  <a:gd name="T3" fmla="*/ 162 h 165"/>
                  <a:gd name="T4" fmla="*/ 80 w 147"/>
                  <a:gd name="T5" fmla="*/ 165 h 165"/>
                  <a:gd name="T6" fmla="*/ 56 w 147"/>
                  <a:gd name="T7" fmla="*/ 164 h 165"/>
                  <a:gd name="T8" fmla="*/ 34 w 147"/>
                  <a:gd name="T9" fmla="*/ 160 h 165"/>
                  <a:gd name="T10" fmla="*/ 16 w 147"/>
                  <a:gd name="T11" fmla="*/ 152 h 165"/>
                  <a:gd name="T12" fmla="*/ 5 w 147"/>
                  <a:gd name="T13" fmla="*/ 138 h 165"/>
                  <a:gd name="T14" fmla="*/ 0 w 147"/>
                  <a:gd name="T15" fmla="*/ 119 h 165"/>
                  <a:gd name="T16" fmla="*/ 0 w 147"/>
                  <a:gd name="T17" fmla="*/ 52 h 165"/>
                  <a:gd name="T18" fmla="*/ 5 w 147"/>
                  <a:gd name="T19" fmla="*/ 30 h 165"/>
                  <a:gd name="T20" fmla="*/ 18 w 147"/>
                  <a:gd name="T21" fmla="*/ 15 h 165"/>
                  <a:gd name="T22" fmla="*/ 37 w 147"/>
                  <a:gd name="T23" fmla="*/ 6 h 165"/>
                  <a:gd name="T24" fmla="*/ 59 w 147"/>
                  <a:gd name="T25" fmla="*/ 1 h 165"/>
                  <a:gd name="T26" fmla="*/ 80 w 147"/>
                  <a:gd name="T27" fmla="*/ 0 h 165"/>
                  <a:gd name="T28" fmla="*/ 146 w 147"/>
                  <a:gd name="T29" fmla="*/ 5 h 165"/>
                  <a:gd name="T30" fmla="*/ 146 w 147"/>
                  <a:gd name="T31" fmla="*/ 34 h 165"/>
                  <a:gd name="T32" fmla="*/ 80 w 147"/>
                  <a:gd name="T33" fmla="*/ 27 h 165"/>
                  <a:gd name="T34" fmla="*/ 39 w 147"/>
                  <a:gd name="T35" fmla="*/ 51 h 165"/>
                  <a:gd name="T36" fmla="*/ 39 w 147"/>
                  <a:gd name="T37" fmla="*/ 116 h 165"/>
                  <a:gd name="T38" fmla="*/ 50 w 147"/>
                  <a:gd name="T39" fmla="*/ 133 h 165"/>
                  <a:gd name="T40" fmla="*/ 84 w 147"/>
                  <a:gd name="T41" fmla="*/ 138 h 165"/>
                  <a:gd name="T42" fmla="*/ 110 w 147"/>
                  <a:gd name="T43" fmla="*/ 134 h 165"/>
                  <a:gd name="T44" fmla="*/ 110 w 147"/>
                  <a:gd name="T45" fmla="*/ 97 h 165"/>
                  <a:gd name="T46" fmla="*/ 84 w 147"/>
                  <a:gd name="T47" fmla="*/ 97 h 165"/>
                  <a:gd name="T48" fmla="*/ 84 w 147"/>
                  <a:gd name="T49" fmla="*/ 71 h 165"/>
                  <a:gd name="T50" fmla="*/ 147 w 147"/>
                  <a:gd name="T51" fmla="*/ 71 h 165"/>
                  <a:gd name="T52" fmla="*/ 147 w 147"/>
                  <a:gd name="T53" fmla="*/ 15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65">
                    <a:moveTo>
                      <a:pt x="147" y="155"/>
                    </a:moveTo>
                    <a:cubicBezTo>
                      <a:pt x="138" y="158"/>
                      <a:pt x="128" y="160"/>
                      <a:pt x="115" y="162"/>
                    </a:cubicBezTo>
                    <a:cubicBezTo>
                      <a:pt x="102" y="164"/>
                      <a:pt x="91" y="165"/>
                      <a:pt x="80" y="165"/>
                    </a:cubicBezTo>
                    <a:cubicBezTo>
                      <a:pt x="71" y="165"/>
                      <a:pt x="63" y="165"/>
                      <a:pt x="56" y="164"/>
                    </a:cubicBezTo>
                    <a:cubicBezTo>
                      <a:pt x="49" y="163"/>
                      <a:pt x="42" y="162"/>
                      <a:pt x="34" y="160"/>
                    </a:cubicBezTo>
                    <a:cubicBezTo>
                      <a:pt x="27" y="158"/>
                      <a:pt x="21" y="155"/>
                      <a:pt x="16" y="152"/>
                    </a:cubicBezTo>
                    <a:cubicBezTo>
                      <a:pt x="11" y="148"/>
                      <a:pt x="8" y="144"/>
                      <a:pt x="5" y="138"/>
                    </a:cubicBezTo>
                    <a:cubicBezTo>
                      <a:pt x="2" y="133"/>
                      <a:pt x="0" y="126"/>
                      <a:pt x="0" y="119"/>
                    </a:cubicBezTo>
                    <a:cubicBezTo>
                      <a:pt x="0" y="52"/>
                      <a:pt x="0" y="52"/>
                      <a:pt x="0" y="52"/>
                    </a:cubicBezTo>
                    <a:cubicBezTo>
                      <a:pt x="0" y="43"/>
                      <a:pt x="2" y="36"/>
                      <a:pt x="5" y="30"/>
                    </a:cubicBezTo>
                    <a:cubicBezTo>
                      <a:pt x="9" y="23"/>
                      <a:pt x="13" y="18"/>
                      <a:pt x="18" y="15"/>
                    </a:cubicBezTo>
                    <a:cubicBezTo>
                      <a:pt x="24" y="11"/>
                      <a:pt x="30" y="8"/>
                      <a:pt x="37" y="6"/>
                    </a:cubicBezTo>
                    <a:cubicBezTo>
                      <a:pt x="45" y="3"/>
                      <a:pt x="52" y="2"/>
                      <a:pt x="59" y="1"/>
                    </a:cubicBezTo>
                    <a:cubicBezTo>
                      <a:pt x="66" y="0"/>
                      <a:pt x="73" y="0"/>
                      <a:pt x="80" y="0"/>
                    </a:cubicBezTo>
                    <a:cubicBezTo>
                      <a:pt x="103" y="0"/>
                      <a:pt x="125" y="1"/>
                      <a:pt x="146" y="5"/>
                    </a:cubicBezTo>
                    <a:cubicBezTo>
                      <a:pt x="146" y="34"/>
                      <a:pt x="146" y="34"/>
                      <a:pt x="146" y="34"/>
                    </a:cubicBezTo>
                    <a:cubicBezTo>
                      <a:pt x="126" y="29"/>
                      <a:pt x="104" y="27"/>
                      <a:pt x="80" y="27"/>
                    </a:cubicBezTo>
                    <a:cubicBezTo>
                      <a:pt x="53" y="27"/>
                      <a:pt x="39" y="35"/>
                      <a:pt x="39" y="51"/>
                    </a:cubicBezTo>
                    <a:cubicBezTo>
                      <a:pt x="39" y="116"/>
                      <a:pt x="39" y="116"/>
                      <a:pt x="39" y="116"/>
                    </a:cubicBezTo>
                    <a:cubicBezTo>
                      <a:pt x="39" y="124"/>
                      <a:pt x="43" y="130"/>
                      <a:pt x="50" y="133"/>
                    </a:cubicBezTo>
                    <a:cubicBezTo>
                      <a:pt x="58" y="136"/>
                      <a:pt x="69" y="138"/>
                      <a:pt x="84" y="138"/>
                    </a:cubicBezTo>
                    <a:cubicBezTo>
                      <a:pt x="92" y="138"/>
                      <a:pt x="101" y="136"/>
                      <a:pt x="110" y="134"/>
                    </a:cubicBezTo>
                    <a:cubicBezTo>
                      <a:pt x="110" y="97"/>
                      <a:pt x="110" y="97"/>
                      <a:pt x="110" y="97"/>
                    </a:cubicBezTo>
                    <a:cubicBezTo>
                      <a:pt x="84" y="97"/>
                      <a:pt x="84" y="97"/>
                      <a:pt x="84" y="97"/>
                    </a:cubicBezTo>
                    <a:cubicBezTo>
                      <a:pt x="84" y="71"/>
                      <a:pt x="84" y="71"/>
                      <a:pt x="84" y="71"/>
                    </a:cubicBezTo>
                    <a:cubicBezTo>
                      <a:pt x="147" y="71"/>
                      <a:pt x="147" y="71"/>
                      <a:pt x="147" y="71"/>
                    </a:cubicBezTo>
                    <a:lnTo>
                      <a:pt x="147" y="15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4" name="Freeform 28"/>
              <p:cNvSpPr>
                <a:spLocks noEditPoints="1"/>
              </p:cNvSpPr>
              <p:nvPr userDrawn="1"/>
            </p:nvSpPr>
            <p:spPr bwMode="auto">
              <a:xfrm>
                <a:off x="1697852" y="1402799"/>
                <a:ext cx="431129" cy="484862"/>
              </a:xfrm>
              <a:custGeom>
                <a:avLst/>
                <a:gdLst>
                  <a:gd name="T0" fmla="*/ 143 w 143"/>
                  <a:gd name="T1" fmla="*/ 161 h 161"/>
                  <a:gd name="T2" fmla="*/ 98 w 143"/>
                  <a:gd name="T3" fmla="*/ 161 h 161"/>
                  <a:gd name="T4" fmla="*/ 56 w 143"/>
                  <a:gd name="T5" fmla="*/ 98 h 161"/>
                  <a:gd name="T6" fmla="*/ 38 w 143"/>
                  <a:gd name="T7" fmla="*/ 98 h 161"/>
                  <a:gd name="T8" fmla="*/ 38 w 143"/>
                  <a:gd name="T9" fmla="*/ 161 h 161"/>
                  <a:gd name="T10" fmla="*/ 0 w 143"/>
                  <a:gd name="T11" fmla="*/ 161 h 161"/>
                  <a:gd name="T12" fmla="*/ 0 w 143"/>
                  <a:gd name="T13" fmla="*/ 0 h 161"/>
                  <a:gd name="T14" fmla="*/ 72 w 143"/>
                  <a:gd name="T15" fmla="*/ 0 h 161"/>
                  <a:gd name="T16" fmla="*/ 118 w 143"/>
                  <a:gd name="T17" fmla="*/ 8 h 161"/>
                  <a:gd name="T18" fmla="*/ 133 w 143"/>
                  <a:gd name="T19" fmla="*/ 34 h 161"/>
                  <a:gd name="T20" fmla="*/ 133 w 143"/>
                  <a:gd name="T21" fmla="*/ 62 h 161"/>
                  <a:gd name="T22" fmla="*/ 122 w 143"/>
                  <a:gd name="T23" fmla="*/ 85 h 161"/>
                  <a:gd name="T24" fmla="*/ 96 w 143"/>
                  <a:gd name="T25" fmla="*/ 95 h 161"/>
                  <a:gd name="T26" fmla="*/ 143 w 143"/>
                  <a:gd name="T27" fmla="*/ 161 h 161"/>
                  <a:gd name="T28" fmla="*/ 95 w 143"/>
                  <a:gd name="T29" fmla="*/ 55 h 161"/>
                  <a:gd name="T30" fmla="*/ 95 w 143"/>
                  <a:gd name="T31" fmla="*/ 43 h 161"/>
                  <a:gd name="T32" fmla="*/ 90 w 143"/>
                  <a:gd name="T33" fmla="*/ 31 h 161"/>
                  <a:gd name="T34" fmla="*/ 71 w 143"/>
                  <a:gd name="T35" fmla="*/ 28 h 161"/>
                  <a:gd name="T36" fmla="*/ 38 w 143"/>
                  <a:gd name="T37" fmla="*/ 28 h 161"/>
                  <a:gd name="T38" fmla="*/ 38 w 143"/>
                  <a:gd name="T39" fmla="*/ 72 h 161"/>
                  <a:gd name="T40" fmla="*/ 71 w 143"/>
                  <a:gd name="T41" fmla="*/ 72 h 161"/>
                  <a:gd name="T42" fmla="*/ 90 w 143"/>
                  <a:gd name="T43" fmla="*/ 69 h 161"/>
                  <a:gd name="T44" fmla="*/ 95 w 143"/>
                  <a:gd name="T45" fmla="*/ 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61">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8" y="3"/>
                      <a:pt x="118" y="8"/>
                    </a:cubicBezTo>
                    <a:cubicBezTo>
                      <a:pt x="128" y="13"/>
                      <a:pt x="133" y="22"/>
                      <a:pt x="133" y="34"/>
                    </a:cubicBezTo>
                    <a:cubicBezTo>
                      <a:pt x="133" y="62"/>
                      <a:pt x="133" y="62"/>
                      <a:pt x="133" y="62"/>
                    </a:cubicBezTo>
                    <a:cubicBezTo>
                      <a:pt x="133" y="72"/>
                      <a:pt x="129" y="79"/>
                      <a:pt x="122" y="85"/>
                    </a:cubicBezTo>
                    <a:cubicBezTo>
                      <a:pt x="115" y="90"/>
                      <a:pt x="106" y="93"/>
                      <a:pt x="96" y="95"/>
                    </a:cubicBezTo>
                    <a:lnTo>
                      <a:pt x="143" y="161"/>
                    </a:lnTo>
                    <a:close/>
                    <a:moveTo>
                      <a:pt x="95" y="55"/>
                    </a:moveTo>
                    <a:cubicBezTo>
                      <a:pt x="95" y="43"/>
                      <a:pt x="95" y="43"/>
                      <a:pt x="95" y="43"/>
                    </a:cubicBezTo>
                    <a:cubicBezTo>
                      <a:pt x="95" y="37"/>
                      <a:pt x="93" y="33"/>
                      <a:pt x="90" y="31"/>
                    </a:cubicBezTo>
                    <a:cubicBezTo>
                      <a:pt x="86" y="29"/>
                      <a:pt x="80" y="28"/>
                      <a:pt x="71" y="28"/>
                    </a:cubicBezTo>
                    <a:cubicBezTo>
                      <a:pt x="38" y="28"/>
                      <a:pt x="38" y="28"/>
                      <a:pt x="38" y="28"/>
                    </a:cubicBezTo>
                    <a:cubicBezTo>
                      <a:pt x="38" y="72"/>
                      <a:pt x="38" y="72"/>
                      <a:pt x="38" y="72"/>
                    </a:cubicBezTo>
                    <a:cubicBezTo>
                      <a:pt x="71" y="72"/>
                      <a:pt x="71" y="72"/>
                      <a:pt x="71" y="72"/>
                    </a:cubicBezTo>
                    <a:cubicBezTo>
                      <a:pt x="80" y="72"/>
                      <a:pt x="87" y="71"/>
                      <a:pt x="90" y="69"/>
                    </a:cubicBezTo>
                    <a:cubicBezTo>
                      <a:pt x="93" y="66"/>
                      <a:pt x="95" y="61"/>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5" name="Freeform 29"/>
              <p:cNvSpPr>
                <a:spLocks noEditPoints="1"/>
              </p:cNvSpPr>
              <p:nvPr userDrawn="1"/>
            </p:nvSpPr>
            <p:spPr bwMode="auto">
              <a:xfrm>
                <a:off x="2188536" y="1396552"/>
                <a:ext cx="458622" cy="497359"/>
              </a:xfrm>
              <a:custGeom>
                <a:avLst/>
                <a:gdLst>
                  <a:gd name="T0" fmla="*/ 152 w 152"/>
                  <a:gd name="T1" fmla="*/ 48 h 165"/>
                  <a:gd name="T2" fmla="*/ 152 w 152"/>
                  <a:gd name="T3" fmla="*/ 119 h 165"/>
                  <a:gd name="T4" fmla="*/ 145 w 152"/>
                  <a:gd name="T5" fmla="*/ 142 h 165"/>
                  <a:gd name="T6" fmla="*/ 126 w 152"/>
                  <a:gd name="T7" fmla="*/ 156 h 165"/>
                  <a:gd name="T8" fmla="*/ 102 w 152"/>
                  <a:gd name="T9" fmla="*/ 163 h 165"/>
                  <a:gd name="T10" fmla="*/ 76 w 152"/>
                  <a:gd name="T11" fmla="*/ 165 h 165"/>
                  <a:gd name="T12" fmla="*/ 52 w 152"/>
                  <a:gd name="T13" fmla="*/ 163 h 165"/>
                  <a:gd name="T14" fmla="*/ 28 w 152"/>
                  <a:gd name="T15" fmla="*/ 157 h 165"/>
                  <a:gd name="T16" fmla="*/ 8 w 152"/>
                  <a:gd name="T17" fmla="*/ 143 h 165"/>
                  <a:gd name="T18" fmla="*/ 0 w 152"/>
                  <a:gd name="T19" fmla="*/ 119 h 165"/>
                  <a:gd name="T20" fmla="*/ 0 w 152"/>
                  <a:gd name="T21" fmla="*/ 48 h 165"/>
                  <a:gd name="T22" fmla="*/ 6 w 152"/>
                  <a:gd name="T23" fmla="*/ 27 h 165"/>
                  <a:gd name="T24" fmla="*/ 19 w 152"/>
                  <a:gd name="T25" fmla="*/ 12 h 165"/>
                  <a:gd name="T26" fmla="*/ 38 w 152"/>
                  <a:gd name="T27" fmla="*/ 4 h 165"/>
                  <a:gd name="T28" fmla="*/ 58 w 152"/>
                  <a:gd name="T29" fmla="*/ 0 h 165"/>
                  <a:gd name="T30" fmla="*/ 76 w 152"/>
                  <a:gd name="T31" fmla="*/ 0 h 165"/>
                  <a:gd name="T32" fmla="*/ 95 w 152"/>
                  <a:gd name="T33" fmla="*/ 0 h 165"/>
                  <a:gd name="T34" fmla="*/ 115 w 152"/>
                  <a:gd name="T35" fmla="*/ 4 h 165"/>
                  <a:gd name="T36" fmla="*/ 134 w 152"/>
                  <a:gd name="T37" fmla="*/ 12 h 165"/>
                  <a:gd name="T38" fmla="*/ 147 w 152"/>
                  <a:gd name="T39" fmla="*/ 27 h 165"/>
                  <a:gd name="T40" fmla="*/ 152 w 152"/>
                  <a:gd name="T41" fmla="*/ 48 h 165"/>
                  <a:gd name="T42" fmla="*/ 114 w 152"/>
                  <a:gd name="T43" fmla="*/ 119 h 165"/>
                  <a:gd name="T44" fmla="*/ 114 w 152"/>
                  <a:gd name="T45" fmla="*/ 48 h 165"/>
                  <a:gd name="T46" fmla="*/ 104 w 152"/>
                  <a:gd name="T47" fmla="*/ 32 h 165"/>
                  <a:gd name="T48" fmla="*/ 76 w 152"/>
                  <a:gd name="T49" fmla="*/ 27 h 165"/>
                  <a:gd name="T50" fmla="*/ 48 w 152"/>
                  <a:gd name="T51" fmla="*/ 32 h 165"/>
                  <a:gd name="T52" fmla="*/ 39 w 152"/>
                  <a:gd name="T53" fmla="*/ 48 h 165"/>
                  <a:gd name="T54" fmla="*/ 39 w 152"/>
                  <a:gd name="T55" fmla="*/ 119 h 165"/>
                  <a:gd name="T56" fmla="*/ 42 w 152"/>
                  <a:gd name="T57" fmla="*/ 129 h 165"/>
                  <a:gd name="T58" fmla="*/ 51 w 152"/>
                  <a:gd name="T59" fmla="*/ 135 h 165"/>
                  <a:gd name="T60" fmla="*/ 63 w 152"/>
                  <a:gd name="T61" fmla="*/ 137 h 165"/>
                  <a:gd name="T62" fmla="*/ 77 w 152"/>
                  <a:gd name="T63" fmla="*/ 138 h 165"/>
                  <a:gd name="T64" fmla="*/ 90 w 152"/>
                  <a:gd name="T65" fmla="*/ 137 h 165"/>
                  <a:gd name="T66" fmla="*/ 102 w 152"/>
                  <a:gd name="T67" fmla="*/ 135 h 165"/>
                  <a:gd name="T68" fmla="*/ 111 w 152"/>
                  <a:gd name="T69" fmla="*/ 129 h 165"/>
                  <a:gd name="T70" fmla="*/ 114 w 152"/>
                  <a:gd name="T71" fmla="*/ 11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65">
                    <a:moveTo>
                      <a:pt x="152" y="48"/>
                    </a:moveTo>
                    <a:cubicBezTo>
                      <a:pt x="152" y="119"/>
                      <a:pt x="152" y="119"/>
                      <a:pt x="152" y="119"/>
                    </a:cubicBezTo>
                    <a:cubicBezTo>
                      <a:pt x="152" y="128"/>
                      <a:pt x="150" y="135"/>
                      <a:pt x="145" y="142"/>
                    </a:cubicBezTo>
                    <a:cubicBezTo>
                      <a:pt x="141" y="148"/>
                      <a:pt x="134" y="153"/>
                      <a:pt x="126" y="156"/>
                    </a:cubicBezTo>
                    <a:cubicBezTo>
                      <a:pt x="118" y="159"/>
                      <a:pt x="110" y="162"/>
                      <a:pt x="102" y="163"/>
                    </a:cubicBezTo>
                    <a:cubicBezTo>
                      <a:pt x="94" y="164"/>
                      <a:pt x="85" y="165"/>
                      <a:pt x="76" y="165"/>
                    </a:cubicBezTo>
                    <a:cubicBezTo>
                      <a:pt x="68" y="165"/>
                      <a:pt x="60" y="164"/>
                      <a:pt x="52" y="163"/>
                    </a:cubicBezTo>
                    <a:cubicBezTo>
                      <a:pt x="45" y="162"/>
                      <a:pt x="37" y="160"/>
                      <a:pt x="28" y="157"/>
                    </a:cubicBezTo>
                    <a:cubicBezTo>
                      <a:pt x="20" y="154"/>
                      <a:pt x="13" y="150"/>
                      <a:pt x="8" y="143"/>
                    </a:cubicBezTo>
                    <a:cubicBezTo>
                      <a:pt x="3" y="136"/>
                      <a:pt x="0" y="128"/>
                      <a:pt x="0" y="119"/>
                    </a:cubicBezTo>
                    <a:cubicBezTo>
                      <a:pt x="0" y="48"/>
                      <a:pt x="0" y="48"/>
                      <a:pt x="0" y="48"/>
                    </a:cubicBezTo>
                    <a:cubicBezTo>
                      <a:pt x="0" y="40"/>
                      <a:pt x="2" y="33"/>
                      <a:pt x="6" y="27"/>
                    </a:cubicBezTo>
                    <a:cubicBezTo>
                      <a:pt x="10" y="20"/>
                      <a:pt x="14" y="16"/>
                      <a:pt x="19" y="12"/>
                    </a:cubicBezTo>
                    <a:cubicBezTo>
                      <a:pt x="24" y="9"/>
                      <a:pt x="31" y="6"/>
                      <a:pt x="38" y="4"/>
                    </a:cubicBezTo>
                    <a:cubicBezTo>
                      <a:pt x="46" y="2"/>
                      <a:pt x="52" y="1"/>
                      <a:pt x="58" y="0"/>
                    </a:cubicBezTo>
                    <a:cubicBezTo>
                      <a:pt x="64" y="0"/>
                      <a:pt x="70" y="0"/>
                      <a:pt x="76" y="0"/>
                    </a:cubicBezTo>
                    <a:cubicBezTo>
                      <a:pt x="83" y="0"/>
                      <a:pt x="89" y="0"/>
                      <a:pt x="95" y="0"/>
                    </a:cubicBezTo>
                    <a:cubicBezTo>
                      <a:pt x="101" y="1"/>
                      <a:pt x="107" y="2"/>
                      <a:pt x="115" y="4"/>
                    </a:cubicBezTo>
                    <a:cubicBezTo>
                      <a:pt x="122" y="6"/>
                      <a:pt x="128" y="9"/>
                      <a:pt x="134" y="12"/>
                    </a:cubicBezTo>
                    <a:cubicBezTo>
                      <a:pt x="139" y="16"/>
                      <a:pt x="143" y="20"/>
                      <a:pt x="147" y="27"/>
                    </a:cubicBezTo>
                    <a:cubicBezTo>
                      <a:pt x="151" y="33"/>
                      <a:pt x="152" y="40"/>
                      <a:pt x="152" y="48"/>
                    </a:cubicBezTo>
                    <a:close/>
                    <a:moveTo>
                      <a:pt x="114" y="119"/>
                    </a:moveTo>
                    <a:cubicBezTo>
                      <a:pt x="114" y="48"/>
                      <a:pt x="114" y="48"/>
                      <a:pt x="114" y="48"/>
                    </a:cubicBezTo>
                    <a:cubicBezTo>
                      <a:pt x="114" y="40"/>
                      <a:pt x="111" y="35"/>
                      <a:pt x="104" y="32"/>
                    </a:cubicBezTo>
                    <a:cubicBezTo>
                      <a:pt x="98" y="29"/>
                      <a:pt x="89" y="27"/>
                      <a:pt x="76" y="27"/>
                    </a:cubicBezTo>
                    <a:cubicBezTo>
                      <a:pt x="64" y="27"/>
                      <a:pt x="54" y="29"/>
                      <a:pt x="48" y="32"/>
                    </a:cubicBezTo>
                    <a:cubicBezTo>
                      <a:pt x="42" y="35"/>
                      <a:pt x="39" y="40"/>
                      <a:pt x="39" y="48"/>
                    </a:cubicBezTo>
                    <a:cubicBezTo>
                      <a:pt x="39" y="119"/>
                      <a:pt x="39" y="119"/>
                      <a:pt x="39" y="119"/>
                    </a:cubicBezTo>
                    <a:cubicBezTo>
                      <a:pt x="39" y="123"/>
                      <a:pt x="40" y="126"/>
                      <a:pt x="42" y="129"/>
                    </a:cubicBezTo>
                    <a:cubicBezTo>
                      <a:pt x="44" y="132"/>
                      <a:pt x="47" y="133"/>
                      <a:pt x="51" y="135"/>
                    </a:cubicBezTo>
                    <a:cubicBezTo>
                      <a:pt x="55" y="136"/>
                      <a:pt x="59" y="137"/>
                      <a:pt x="63" y="137"/>
                    </a:cubicBezTo>
                    <a:cubicBezTo>
                      <a:pt x="67" y="137"/>
                      <a:pt x="71" y="138"/>
                      <a:pt x="77" y="138"/>
                    </a:cubicBezTo>
                    <a:cubicBezTo>
                      <a:pt x="82" y="138"/>
                      <a:pt x="87" y="137"/>
                      <a:pt x="90" y="137"/>
                    </a:cubicBezTo>
                    <a:cubicBezTo>
                      <a:pt x="94" y="137"/>
                      <a:pt x="98" y="136"/>
                      <a:pt x="102" y="135"/>
                    </a:cubicBezTo>
                    <a:cubicBezTo>
                      <a:pt x="106" y="133"/>
                      <a:pt x="109" y="132"/>
                      <a:pt x="111" y="129"/>
                    </a:cubicBezTo>
                    <a:cubicBezTo>
                      <a:pt x="113" y="126"/>
                      <a:pt x="114" y="123"/>
                      <a:pt x="114"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6" name="Freeform 30"/>
              <p:cNvSpPr/>
              <p:nvPr userDrawn="1"/>
            </p:nvSpPr>
            <p:spPr bwMode="auto">
              <a:xfrm>
                <a:off x="2736993" y="1402799"/>
                <a:ext cx="418634" cy="491111"/>
              </a:xfrm>
              <a:custGeom>
                <a:avLst/>
                <a:gdLst>
                  <a:gd name="T0" fmla="*/ 139 w 139"/>
                  <a:gd name="T1" fmla="*/ 0 h 163"/>
                  <a:gd name="T2" fmla="*/ 139 w 139"/>
                  <a:gd name="T3" fmla="*/ 117 h 163"/>
                  <a:gd name="T4" fmla="*/ 70 w 139"/>
                  <a:gd name="T5" fmla="*/ 163 h 163"/>
                  <a:gd name="T6" fmla="*/ 0 w 139"/>
                  <a:gd name="T7" fmla="*/ 117 h 163"/>
                  <a:gd name="T8" fmla="*/ 0 w 139"/>
                  <a:gd name="T9" fmla="*/ 0 h 163"/>
                  <a:gd name="T10" fmla="*/ 39 w 139"/>
                  <a:gd name="T11" fmla="*/ 0 h 163"/>
                  <a:gd name="T12" fmla="*/ 39 w 139"/>
                  <a:gd name="T13" fmla="*/ 117 h 163"/>
                  <a:gd name="T14" fmla="*/ 46 w 139"/>
                  <a:gd name="T15" fmla="*/ 132 h 163"/>
                  <a:gd name="T16" fmla="*/ 70 w 139"/>
                  <a:gd name="T17" fmla="*/ 136 h 163"/>
                  <a:gd name="T18" fmla="*/ 94 w 139"/>
                  <a:gd name="T19" fmla="*/ 132 h 163"/>
                  <a:gd name="T20" fmla="*/ 101 w 139"/>
                  <a:gd name="T21" fmla="*/ 117 h 163"/>
                  <a:gd name="T22" fmla="*/ 101 w 139"/>
                  <a:gd name="T23" fmla="*/ 0 h 163"/>
                  <a:gd name="T24" fmla="*/ 139 w 139"/>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39" y="0"/>
                    </a:moveTo>
                    <a:cubicBezTo>
                      <a:pt x="139" y="117"/>
                      <a:pt x="139" y="117"/>
                      <a:pt x="139" y="117"/>
                    </a:cubicBezTo>
                    <a:cubicBezTo>
                      <a:pt x="139" y="148"/>
                      <a:pt x="116" y="163"/>
                      <a:pt x="70" y="163"/>
                    </a:cubicBezTo>
                    <a:cubicBezTo>
                      <a:pt x="23" y="163"/>
                      <a:pt x="0" y="148"/>
                      <a:pt x="0" y="117"/>
                    </a:cubicBezTo>
                    <a:cubicBezTo>
                      <a:pt x="0" y="0"/>
                      <a:pt x="0" y="0"/>
                      <a:pt x="0" y="0"/>
                    </a:cubicBezTo>
                    <a:cubicBezTo>
                      <a:pt x="39" y="0"/>
                      <a:pt x="39" y="0"/>
                      <a:pt x="39" y="0"/>
                    </a:cubicBezTo>
                    <a:cubicBezTo>
                      <a:pt x="39" y="117"/>
                      <a:pt x="39" y="117"/>
                      <a:pt x="39" y="117"/>
                    </a:cubicBezTo>
                    <a:cubicBezTo>
                      <a:pt x="39" y="124"/>
                      <a:pt x="41" y="129"/>
                      <a:pt x="46" y="132"/>
                    </a:cubicBezTo>
                    <a:cubicBezTo>
                      <a:pt x="51" y="134"/>
                      <a:pt x="59" y="136"/>
                      <a:pt x="70" y="136"/>
                    </a:cubicBezTo>
                    <a:cubicBezTo>
                      <a:pt x="81" y="136"/>
                      <a:pt x="89" y="134"/>
                      <a:pt x="94" y="132"/>
                    </a:cubicBezTo>
                    <a:cubicBezTo>
                      <a:pt x="98" y="129"/>
                      <a:pt x="101" y="124"/>
                      <a:pt x="101" y="117"/>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7" name="Freeform 31"/>
              <p:cNvSpPr>
                <a:spLocks noEditPoints="1"/>
              </p:cNvSpPr>
              <p:nvPr userDrawn="1"/>
            </p:nvSpPr>
            <p:spPr bwMode="auto">
              <a:xfrm>
                <a:off x="3244380" y="1402797"/>
                <a:ext cx="386141" cy="484862"/>
              </a:xfrm>
              <a:custGeom>
                <a:avLst/>
                <a:gdLst>
                  <a:gd name="T0" fmla="*/ 128 w 128"/>
                  <a:gd name="T1" fmla="*/ 37 h 161"/>
                  <a:gd name="T2" fmla="*/ 128 w 128"/>
                  <a:gd name="T3" fmla="*/ 67 h 161"/>
                  <a:gd name="T4" fmla="*/ 112 w 128"/>
                  <a:gd name="T5" fmla="*/ 100 h 161"/>
                  <a:gd name="T6" fmla="*/ 60 w 128"/>
                  <a:gd name="T7" fmla="*/ 108 h 161"/>
                  <a:gd name="T8" fmla="*/ 39 w 128"/>
                  <a:gd name="T9" fmla="*/ 108 h 161"/>
                  <a:gd name="T10" fmla="*/ 39 w 128"/>
                  <a:gd name="T11" fmla="*/ 161 h 161"/>
                  <a:gd name="T12" fmla="*/ 0 w 128"/>
                  <a:gd name="T13" fmla="*/ 161 h 161"/>
                  <a:gd name="T14" fmla="*/ 0 w 128"/>
                  <a:gd name="T15" fmla="*/ 0 h 161"/>
                  <a:gd name="T16" fmla="*/ 65 w 128"/>
                  <a:gd name="T17" fmla="*/ 0 h 161"/>
                  <a:gd name="T18" fmla="*/ 113 w 128"/>
                  <a:gd name="T19" fmla="*/ 8 h 161"/>
                  <a:gd name="T20" fmla="*/ 128 w 128"/>
                  <a:gd name="T21" fmla="*/ 37 h 161"/>
                  <a:gd name="T22" fmla="*/ 91 w 128"/>
                  <a:gd name="T23" fmla="*/ 66 h 161"/>
                  <a:gd name="T24" fmla="*/ 91 w 128"/>
                  <a:gd name="T25" fmla="*/ 40 h 161"/>
                  <a:gd name="T26" fmla="*/ 85 w 128"/>
                  <a:gd name="T27" fmla="*/ 30 h 161"/>
                  <a:gd name="T28" fmla="*/ 63 w 128"/>
                  <a:gd name="T29" fmla="*/ 28 h 161"/>
                  <a:gd name="T30" fmla="*/ 39 w 128"/>
                  <a:gd name="T31" fmla="*/ 28 h 161"/>
                  <a:gd name="T32" fmla="*/ 39 w 128"/>
                  <a:gd name="T33" fmla="*/ 82 h 161"/>
                  <a:gd name="T34" fmla="*/ 63 w 128"/>
                  <a:gd name="T35" fmla="*/ 82 h 161"/>
                  <a:gd name="T36" fmla="*/ 85 w 128"/>
                  <a:gd name="T37" fmla="*/ 78 h 161"/>
                  <a:gd name="T38" fmla="*/ 91 w 128"/>
                  <a:gd name="T39" fmla="*/ 6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61">
                    <a:moveTo>
                      <a:pt x="128" y="37"/>
                    </a:moveTo>
                    <a:cubicBezTo>
                      <a:pt x="128" y="67"/>
                      <a:pt x="128" y="67"/>
                      <a:pt x="128" y="67"/>
                    </a:cubicBezTo>
                    <a:cubicBezTo>
                      <a:pt x="128" y="83"/>
                      <a:pt x="123" y="94"/>
                      <a:pt x="112" y="100"/>
                    </a:cubicBezTo>
                    <a:cubicBezTo>
                      <a:pt x="102" y="106"/>
                      <a:pt x="84" y="108"/>
                      <a:pt x="60" y="108"/>
                    </a:cubicBezTo>
                    <a:cubicBezTo>
                      <a:pt x="39" y="108"/>
                      <a:pt x="39" y="108"/>
                      <a:pt x="39" y="108"/>
                    </a:cubicBezTo>
                    <a:cubicBezTo>
                      <a:pt x="39" y="161"/>
                      <a:pt x="39" y="161"/>
                      <a:pt x="39" y="161"/>
                    </a:cubicBezTo>
                    <a:cubicBezTo>
                      <a:pt x="0" y="161"/>
                      <a:pt x="0" y="161"/>
                      <a:pt x="0" y="161"/>
                    </a:cubicBezTo>
                    <a:cubicBezTo>
                      <a:pt x="0" y="0"/>
                      <a:pt x="0" y="0"/>
                      <a:pt x="0" y="0"/>
                    </a:cubicBezTo>
                    <a:cubicBezTo>
                      <a:pt x="65" y="0"/>
                      <a:pt x="65" y="0"/>
                      <a:pt x="65" y="0"/>
                    </a:cubicBezTo>
                    <a:cubicBezTo>
                      <a:pt x="87" y="0"/>
                      <a:pt x="103" y="3"/>
                      <a:pt x="113" y="8"/>
                    </a:cubicBezTo>
                    <a:cubicBezTo>
                      <a:pt x="123" y="13"/>
                      <a:pt x="128" y="23"/>
                      <a:pt x="128" y="37"/>
                    </a:cubicBezTo>
                    <a:close/>
                    <a:moveTo>
                      <a:pt x="91" y="66"/>
                    </a:moveTo>
                    <a:cubicBezTo>
                      <a:pt x="91" y="40"/>
                      <a:pt x="91" y="40"/>
                      <a:pt x="91" y="40"/>
                    </a:cubicBezTo>
                    <a:cubicBezTo>
                      <a:pt x="91" y="35"/>
                      <a:pt x="89" y="32"/>
                      <a:pt x="85" y="30"/>
                    </a:cubicBezTo>
                    <a:cubicBezTo>
                      <a:pt x="81" y="29"/>
                      <a:pt x="73" y="28"/>
                      <a:pt x="63" y="28"/>
                    </a:cubicBezTo>
                    <a:cubicBezTo>
                      <a:pt x="39" y="28"/>
                      <a:pt x="39" y="28"/>
                      <a:pt x="39" y="28"/>
                    </a:cubicBezTo>
                    <a:cubicBezTo>
                      <a:pt x="39" y="82"/>
                      <a:pt x="39" y="82"/>
                      <a:pt x="39" y="82"/>
                    </a:cubicBezTo>
                    <a:cubicBezTo>
                      <a:pt x="63" y="82"/>
                      <a:pt x="63" y="82"/>
                      <a:pt x="63" y="82"/>
                    </a:cubicBezTo>
                    <a:cubicBezTo>
                      <a:pt x="73" y="82"/>
                      <a:pt x="80" y="81"/>
                      <a:pt x="85" y="78"/>
                    </a:cubicBezTo>
                    <a:cubicBezTo>
                      <a:pt x="89" y="76"/>
                      <a:pt x="91" y="72"/>
                      <a:pt x="91" y="6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grpSp>
        <p:grpSp>
          <p:nvGrpSpPr>
            <p:cNvPr id="37" name="Group 36"/>
            <p:cNvGrpSpPr/>
            <p:nvPr userDrawn="1"/>
          </p:nvGrpSpPr>
          <p:grpSpPr>
            <a:xfrm>
              <a:off x="314326" y="209071"/>
              <a:ext cx="2791230" cy="369145"/>
              <a:chOff x="314326" y="326116"/>
              <a:chExt cx="3760726" cy="497363"/>
            </a:xfrm>
            <a:grpFill/>
          </p:grpSpPr>
          <p:sp>
            <p:nvSpPr>
              <p:cNvPr id="41" name="Freeform 10"/>
              <p:cNvSpPr/>
              <p:nvPr userDrawn="1"/>
            </p:nvSpPr>
            <p:spPr bwMode="auto">
              <a:xfrm>
                <a:off x="314326" y="332366"/>
                <a:ext cx="373645" cy="484863"/>
              </a:xfrm>
              <a:custGeom>
                <a:avLst/>
                <a:gdLst>
                  <a:gd name="T0" fmla="*/ 299 w 299"/>
                  <a:gd name="T1" fmla="*/ 388 h 388"/>
                  <a:gd name="T2" fmla="*/ 0 w 299"/>
                  <a:gd name="T3" fmla="*/ 388 h 388"/>
                  <a:gd name="T4" fmla="*/ 0 w 299"/>
                  <a:gd name="T5" fmla="*/ 0 h 388"/>
                  <a:gd name="T6" fmla="*/ 294 w 299"/>
                  <a:gd name="T7" fmla="*/ 0 h 388"/>
                  <a:gd name="T8" fmla="*/ 294 w 299"/>
                  <a:gd name="T9" fmla="*/ 68 h 388"/>
                  <a:gd name="T10" fmla="*/ 92 w 299"/>
                  <a:gd name="T11" fmla="*/ 68 h 388"/>
                  <a:gd name="T12" fmla="*/ 92 w 299"/>
                  <a:gd name="T13" fmla="*/ 157 h 388"/>
                  <a:gd name="T14" fmla="*/ 275 w 299"/>
                  <a:gd name="T15" fmla="*/ 157 h 388"/>
                  <a:gd name="T16" fmla="*/ 275 w 299"/>
                  <a:gd name="T17" fmla="*/ 222 h 388"/>
                  <a:gd name="T18" fmla="*/ 92 w 299"/>
                  <a:gd name="T19" fmla="*/ 222 h 388"/>
                  <a:gd name="T20" fmla="*/ 92 w 299"/>
                  <a:gd name="T21" fmla="*/ 321 h 388"/>
                  <a:gd name="T22" fmla="*/ 299 w 299"/>
                  <a:gd name="T23" fmla="*/ 321 h 388"/>
                  <a:gd name="T24" fmla="*/ 299 w 299"/>
                  <a:gd name="T25"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388">
                    <a:moveTo>
                      <a:pt x="299" y="388"/>
                    </a:moveTo>
                    <a:lnTo>
                      <a:pt x="0" y="388"/>
                    </a:lnTo>
                    <a:lnTo>
                      <a:pt x="0" y="0"/>
                    </a:lnTo>
                    <a:lnTo>
                      <a:pt x="294" y="0"/>
                    </a:lnTo>
                    <a:lnTo>
                      <a:pt x="294" y="68"/>
                    </a:lnTo>
                    <a:lnTo>
                      <a:pt x="92" y="68"/>
                    </a:lnTo>
                    <a:lnTo>
                      <a:pt x="92" y="157"/>
                    </a:lnTo>
                    <a:lnTo>
                      <a:pt x="275" y="157"/>
                    </a:lnTo>
                    <a:lnTo>
                      <a:pt x="275" y="222"/>
                    </a:lnTo>
                    <a:lnTo>
                      <a:pt x="92" y="222"/>
                    </a:lnTo>
                    <a:lnTo>
                      <a:pt x="92" y="321"/>
                    </a:lnTo>
                    <a:lnTo>
                      <a:pt x="299" y="321"/>
                    </a:lnTo>
                    <a:lnTo>
                      <a:pt x="299"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47" name="Freeform 11"/>
              <p:cNvSpPr/>
              <p:nvPr userDrawn="1"/>
            </p:nvSpPr>
            <p:spPr bwMode="auto">
              <a:xfrm>
                <a:off x="787838" y="332366"/>
                <a:ext cx="418634" cy="491113"/>
              </a:xfrm>
              <a:custGeom>
                <a:avLst/>
                <a:gdLst>
                  <a:gd name="T0" fmla="*/ 139 w 139"/>
                  <a:gd name="T1" fmla="*/ 0 h 163"/>
                  <a:gd name="T2" fmla="*/ 139 w 139"/>
                  <a:gd name="T3" fmla="*/ 117 h 163"/>
                  <a:gd name="T4" fmla="*/ 69 w 139"/>
                  <a:gd name="T5" fmla="*/ 163 h 163"/>
                  <a:gd name="T6" fmla="*/ 0 w 139"/>
                  <a:gd name="T7" fmla="*/ 117 h 163"/>
                  <a:gd name="T8" fmla="*/ 0 w 139"/>
                  <a:gd name="T9" fmla="*/ 0 h 163"/>
                  <a:gd name="T10" fmla="*/ 38 w 139"/>
                  <a:gd name="T11" fmla="*/ 0 h 163"/>
                  <a:gd name="T12" fmla="*/ 38 w 139"/>
                  <a:gd name="T13" fmla="*/ 117 h 163"/>
                  <a:gd name="T14" fmla="*/ 46 w 139"/>
                  <a:gd name="T15" fmla="*/ 132 h 163"/>
                  <a:gd name="T16" fmla="*/ 70 w 139"/>
                  <a:gd name="T17" fmla="*/ 136 h 163"/>
                  <a:gd name="T18" fmla="*/ 93 w 139"/>
                  <a:gd name="T19" fmla="*/ 132 h 163"/>
                  <a:gd name="T20" fmla="*/ 100 w 139"/>
                  <a:gd name="T21" fmla="*/ 117 h 163"/>
                  <a:gd name="T22" fmla="*/ 100 w 139"/>
                  <a:gd name="T23" fmla="*/ 0 h 163"/>
                  <a:gd name="T24" fmla="*/ 139 w 139"/>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39" y="0"/>
                    </a:moveTo>
                    <a:cubicBezTo>
                      <a:pt x="139" y="117"/>
                      <a:pt x="139" y="117"/>
                      <a:pt x="139" y="117"/>
                    </a:cubicBezTo>
                    <a:cubicBezTo>
                      <a:pt x="139" y="148"/>
                      <a:pt x="116" y="163"/>
                      <a:pt x="69" y="163"/>
                    </a:cubicBezTo>
                    <a:cubicBezTo>
                      <a:pt x="23" y="163"/>
                      <a:pt x="0" y="148"/>
                      <a:pt x="0" y="117"/>
                    </a:cubicBezTo>
                    <a:cubicBezTo>
                      <a:pt x="0" y="0"/>
                      <a:pt x="0" y="0"/>
                      <a:pt x="0" y="0"/>
                    </a:cubicBezTo>
                    <a:cubicBezTo>
                      <a:pt x="38" y="0"/>
                      <a:pt x="38" y="0"/>
                      <a:pt x="38" y="0"/>
                    </a:cubicBezTo>
                    <a:cubicBezTo>
                      <a:pt x="38" y="117"/>
                      <a:pt x="38" y="117"/>
                      <a:pt x="38" y="117"/>
                    </a:cubicBezTo>
                    <a:cubicBezTo>
                      <a:pt x="38" y="124"/>
                      <a:pt x="41" y="129"/>
                      <a:pt x="46" y="132"/>
                    </a:cubicBezTo>
                    <a:cubicBezTo>
                      <a:pt x="50" y="134"/>
                      <a:pt x="58" y="136"/>
                      <a:pt x="70" y="136"/>
                    </a:cubicBezTo>
                    <a:cubicBezTo>
                      <a:pt x="81" y="136"/>
                      <a:pt x="89" y="134"/>
                      <a:pt x="93" y="132"/>
                    </a:cubicBezTo>
                    <a:cubicBezTo>
                      <a:pt x="98" y="129"/>
                      <a:pt x="100" y="124"/>
                      <a:pt x="100" y="117"/>
                    </a:cubicBezTo>
                    <a:cubicBezTo>
                      <a:pt x="100" y="0"/>
                      <a:pt x="100" y="0"/>
                      <a:pt x="100"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66" name="Freeform 12"/>
              <p:cNvSpPr>
                <a:spLocks noEditPoints="1"/>
              </p:cNvSpPr>
              <p:nvPr userDrawn="1"/>
            </p:nvSpPr>
            <p:spPr bwMode="auto">
              <a:xfrm>
                <a:off x="1311898" y="332366"/>
                <a:ext cx="431129" cy="484863"/>
              </a:xfrm>
              <a:custGeom>
                <a:avLst/>
                <a:gdLst>
                  <a:gd name="T0" fmla="*/ 143 w 143"/>
                  <a:gd name="T1" fmla="*/ 161 h 161"/>
                  <a:gd name="T2" fmla="*/ 98 w 143"/>
                  <a:gd name="T3" fmla="*/ 161 h 161"/>
                  <a:gd name="T4" fmla="*/ 56 w 143"/>
                  <a:gd name="T5" fmla="*/ 98 h 161"/>
                  <a:gd name="T6" fmla="*/ 38 w 143"/>
                  <a:gd name="T7" fmla="*/ 98 h 161"/>
                  <a:gd name="T8" fmla="*/ 38 w 143"/>
                  <a:gd name="T9" fmla="*/ 161 h 161"/>
                  <a:gd name="T10" fmla="*/ 0 w 143"/>
                  <a:gd name="T11" fmla="*/ 161 h 161"/>
                  <a:gd name="T12" fmla="*/ 0 w 143"/>
                  <a:gd name="T13" fmla="*/ 0 h 161"/>
                  <a:gd name="T14" fmla="*/ 72 w 143"/>
                  <a:gd name="T15" fmla="*/ 0 h 161"/>
                  <a:gd name="T16" fmla="*/ 118 w 143"/>
                  <a:gd name="T17" fmla="*/ 8 h 161"/>
                  <a:gd name="T18" fmla="*/ 133 w 143"/>
                  <a:gd name="T19" fmla="*/ 34 h 161"/>
                  <a:gd name="T20" fmla="*/ 133 w 143"/>
                  <a:gd name="T21" fmla="*/ 62 h 161"/>
                  <a:gd name="T22" fmla="*/ 122 w 143"/>
                  <a:gd name="T23" fmla="*/ 85 h 161"/>
                  <a:gd name="T24" fmla="*/ 96 w 143"/>
                  <a:gd name="T25" fmla="*/ 95 h 161"/>
                  <a:gd name="T26" fmla="*/ 143 w 143"/>
                  <a:gd name="T27" fmla="*/ 161 h 161"/>
                  <a:gd name="T28" fmla="*/ 95 w 143"/>
                  <a:gd name="T29" fmla="*/ 55 h 161"/>
                  <a:gd name="T30" fmla="*/ 95 w 143"/>
                  <a:gd name="T31" fmla="*/ 43 h 161"/>
                  <a:gd name="T32" fmla="*/ 90 w 143"/>
                  <a:gd name="T33" fmla="*/ 31 h 161"/>
                  <a:gd name="T34" fmla="*/ 72 w 143"/>
                  <a:gd name="T35" fmla="*/ 28 h 161"/>
                  <a:gd name="T36" fmla="*/ 38 w 143"/>
                  <a:gd name="T37" fmla="*/ 28 h 161"/>
                  <a:gd name="T38" fmla="*/ 38 w 143"/>
                  <a:gd name="T39" fmla="*/ 72 h 161"/>
                  <a:gd name="T40" fmla="*/ 72 w 143"/>
                  <a:gd name="T41" fmla="*/ 72 h 161"/>
                  <a:gd name="T42" fmla="*/ 90 w 143"/>
                  <a:gd name="T43" fmla="*/ 69 h 161"/>
                  <a:gd name="T44" fmla="*/ 95 w 143"/>
                  <a:gd name="T45" fmla="*/ 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61">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9" y="3"/>
                      <a:pt x="118" y="8"/>
                    </a:cubicBezTo>
                    <a:cubicBezTo>
                      <a:pt x="128" y="13"/>
                      <a:pt x="133" y="22"/>
                      <a:pt x="133" y="34"/>
                    </a:cubicBezTo>
                    <a:cubicBezTo>
                      <a:pt x="133" y="62"/>
                      <a:pt x="133" y="62"/>
                      <a:pt x="133" y="62"/>
                    </a:cubicBezTo>
                    <a:cubicBezTo>
                      <a:pt x="133" y="72"/>
                      <a:pt x="129" y="80"/>
                      <a:pt x="122" y="85"/>
                    </a:cubicBezTo>
                    <a:cubicBezTo>
                      <a:pt x="115" y="90"/>
                      <a:pt x="107" y="93"/>
                      <a:pt x="96" y="95"/>
                    </a:cubicBezTo>
                    <a:lnTo>
                      <a:pt x="143" y="161"/>
                    </a:lnTo>
                    <a:close/>
                    <a:moveTo>
                      <a:pt x="95" y="55"/>
                    </a:moveTo>
                    <a:cubicBezTo>
                      <a:pt x="95" y="43"/>
                      <a:pt x="95" y="43"/>
                      <a:pt x="95" y="43"/>
                    </a:cubicBezTo>
                    <a:cubicBezTo>
                      <a:pt x="95" y="37"/>
                      <a:pt x="93" y="33"/>
                      <a:pt x="90" y="31"/>
                    </a:cubicBezTo>
                    <a:cubicBezTo>
                      <a:pt x="86" y="29"/>
                      <a:pt x="80" y="28"/>
                      <a:pt x="72" y="28"/>
                    </a:cubicBezTo>
                    <a:cubicBezTo>
                      <a:pt x="38" y="28"/>
                      <a:pt x="38" y="28"/>
                      <a:pt x="38" y="28"/>
                    </a:cubicBezTo>
                    <a:cubicBezTo>
                      <a:pt x="38" y="72"/>
                      <a:pt x="38" y="72"/>
                      <a:pt x="38" y="72"/>
                    </a:cubicBezTo>
                    <a:cubicBezTo>
                      <a:pt x="72" y="72"/>
                      <a:pt x="72" y="72"/>
                      <a:pt x="72" y="72"/>
                    </a:cubicBezTo>
                    <a:cubicBezTo>
                      <a:pt x="81" y="72"/>
                      <a:pt x="87" y="71"/>
                      <a:pt x="90" y="69"/>
                    </a:cubicBezTo>
                    <a:cubicBezTo>
                      <a:pt x="93" y="66"/>
                      <a:pt x="95" y="62"/>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67" name="Freeform 13"/>
              <p:cNvSpPr>
                <a:spLocks noEditPoints="1"/>
              </p:cNvSpPr>
              <p:nvPr userDrawn="1"/>
            </p:nvSpPr>
            <p:spPr bwMode="auto">
              <a:xfrm>
                <a:off x="1800735" y="332366"/>
                <a:ext cx="493611" cy="484863"/>
              </a:xfrm>
              <a:custGeom>
                <a:avLst/>
                <a:gdLst>
                  <a:gd name="T0" fmla="*/ 395 w 395"/>
                  <a:gd name="T1" fmla="*/ 388 h 388"/>
                  <a:gd name="T2" fmla="*/ 301 w 395"/>
                  <a:gd name="T3" fmla="*/ 388 h 388"/>
                  <a:gd name="T4" fmla="*/ 268 w 395"/>
                  <a:gd name="T5" fmla="*/ 285 h 388"/>
                  <a:gd name="T6" fmla="*/ 125 w 395"/>
                  <a:gd name="T7" fmla="*/ 285 h 388"/>
                  <a:gd name="T8" fmla="*/ 92 w 395"/>
                  <a:gd name="T9" fmla="*/ 388 h 388"/>
                  <a:gd name="T10" fmla="*/ 0 w 395"/>
                  <a:gd name="T11" fmla="*/ 388 h 388"/>
                  <a:gd name="T12" fmla="*/ 142 w 395"/>
                  <a:gd name="T13" fmla="*/ 0 h 388"/>
                  <a:gd name="T14" fmla="*/ 256 w 395"/>
                  <a:gd name="T15" fmla="*/ 0 h 388"/>
                  <a:gd name="T16" fmla="*/ 395 w 395"/>
                  <a:gd name="T17" fmla="*/ 388 h 388"/>
                  <a:gd name="T18" fmla="*/ 246 w 395"/>
                  <a:gd name="T19" fmla="*/ 224 h 388"/>
                  <a:gd name="T20" fmla="*/ 198 w 395"/>
                  <a:gd name="T21" fmla="*/ 77 h 388"/>
                  <a:gd name="T22" fmla="*/ 195 w 395"/>
                  <a:gd name="T23" fmla="*/ 77 h 388"/>
                  <a:gd name="T24" fmla="*/ 147 w 395"/>
                  <a:gd name="T25" fmla="*/ 224 h 388"/>
                  <a:gd name="T26" fmla="*/ 246 w 395"/>
                  <a:gd name="T27" fmla="*/ 22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88">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69" name="Freeform 14"/>
              <p:cNvSpPr/>
              <p:nvPr userDrawn="1"/>
            </p:nvSpPr>
            <p:spPr bwMode="auto">
              <a:xfrm>
                <a:off x="2349541" y="326116"/>
                <a:ext cx="394889" cy="497359"/>
              </a:xfrm>
              <a:custGeom>
                <a:avLst/>
                <a:gdLst>
                  <a:gd name="T0" fmla="*/ 131 w 131"/>
                  <a:gd name="T1" fmla="*/ 106 h 165"/>
                  <a:gd name="T2" fmla="*/ 131 w 131"/>
                  <a:gd name="T3" fmla="*/ 117 h 165"/>
                  <a:gd name="T4" fmla="*/ 126 w 131"/>
                  <a:gd name="T5" fmla="*/ 141 h 165"/>
                  <a:gd name="T6" fmla="*/ 111 w 131"/>
                  <a:gd name="T7" fmla="*/ 156 h 165"/>
                  <a:gd name="T8" fmla="*/ 88 w 131"/>
                  <a:gd name="T9" fmla="*/ 163 h 165"/>
                  <a:gd name="T10" fmla="*/ 60 w 131"/>
                  <a:gd name="T11" fmla="*/ 165 h 165"/>
                  <a:gd name="T12" fmla="*/ 3 w 131"/>
                  <a:gd name="T13" fmla="*/ 161 h 165"/>
                  <a:gd name="T14" fmla="*/ 3 w 131"/>
                  <a:gd name="T15" fmla="*/ 131 h 165"/>
                  <a:gd name="T16" fmla="*/ 60 w 131"/>
                  <a:gd name="T17" fmla="*/ 138 h 165"/>
                  <a:gd name="T18" fmla="*/ 92 w 131"/>
                  <a:gd name="T19" fmla="*/ 121 h 165"/>
                  <a:gd name="T20" fmla="*/ 92 w 131"/>
                  <a:gd name="T21" fmla="*/ 111 h 165"/>
                  <a:gd name="T22" fmla="*/ 88 w 131"/>
                  <a:gd name="T23" fmla="*/ 99 h 165"/>
                  <a:gd name="T24" fmla="*/ 71 w 131"/>
                  <a:gd name="T25" fmla="*/ 94 h 165"/>
                  <a:gd name="T26" fmla="*/ 53 w 131"/>
                  <a:gd name="T27" fmla="*/ 94 h 165"/>
                  <a:gd name="T28" fmla="*/ 0 w 131"/>
                  <a:gd name="T29" fmla="*/ 53 h 165"/>
                  <a:gd name="T30" fmla="*/ 0 w 131"/>
                  <a:gd name="T31" fmla="*/ 41 h 165"/>
                  <a:gd name="T32" fmla="*/ 17 w 131"/>
                  <a:gd name="T33" fmla="*/ 10 h 165"/>
                  <a:gd name="T34" fmla="*/ 73 w 131"/>
                  <a:gd name="T35" fmla="*/ 0 h 165"/>
                  <a:gd name="T36" fmla="*/ 123 w 131"/>
                  <a:gd name="T37" fmla="*/ 3 h 165"/>
                  <a:gd name="T38" fmla="*/ 123 w 131"/>
                  <a:gd name="T39" fmla="*/ 32 h 165"/>
                  <a:gd name="T40" fmla="*/ 72 w 131"/>
                  <a:gd name="T41" fmla="*/ 27 h 165"/>
                  <a:gd name="T42" fmla="*/ 46 w 131"/>
                  <a:gd name="T43" fmla="*/ 31 h 165"/>
                  <a:gd name="T44" fmla="*/ 38 w 131"/>
                  <a:gd name="T45" fmla="*/ 41 h 165"/>
                  <a:gd name="T46" fmla="*/ 38 w 131"/>
                  <a:gd name="T47" fmla="*/ 53 h 165"/>
                  <a:gd name="T48" fmla="*/ 60 w 131"/>
                  <a:gd name="T49" fmla="*/ 65 h 165"/>
                  <a:gd name="T50" fmla="*/ 79 w 131"/>
                  <a:gd name="T51" fmla="*/ 65 h 165"/>
                  <a:gd name="T52" fmla="*/ 119 w 131"/>
                  <a:gd name="T53" fmla="*/ 76 h 165"/>
                  <a:gd name="T54" fmla="*/ 131 w 131"/>
                  <a:gd name="T55" fmla="*/ 10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5">
                    <a:moveTo>
                      <a:pt x="131" y="106"/>
                    </a:moveTo>
                    <a:cubicBezTo>
                      <a:pt x="131" y="117"/>
                      <a:pt x="131" y="117"/>
                      <a:pt x="131" y="117"/>
                    </a:cubicBezTo>
                    <a:cubicBezTo>
                      <a:pt x="131" y="127"/>
                      <a:pt x="129" y="135"/>
                      <a:pt x="126" y="141"/>
                    </a:cubicBezTo>
                    <a:cubicBezTo>
                      <a:pt x="122" y="148"/>
                      <a:pt x="117" y="153"/>
                      <a:pt x="111" y="156"/>
                    </a:cubicBezTo>
                    <a:cubicBezTo>
                      <a:pt x="104" y="159"/>
                      <a:pt x="96" y="162"/>
                      <a:pt x="88" y="163"/>
                    </a:cubicBezTo>
                    <a:cubicBezTo>
                      <a:pt x="80" y="164"/>
                      <a:pt x="71" y="165"/>
                      <a:pt x="60" y="165"/>
                    </a:cubicBezTo>
                    <a:cubicBezTo>
                      <a:pt x="45" y="165"/>
                      <a:pt x="26" y="164"/>
                      <a:pt x="3" y="161"/>
                    </a:cubicBezTo>
                    <a:cubicBezTo>
                      <a:pt x="3" y="131"/>
                      <a:pt x="3" y="131"/>
                      <a:pt x="3" y="131"/>
                    </a:cubicBezTo>
                    <a:cubicBezTo>
                      <a:pt x="30" y="136"/>
                      <a:pt x="49" y="138"/>
                      <a:pt x="60" y="138"/>
                    </a:cubicBezTo>
                    <a:cubicBezTo>
                      <a:pt x="82" y="138"/>
                      <a:pt x="92" y="132"/>
                      <a:pt x="92" y="121"/>
                    </a:cubicBezTo>
                    <a:cubicBezTo>
                      <a:pt x="92" y="111"/>
                      <a:pt x="92" y="111"/>
                      <a:pt x="92" y="111"/>
                    </a:cubicBezTo>
                    <a:cubicBezTo>
                      <a:pt x="92" y="106"/>
                      <a:pt x="91" y="102"/>
                      <a:pt x="88" y="99"/>
                    </a:cubicBezTo>
                    <a:cubicBezTo>
                      <a:pt x="85" y="96"/>
                      <a:pt x="80" y="94"/>
                      <a:pt x="71" y="94"/>
                    </a:cubicBezTo>
                    <a:cubicBezTo>
                      <a:pt x="53" y="94"/>
                      <a:pt x="53" y="94"/>
                      <a:pt x="53" y="94"/>
                    </a:cubicBezTo>
                    <a:cubicBezTo>
                      <a:pt x="17" y="94"/>
                      <a:pt x="0" y="81"/>
                      <a:pt x="0" y="53"/>
                    </a:cubicBezTo>
                    <a:cubicBezTo>
                      <a:pt x="0" y="41"/>
                      <a:pt x="0" y="41"/>
                      <a:pt x="0" y="41"/>
                    </a:cubicBezTo>
                    <a:cubicBezTo>
                      <a:pt x="0" y="27"/>
                      <a:pt x="6" y="17"/>
                      <a:pt x="17" y="10"/>
                    </a:cubicBezTo>
                    <a:cubicBezTo>
                      <a:pt x="29" y="3"/>
                      <a:pt x="47" y="0"/>
                      <a:pt x="73" y="0"/>
                    </a:cubicBezTo>
                    <a:cubicBezTo>
                      <a:pt x="85" y="0"/>
                      <a:pt x="102" y="1"/>
                      <a:pt x="123" y="3"/>
                    </a:cubicBezTo>
                    <a:cubicBezTo>
                      <a:pt x="123" y="32"/>
                      <a:pt x="123" y="32"/>
                      <a:pt x="123" y="32"/>
                    </a:cubicBezTo>
                    <a:cubicBezTo>
                      <a:pt x="98" y="29"/>
                      <a:pt x="81" y="27"/>
                      <a:pt x="72" y="27"/>
                    </a:cubicBezTo>
                    <a:cubicBezTo>
                      <a:pt x="59" y="27"/>
                      <a:pt x="50" y="28"/>
                      <a:pt x="46" y="31"/>
                    </a:cubicBezTo>
                    <a:cubicBezTo>
                      <a:pt x="41" y="33"/>
                      <a:pt x="38" y="36"/>
                      <a:pt x="38" y="41"/>
                    </a:cubicBezTo>
                    <a:cubicBezTo>
                      <a:pt x="38" y="53"/>
                      <a:pt x="38" y="53"/>
                      <a:pt x="38" y="53"/>
                    </a:cubicBezTo>
                    <a:cubicBezTo>
                      <a:pt x="38" y="61"/>
                      <a:pt x="45" y="65"/>
                      <a:pt x="60" y="65"/>
                    </a:cubicBezTo>
                    <a:cubicBezTo>
                      <a:pt x="79" y="65"/>
                      <a:pt x="79" y="65"/>
                      <a:pt x="79" y="65"/>
                    </a:cubicBezTo>
                    <a:cubicBezTo>
                      <a:pt x="98" y="65"/>
                      <a:pt x="111" y="69"/>
                      <a:pt x="119" y="76"/>
                    </a:cubicBezTo>
                    <a:cubicBezTo>
                      <a:pt x="127" y="83"/>
                      <a:pt x="131" y="93"/>
                      <a:pt x="131" y="1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70" name="Rectangle 15"/>
              <p:cNvSpPr>
                <a:spLocks noChangeArrowheads="1"/>
              </p:cNvSpPr>
              <p:nvPr userDrawn="1"/>
            </p:nvSpPr>
            <p:spPr bwMode="auto">
              <a:xfrm>
                <a:off x="2854100" y="332365"/>
                <a:ext cx="114968" cy="48486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71" name="Freeform 16"/>
              <p:cNvSpPr>
                <a:spLocks noEditPoints="1"/>
              </p:cNvSpPr>
              <p:nvPr userDrawn="1"/>
            </p:nvSpPr>
            <p:spPr bwMode="auto">
              <a:xfrm>
                <a:off x="3049957" y="332365"/>
                <a:ext cx="493611" cy="484863"/>
              </a:xfrm>
              <a:custGeom>
                <a:avLst/>
                <a:gdLst>
                  <a:gd name="T0" fmla="*/ 395 w 395"/>
                  <a:gd name="T1" fmla="*/ 388 h 388"/>
                  <a:gd name="T2" fmla="*/ 301 w 395"/>
                  <a:gd name="T3" fmla="*/ 388 h 388"/>
                  <a:gd name="T4" fmla="*/ 268 w 395"/>
                  <a:gd name="T5" fmla="*/ 285 h 388"/>
                  <a:gd name="T6" fmla="*/ 125 w 395"/>
                  <a:gd name="T7" fmla="*/ 285 h 388"/>
                  <a:gd name="T8" fmla="*/ 92 w 395"/>
                  <a:gd name="T9" fmla="*/ 388 h 388"/>
                  <a:gd name="T10" fmla="*/ 0 w 395"/>
                  <a:gd name="T11" fmla="*/ 388 h 388"/>
                  <a:gd name="T12" fmla="*/ 142 w 395"/>
                  <a:gd name="T13" fmla="*/ 0 h 388"/>
                  <a:gd name="T14" fmla="*/ 256 w 395"/>
                  <a:gd name="T15" fmla="*/ 0 h 388"/>
                  <a:gd name="T16" fmla="*/ 395 w 395"/>
                  <a:gd name="T17" fmla="*/ 388 h 388"/>
                  <a:gd name="T18" fmla="*/ 246 w 395"/>
                  <a:gd name="T19" fmla="*/ 224 h 388"/>
                  <a:gd name="T20" fmla="*/ 198 w 395"/>
                  <a:gd name="T21" fmla="*/ 77 h 388"/>
                  <a:gd name="T22" fmla="*/ 195 w 395"/>
                  <a:gd name="T23" fmla="*/ 77 h 388"/>
                  <a:gd name="T24" fmla="*/ 147 w 395"/>
                  <a:gd name="T25" fmla="*/ 224 h 388"/>
                  <a:gd name="T26" fmla="*/ 246 w 395"/>
                  <a:gd name="T27" fmla="*/ 22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88">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72" name="Freeform 17"/>
              <p:cNvSpPr/>
              <p:nvPr userDrawn="1"/>
            </p:nvSpPr>
            <p:spPr bwMode="auto">
              <a:xfrm>
                <a:off x="3620180" y="332365"/>
                <a:ext cx="454872" cy="484863"/>
              </a:xfrm>
              <a:custGeom>
                <a:avLst/>
                <a:gdLst>
                  <a:gd name="T0" fmla="*/ 364 w 364"/>
                  <a:gd name="T1" fmla="*/ 388 h 388"/>
                  <a:gd name="T2" fmla="*/ 270 w 364"/>
                  <a:gd name="T3" fmla="*/ 388 h 388"/>
                  <a:gd name="T4" fmla="*/ 82 w 364"/>
                  <a:gd name="T5" fmla="*/ 121 h 388"/>
                  <a:gd name="T6" fmla="*/ 82 w 364"/>
                  <a:gd name="T7" fmla="*/ 388 h 388"/>
                  <a:gd name="T8" fmla="*/ 0 w 364"/>
                  <a:gd name="T9" fmla="*/ 388 h 388"/>
                  <a:gd name="T10" fmla="*/ 0 w 364"/>
                  <a:gd name="T11" fmla="*/ 0 h 388"/>
                  <a:gd name="T12" fmla="*/ 94 w 364"/>
                  <a:gd name="T13" fmla="*/ 0 h 388"/>
                  <a:gd name="T14" fmla="*/ 279 w 364"/>
                  <a:gd name="T15" fmla="*/ 265 h 388"/>
                  <a:gd name="T16" fmla="*/ 279 w 364"/>
                  <a:gd name="T17" fmla="*/ 0 h 388"/>
                  <a:gd name="T18" fmla="*/ 364 w 364"/>
                  <a:gd name="T19" fmla="*/ 0 h 388"/>
                  <a:gd name="T20" fmla="*/ 364 w 364"/>
                  <a:gd name="T2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388">
                    <a:moveTo>
                      <a:pt x="364" y="388"/>
                    </a:moveTo>
                    <a:lnTo>
                      <a:pt x="270" y="388"/>
                    </a:lnTo>
                    <a:lnTo>
                      <a:pt x="82" y="121"/>
                    </a:lnTo>
                    <a:lnTo>
                      <a:pt x="82" y="388"/>
                    </a:lnTo>
                    <a:lnTo>
                      <a:pt x="0" y="388"/>
                    </a:lnTo>
                    <a:lnTo>
                      <a:pt x="0" y="0"/>
                    </a:lnTo>
                    <a:lnTo>
                      <a:pt x="94" y="0"/>
                    </a:lnTo>
                    <a:lnTo>
                      <a:pt x="279" y="265"/>
                    </a:lnTo>
                    <a:lnTo>
                      <a:pt x="279" y="0"/>
                    </a:lnTo>
                    <a:lnTo>
                      <a:pt x="364" y="0"/>
                    </a:lnTo>
                    <a:lnTo>
                      <a:pt x="364"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grpSp>
      </p:grpSp>
    </p:spTree>
    <p:extLst>
      <p:ext uri="{BB962C8B-B14F-4D97-AF65-F5344CB8AC3E}">
        <p14:creationId xmlns:p14="http://schemas.microsoft.com/office/powerpoint/2010/main" val="269298210"/>
      </p:ext>
    </p:extLst>
  </p:cSld>
  <p:clrMapOvr>
    <a:masterClrMapping/>
  </p:clrMapOvr>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06573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rcRect t="27214" b="8277"/>
          <a:stretch>
            <a:fillRect/>
          </a:stretch>
        </p:blipFill>
        <p:spPr>
          <a:xfrm>
            <a:off x="0" y="0"/>
            <a:ext cx="12192000" cy="52458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Text Placeholder 3"/>
          <p:cNvSpPr>
            <a:spLocks noGrp="1"/>
          </p:cNvSpPr>
          <p:nvPr>
            <p:ph type="body" sz="quarter" idx="11" hasCustomPrompt="1"/>
          </p:nvPr>
        </p:nvSpPr>
        <p:spPr>
          <a:xfrm>
            <a:off x="314325" y="5243512"/>
            <a:ext cx="11557000" cy="1614487"/>
          </a:xfrm>
          <a:prstGeom prst="rect">
            <a:avLst/>
          </a:prstGeom>
        </p:spPr>
        <p:txBody>
          <a:bodyPr lIns="0" tIns="0" rIns="0" bIns="0" anchor="ctr"/>
          <a:lstStyle>
            <a:lvl1pPr marL="0" indent="0">
              <a:buNone/>
              <a:defRPr sz="2400" b="1">
                <a:solidFill>
                  <a:schemeClr val="tx1"/>
                </a:solidFill>
              </a:defRPr>
            </a:lvl1pPr>
            <a:lvl2pPr marL="291586" indent="0">
              <a:buNone/>
              <a:defRPr sz="2400">
                <a:solidFill>
                  <a:schemeClr val="bg1"/>
                </a:solidFill>
              </a:defRPr>
            </a:lvl2pPr>
            <a:lvl3pPr marL="583171" indent="0">
              <a:buNone/>
              <a:defRPr sz="2400">
                <a:solidFill>
                  <a:schemeClr val="bg1"/>
                </a:solidFill>
              </a:defRPr>
            </a:lvl3pPr>
            <a:lvl4pPr marL="874756" indent="0">
              <a:buNone/>
              <a:defRPr sz="2400">
                <a:solidFill>
                  <a:schemeClr val="bg1"/>
                </a:solidFill>
              </a:defRPr>
            </a:lvl4pPr>
            <a:lvl5pPr marL="1166341" indent="0">
              <a:buNone/>
              <a:defRPr sz="2400">
                <a:solidFill>
                  <a:schemeClr val="bg1"/>
                </a:solidFill>
              </a:defRPr>
            </a:lvl5pPr>
          </a:lstStyle>
          <a:p>
            <a:pPr lvl="0"/>
            <a:r>
              <a:rPr lang="en-US"/>
              <a:t>Click to insert text</a:t>
            </a:r>
          </a:p>
        </p:txBody>
      </p:sp>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gradFill>
          <a:ln>
            <a:noFill/>
          </a:ln>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170074766"/>
      </p:ext>
    </p:extLst>
  </p:cSld>
  <p:clrMapOvr>
    <a:masterClrMapping/>
  </p:clrMapOvr>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811087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8"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5" cy="704850"/>
          </a:xfrm>
        </p:spPr>
        <p:txBody>
          <a:bodyPr/>
          <a:lstStyle>
            <a:lvl1pPr>
              <a:defRPr sz="1800">
                <a:solidFill>
                  <a:schemeClr val="accent1"/>
                </a:solidFill>
              </a:defRPr>
            </a:lvl1pPr>
          </a:lstStyle>
          <a:p>
            <a:r>
              <a:rPr lang="en-US"/>
              <a:t>Click to add title</a:t>
            </a:r>
            <a:endParaRPr lang="ru-RU"/>
          </a:p>
        </p:txBody>
      </p:sp>
      <p:sp>
        <p:nvSpPr>
          <p:cNvPr id="6" name="Text Placeholder 5"/>
          <p:cNvSpPr>
            <a:spLocks noGrp="1"/>
          </p:cNvSpPr>
          <p:nvPr>
            <p:ph type="body" sz="quarter" idx="10" hasCustomPrompt="1"/>
          </p:nvPr>
        </p:nvSpPr>
        <p:spPr>
          <a:xfrm>
            <a:off x="317500" y="6438901"/>
            <a:ext cx="10584209" cy="292100"/>
          </a:xfrm>
          <a:prstGeom prst="rect">
            <a:avLst/>
          </a:prstGeom>
        </p:spPr>
        <p:txBody>
          <a:bodyPr lIns="0" tIns="0" rIns="0" bIns="0" anchor="b" anchorCtr="0"/>
          <a:lstStyle>
            <a:lvl1pPr marL="0" indent="0">
              <a:lnSpc>
                <a:spcPct val="100000"/>
              </a:lnSpc>
              <a:spcBef>
                <a:spcPct val="0"/>
              </a:spcBef>
              <a:buNone/>
              <a:defRPr sz="800">
                <a:solidFill>
                  <a:schemeClr val="tx1"/>
                </a:solidFill>
              </a:defRPr>
            </a:lvl1pPr>
            <a:lvl2pPr marL="291586" indent="0">
              <a:buNone/>
              <a:defRPr/>
            </a:lvl2pPr>
            <a:lvl3pPr marL="583171" indent="0">
              <a:buNone/>
              <a:defRPr/>
            </a:lvl3pPr>
            <a:lvl4pPr marL="874756" indent="0">
              <a:buNone/>
              <a:defRPr/>
            </a:lvl4pPr>
            <a:lvl5pPr marL="1166341" indent="0">
              <a:buNone/>
              <a:defRPr/>
            </a:lvl5pPr>
          </a:lstStyle>
          <a:p>
            <a:pPr lvl="0"/>
            <a:r>
              <a:rPr lang="en-US"/>
              <a:t>Footnotes</a:t>
            </a:r>
          </a:p>
        </p:txBody>
      </p:sp>
      <p:pic>
        <p:nvPicPr>
          <p:cNvPr id="7" name="Рисунок 6"/>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4357582"/>
      </p:ext>
    </p:extLst>
  </p:cSld>
  <p:clrMapOvr>
    <a:masterClrMapping/>
  </p:clrMapOvr>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874851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2"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5" cy="704850"/>
          </a:xfrm>
        </p:spPr>
        <p:txBody>
          <a:bodyPr/>
          <a:lstStyle>
            <a:lvl1pPr>
              <a:defRPr sz="1800"/>
            </a:lvl1pPr>
          </a:lstStyle>
          <a:p>
            <a:r>
              <a:rPr lang="en-US"/>
              <a:t>Click to add title</a:t>
            </a:r>
            <a:endParaRPr lang="ru-RU"/>
          </a:p>
        </p:txBody>
      </p:sp>
      <p:sp>
        <p:nvSpPr>
          <p:cNvPr id="11" name="Text Placeholder 10"/>
          <p:cNvSpPr>
            <a:spLocks noGrp="1"/>
          </p:cNvSpPr>
          <p:nvPr>
            <p:ph type="body" sz="quarter" idx="12" hasCustomPrompt="1"/>
          </p:nvPr>
        </p:nvSpPr>
        <p:spPr>
          <a:xfrm>
            <a:off x="314325" y="1614488"/>
            <a:ext cx="11563350" cy="3629026"/>
          </a:xfrm>
          <a:prstGeom prst="rect">
            <a:avLst/>
          </a:prstGeom>
        </p:spPr>
        <p:txBody>
          <a:bodyPr lIns="0" tIns="0" rIns="0" bIns="0"/>
          <a:lstStyle>
            <a:lvl1pPr marL="0" indent="0">
              <a:spcAft>
                <a:spcPts val="300"/>
              </a:spcAft>
              <a:buNone/>
              <a:defRPr lang="en-US" sz="1600" b="0">
                <a:solidFill>
                  <a:schemeClr val="tx1"/>
                </a:solidFill>
              </a:defRPr>
            </a:lvl1pPr>
          </a:lstStyle>
          <a:p>
            <a:pPr marL="145792" lvl="0" indent="-145792">
              <a:lnSpc>
                <a:spcPct val="100000"/>
              </a:lnSpc>
              <a:spcBef>
                <a:spcPct val="0"/>
              </a:spcBef>
            </a:pPr>
            <a:r>
              <a:rPr lang="en-US"/>
              <a:t>Click to insert text</a:t>
            </a:r>
          </a:p>
        </p:txBody>
      </p:sp>
      <p:pic>
        <p:nvPicPr>
          <p:cNvPr id="6" name="Рисунок 5"/>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5183226"/>
      </p:ext>
    </p:extLst>
  </p:cSld>
  <p:clrMapOvr>
    <a:masterClrMapping/>
  </p:clrMapOvr>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82981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l="10117" t="6880" r="8976" b="40977"/>
          <a:stretch>
            <a:fillRect/>
          </a:stretch>
        </p:blipFill>
        <p:spPr>
          <a:xfrm>
            <a:off x="0" y="0"/>
            <a:ext cx="12192000" cy="5243966"/>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 name="Text Placeholder 3"/>
          <p:cNvSpPr>
            <a:spLocks noGrp="1"/>
          </p:cNvSpPr>
          <p:nvPr>
            <p:ph type="body" sz="quarter" idx="11" hasCustomPrompt="1"/>
          </p:nvPr>
        </p:nvSpPr>
        <p:spPr>
          <a:xfrm>
            <a:off x="314325" y="5243512"/>
            <a:ext cx="11557000" cy="1614487"/>
          </a:xfrm>
          <a:prstGeom prst="rect">
            <a:avLst/>
          </a:prstGeom>
        </p:spPr>
        <p:txBody>
          <a:bodyPr lIns="0" tIns="0" rIns="0" bIns="0" anchor="ctr"/>
          <a:lstStyle>
            <a:lvl1pPr marL="0" indent="0">
              <a:buNone/>
              <a:defRPr sz="2400" b="1">
                <a:solidFill>
                  <a:schemeClr val="tx1"/>
                </a:solidFill>
              </a:defRPr>
            </a:lvl1pPr>
            <a:lvl2pPr marL="291586" indent="0">
              <a:buNone/>
              <a:defRPr sz="2400">
                <a:solidFill>
                  <a:schemeClr val="bg1"/>
                </a:solidFill>
              </a:defRPr>
            </a:lvl2pPr>
            <a:lvl3pPr marL="583171" indent="0">
              <a:buNone/>
              <a:defRPr sz="2400">
                <a:solidFill>
                  <a:schemeClr val="bg1"/>
                </a:solidFill>
              </a:defRPr>
            </a:lvl3pPr>
            <a:lvl4pPr marL="874756" indent="0">
              <a:buNone/>
              <a:defRPr sz="2400">
                <a:solidFill>
                  <a:schemeClr val="bg1"/>
                </a:solidFill>
              </a:defRPr>
            </a:lvl4pPr>
            <a:lvl5pPr marL="1166341" indent="0">
              <a:buNone/>
              <a:defRPr sz="2400">
                <a:solidFill>
                  <a:schemeClr val="bg1"/>
                </a:solidFill>
              </a:defRPr>
            </a:lvl5pPr>
          </a:lstStyle>
          <a:p>
            <a:pPr lvl="0"/>
            <a:r>
              <a:rPr lang="en-US"/>
              <a:t>Click to insert text</a:t>
            </a:r>
          </a:p>
        </p:txBody>
      </p:sp>
    </p:spTree>
    <p:extLst>
      <p:ext uri="{BB962C8B-B14F-4D97-AF65-F5344CB8AC3E}">
        <p14:creationId xmlns:p14="http://schemas.microsoft.com/office/powerpoint/2010/main" val="1353046841"/>
      </p:ext>
    </p:extLst>
  </p:cSld>
  <p:clrMapOvr>
    <a:masterClrMapping/>
  </p:clrMapOv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98689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rcRect l="1566" t="2138" r="4451" b="1171"/>
          <a:stretch>
            <a:fillRect/>
          </a:stretch>
        </p:blipFill>
        <p:spPr>
          <a:xfrm>
            <a:off x="0" y="0"/>
            <a:ext cx="12192001" cy="5245100"/>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 name="Text Placeholder 3"/>
          <p:cNvSpPr>
            <a:spLocks noGrp="1"/>
          </p:cNvSpPr>
          <p:nvPr>
            <p:ph type="body" sz="quarter" idx="11" hasCustomPrompt="1"/>
          </p:nvPr>
        </p:nvSpPr>
        <p:spPr>
          <a:xfrm>
            <a:off x="314325" y="5243512"/>
            <a:ext cx="11557000" cy="1614487"/>
          </a:xfrm>
          <a:prstGeom prst="rect">
            <a:avLst/>
          </a:prstGeom>
        </p:spPr>
        <p:txBody>
          <a:bodyPr lIns="0" tIns="0" rIns="0" bIns="0" anchor="ctr"/>
          <a:lstStyle>
            <a:lvl1pPr marL="0" indent="0">
              <a:buNone/>
              <a:defRPr sz="2400" b="1">
                <a:solidFill>
                  <a:schemeClr val="tx1"/>
                </a:solidFill>
              </a:defRPr>
            </a:lvl1pPr>
            <a:lvl2pPr marL="291586" indent="0">
              <a:buNone/>
              <a:defRPr sz="2400">
                <a:solidFill>
                  <a:schemeClr val="bg1"/>
                </a:solidFill>
              </a:defRPr>
            </a:lvl2pPr>
            <a:lvl3pPr marL="583171" indent="0">
              <a:buNone/>
              <a:defRPr sz="2400">
                <a:solidFill>
                  <a:schemeClr val="bg1"/>
                </a:solidFill>
              </a:defRPr>
            </a:lvl3pPr>
            <a:lvl4pPr marL="874756" indent="0">
              <a:buNone/>
              <a:defRPr sz="2400">
                <a:solidFill>
                  <a:schemeClr val="bg1"/>
                </a:solidFill>
              </a:defRPr>
            </a:lvl4pPr>
            <a:lvl5pPr marL="1166341" indent="0">
              <a:buNone/>
              <a:defRPr sz="2400">
                <a:solidFill>
                  <a:schemeClr val="bg1"/>
                </a:solidFill>
              </a:defRPr>
            </a:lvl5pPr>
          </a:lstStyle>
          <a:p>
            <a:pPr lvl="0"/>
            <a:r>
              <a:rPr lang="en-US"/>
              <a:t>Click to insert text</a:t>
            </a:r>
          </a:p>
        </p:txBody>
      </p:sp>
    </p:spTree>
    <p:extLst>
      <p:ext uri="{BB962C8B-B14F-4D97-AF65-F5344CB8AC3E}">
        <p14:creationId xmlns:p14="http://schemas.microsoft.com/office/powerpoint/2010/main" val="4079804905"/>
      </p:ext>
    </p:extLst>
  </p:cSld>
  <p:clrMapOvr>
    <a:masterClrMapping/>
  </p:clrMapOv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38194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t="404" b="35064"/>
          <a:stretch>
            <a:fillRect/>
          </a:stretch>
        </p:blipFill>
        <p:spPr>
          <a:xfrm>
            <a:off x="0" y="1"/>
            <a:ext cx="12192000" cy="5245100"/>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 name="Text Placeholder 3"/>
          <p:cNvSpPr>
            <a:spLocks noGrp="1"/>
          </p:cNvSpPr>
          <p:nvPr>
            <p:ph type="body" sz="quarter" idx="11" hasCustomPrompt="1"/>
          </p:nvPr>
        </p:nvSpPr>
        <p:spPr>
          <a:xfrm>
            <a:off x="314325" y="5243512"/>
            <a:ext cx="11557000" cy="1614487"/>
          </a:xfrm>
          <a:prstGeom prst="rect">
            <a:avLst/>
          </a:prstGeom>
        </p:spPr>
        <p:txBody>
          <a:bodyPr lIns="0" tIns="0" rIns="0" bIns="0" anchor="ctr"/>
          <a:lstStyle>
            <a:lvl1pPr marL="0" indent="0">
              <a:buNone/>
              <a:defRPr sz="2400" b="1">
                <a:solidFill>
                  <a:schemeClr val="tx1"/>
                </a:solidFill>
              </a:defRPr>
            </a:lvl1pPr>
            <a:lvl2pPr marL="291586" indent="0">
              <a:buNone/>
              <a:defRPr sz="2400">
                <a:solidFill>
                  <a:schemeClr val="bg1"/>
                </a:solidFill>
              </a:defRPr>
            </a:lvl2pPr>
            <a:lvl3pPr marL="583171" indent="0">
              <a:buNone/>
              <a:defRPr sz="2400">
                <a:solidFill>
                  <a:schemeClr val="bg1"/>
                </a:solidFill>
              </a:defRPr>
            </a:lvl3pPr>
            <a:lvl4pPr marL="874756" indent="0">
              <a:buNone/>
              <a:defRPr sz="2400">
                <a:solidFill>
                  <a:schemeClr val="bg1"/>
                </a:solidFill>
              </a:defRPr>
            </a:lvl4pPr>
            <a:lvl5pPr marL="1166341" indent="0">
              <a:buNone/>
              <a:defRPr sz="2400">
                <a:solidFill>
                  <a:schemeClr val="bg1"/>
                </a:solidFill>
              </a:defRPr>
            </a:lvl5pPr>
          </a:lstStyle>
          <a:p>
            <a:pPr lvl="0"/>
            <a:r>
              <a:rPr lang="en-US"/>
              <a:t>Click to insert text</a:t>
            </a:r>
          </a:p>
        </p:txBody>
      </p:sp>
    </p:spTree>
    <p:extLst>
      <p:ext uri="{BB962C8B-B14F-4D97-AF65-F5344CB8AC3E}">
        <p14:creationId xmlns:p14="http://schemas.microsoft.com/office/powerpoint/2010/main" val="2142006428"/>
      </p:ext>
    </p:extLst>
  </p:cSld>
  <p:clrMapOvr>
    <a:masterClrMapping/>
  </p:clrMapOvr>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59097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rcRect l="12546" t="11371" r="441" b="1661"/>
          <a:stretch>
            <a:fillRect/>
          </a:stretch>
        </p:blipFill>
        <p:spPr>
          <a:xfrm>
            <a:off x="0" y="1"/>
            <a:ext cx="12192000" cy="5245099"/>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 name="Text Placeholder 3"/>
          <p:cNvSpPr>
            <a:spLocks noGrp="1"/>
          </p:cNvSpPr>
          <p:nvPr>
            <p:ph type="body" sz="quarter" idx="11" hasCustomPrompt="1"/>
          </p:nvPr>
        </p:nvSpPr>
        <p:spPr>
          <a:xfrm>
            <a:off x="314325" y="5243512"/>
            <a:ext cx="11557000" cy="1614487"/>
          </a:xfrm>
          <a:prstGeom prst="rect">
            <a:avLst/>
          </a:prstGeom>
        </p:spPr>
        <p:txBody>
          <a:bodyPr lIns="0" tIns="0" rIns="0" bIns="0" anchor="ctr"/>
          <a:lstStyle>
            <a:lvl1pPr marL="0" indent="0">
              <a:buNone/>
              <a:defRPr sz="2400" b="1">
                <a:solidFill>
                  <a:schemeClr val="tx1"/>
                </a:solidFill>
              </a:defRPr>
            </a:lvl1pPr>
            <a:lvl2pPr marL="291586" indent="0">
              <a:buNone/>
              <a:defRPr sz="2400">
                <a:solidFill>
                  <a:schemeClr val="bg1"/>
                </a:solidFill>
              </a:defRPr>
            </a:lvl2pPr>
            <a:lvl3pPr marL="583171" indent="0">
              <a:buNone/>
              <a:defRPr sz="2400">
                <a:solidFill>
                  <a:schemeClr val="bg1"/>
                </a:solidFill>
              </a:defRPr>
            </a:lvl3pPr>
            <a:lvl4pPr marL="874756" indent="0">
              <a:buNone/>
              <a:defRPr sz="2400">
                <a:solidFill>
                  <a:schemeClr val="bg1"/>
                </a:solidFill>
              </a:defRPr>
            </a:lvl4pPr>
            <a:lvl5pPr marL="1166341" indent="0">
              <a:buNone/>
              <a:defRPr sz="2400">
                <a:solidFill>
                  <a:schemeClr val="bg1"/>
                </a:solidFill>
              </a:defRPr>
            </a:lvl5pPr>
          </a:lstStyle>
          <a:p>
            <a:pPr lvl="0"/>
            <a:r>
              <a:rPr lang="en-US"/>
              <a:t>Click to insert text</a:t>
            </a:r>
          </a:p>
        </p:txBody>
      </p:sp>
    </p:spTree>
    <p:extLst>
      <p:ext uri="{BB962C8B-B14F-4D97-AF65-F5344CB8AC3E}">
        <p14:creationId xmlns:p14="http://schemas.microsoft.com/office/powerpoint/2010/main" val="1809213224"/>
      </p:ext>
    </p:extLst>
  </p:cSld>
  <p:clrMapOvr>
    <a:masterClrMapping/>
  </p:clrMapOvr>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75665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rcRect t="21640" b="13849"/>
          <a:stretch>
            <a:fillRect/>
          </a:stretch>
        </p:blipFill>
        <p:spPr>
          <a:xfrm>
            <a:off x="0" y="0"/>
            <a:ext cx="12192000" cy="5243513"/>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 name="Text Placeholder 3"/>
          <p:cNvSpPr>
            <a:spLocks noGrp="1"/>
          </p:cNvSpPr>
          <p:nvPr>
            <p:ph type="body" sz="quarter" idx="11" hasCustomPrompt="1"/>
          </p:nvPr>
        </p:nvSpPr>
        <p:spPr>
          <a:xfrm>
            <a:off x="314325" y="5243512"/>
            <a:ext cx="11557000" cy="1614487"/>
          </a:xfrm>
          <a:prstGeom prst="rect">
            <a:avLst/>
          </a:prstGeom>
        </p:spPr>
        <p:txBody>
          <a:bodyPr lIns="0" tIns="0" rIns="0" bIns="0" anchor="ctr"/>
          <a:lstStyle>
            <a:lvl1pPr marL="0" indent="0">
              <a:buNone/>
              <a:defRPr sz="2400" b="1">
                <a:solidFill>
                  <a:schemeClr val="tx1"/>
                </a:solidFill>
              </a:defRPr>
            </a:lvl1pPr>
            <a:lvl2pPr marL="291586" indent="0">
              <a:buNone/>
              <a:defRPr sz="2400">
                <a:solidFill>
                  <a:schemeClr val="bg1"/>
                </a:solidFill>
              </a:defRPr>
            </a:lvl2pPr>
            <a:lvl3pPr marL="583171" indent="0">
              <a:buNone/>
              <a:defRPr sz="2400">
                <a:solidFill>
                  <a:schemeClr val="bg1"/>
                </a:solidFill>
              </a:defRPr>
            </a:lvl3pPr>
            <a:lvl4pPr marL="874756" indent="0">
              <a:buNone/>
              <a:defRPr sz="2400">
                <a:solidFill>
                  <a:schemeClr val="bg1"/>
                </a:solidFill>
              </a:defRPr>
            </a:lvl4pPr>
            <a:lvl5pPr marL="1166341" indent="0">
              <a:buNone/>
              <a:defRPr sz="2400">
                <a:solidFill>
                  <a:schemeClr val="bg1"/>
                </a:solidFill>
              </a:defRPr>
            </a:lvl5pPr>
          </a:lstStyle>
          <a:p>
            <a:pPr lvl="0"/>
            <a:r>
              <a:rPr lang="en-US"/>
              <a:t>Click to insert text</a:t>
            </a:r>
          </a:p>
        </p:txBody>
      </p:sp>
    </p:spTree>
    <p:extLst>
      <p:ext uri="{BB962C8B-B14F-4D97-AF65-F5344CB8AC3E}">
        <p14:creationId xmlns:p14="http://schemas.microsoft.com/office/powerpoint/2010/main" val="841486075"/>
      </p:ext>
    </p:extLst>
  </p:cSld>
  <p:clrMapOvr>
    <a:masterClrMapping/>
  </p:clrMapOvr>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261283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5" cy="704850"/>
          </a:xfrm>
        </p:spPr>
        <p:txBody>
          <a:bodyPr/>
          <a:lstStyle>
            <a:lvl1pPr>
              <a:defRPr sz="1800">
                <a:solidFill>
                  <a:schemeClr val="accent1"/>
                </a:solidFill>
              </a:defRPr>
            </a:lvl1pPr>
          </a:lstStyle>
          <a:p>
            <a:r>
              <a:rPr lang="en-US"/>
              <a:t>Click to add title</a:t>
            </a:r>
            <a:endParaRPr lang="ru-RU"/>
          </a:p>
        </p:txBody>
      </p:sp>
      <p:sp>
        <p:nvSpPr>
          <p:cNvPr id="6" name="Text Placeholder 5"/>
          <p:cNvSpPr>
            <a:spLocks noGrp="1"/>
          </p:cNvSpPr>
          <p:nvPr>
            <p:ph type="body" sz="quarter" idx="10" hasCustomPrompt="1"/>
          </p:nvPr>
        </p:nvSpPr>
        <p:spPr>
          <a:xfrm>
            <a:off x="317500" y="6438901"/>
            <a:ext cx="10584209" cy="292100"/>
          </a:xfrm>
          <a:prstGeom prst="rect">
            <a:avLst/>
          </a:prstGeom>
        </p:spPr>
        <p:txBody>
          <a:bodyPr lIns="0" tIns="0" rIns="0" bIns="0" anchor="b" anchorCtr="0"/>
          <a:lstStyle>
            <a:lvl1pPr marL="0" indent="0">
              <a:lnSpc>
                <a:spcPct val="100000"/>
              </a:lnSpc>
              <a:spcBef>
                <a:spcPct val="0"/>
              </a:spcBef>
              <a:buNone/>
              <a:defRPr sz="800">
                <a:solidFill>
                  <a:schemeClr val="tx1"/>
                </a:solidFill>
              </a:defRPr>
            </a:lvl1pPr>
            <a:lvl2pPr marL="291586" indent="0">
              <a:buNone/>
              <a:defRPr/>
            </a:lvl2pPr>
            <a:lvl3pPr marL="583171" indent="0">
              <a:buNone/>
              <a:defRPr/>
            </a:lvl3pPr>
            <a:lvl4pPr marL="874756" indent="0">
              <a:buNone/>
              <a:defRPr/>
            </a:lvl4pPr>
            <a:lvl5pPr marL="1166341" indent="0">
              <a:buNone/>
              <a:defRPr/>
            </a:lvl5pPr>
          </a:lstStyle>
          <a:p>
            <a:pPr lvl="0"/>
            <a:r>
              <a:rPr lang="en-US"/>
              <a:t>Footnotes</a:t>
            </a:r>
          </a:p>
        </p:txBody>
      </p:sp>
      <p:pic>
        <p:nvPicPr>
          <p:cNvPr id="7" name="Рисунок 6"/>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2775298"/>
      </p:ext>
    </p:extLst>
  </p:cSld>
  <p:clrMapOvr>
    <a:masterClrMapping/>
  </p:clrMapOv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21593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 xmlns:a16="http://schemas.microsoft.com/office/drawing/2014/main" id="{898F256F-6194-490C-839E-F1645E028C11}"/>
              </a:ext>
            </a:extLst>
          </p:cNvPr>
          <p:cNvSpPr>
            <a:spLocks noGrp="1"/>
          </p:cNvSpPr>
          <p:nvPr>
            <p:ph type="title" hasCustomPrompt="1"/>
          </p:nvPr>
        </p:nvSpPr>
        <p:spPr>
          <a:xfrm>
            <a:off x="317499" y="0"/>
            <a:ext cx="10582275" cy="704850"/>
          </a:xfrm>
        </p:spPr>
        <p:txBody>
          <a:bodyPr/>
          <a:lstStyle>
            <a:lvl1pPr>
              <a:defRPr sz="1800"/>
            </a:lvl1pPr>
          </a:lstStyle>
          <a:p>
            <a:r>
              <a:rPr lang="en-US"/>
              <a:t>Click to add title</a:t>
            </a:r>
            <a:endParaRPr lang="ru-RU"/>
          </a:p>
        </p:txBody>
      </p:sp>
      <p:sp>
        <p:nvSpPr>
          <p:cNvPr id="11" name="Text Placeholder 10"/>
          <p:cNvSpPr>
            <a:spLocks noGrp="1"/>
          </p:cNvSpPr>
          <p:nvPr>
            <p:ph type="body" sz="quarter" idx="12" hasCustomPrompt="1"/>
          </p:nvPr>
        </p:nvSpPr>
        <p:spPr>
          <a:xfrm>
            <a:off x="314325" y="1614488"/>
            <a:ext cx="11563350" cy="3629026"/>
          </a:xfrm>
          <a:prstGeom prst="rect">
            <a:avLst/>
          </a:prstGeom>
        </p:spPr>
        <p:txBody>
          <a:bodyPr lIns="0" tIns="0" rIns="0" bIns="0"/>
          <a:lstStyle>
            <a:lvl1pPr marL="0" indent="0">
              <a:spcAft>
                <a:spcPts val="300"/>
              </a:spcAft>
              <a:buNone/>
              <a:defRPr lang="en-US" sz="1600" b="0">
                <a:solidFill>
                  <a:schemeClr val="tx1"/>
                </a:solidFill>
              </a:defRPr>
            </a:lvl1pPr>
          </a:lstStyle>
          <a:p>
            <a:pPr marL="145792" lvl="0" indent="-145792">
              <a:lnSpc>
                <a:spcPct val="100000"/>
              </a:lnSpc>
              <a:spcBef>
                <a:spcPct val="0"/>
              </a:spcBef>
            </a:pPr>
            <a:r>
              <a:rPr lang="en-US"/>
              <a:t>Click to insert text</a:t>
            </a:r>
          </a:p>
        </p:txBody>
      </p:sp>
      <p:pic>
        <p:nvPicPr>
          <p:cNvPr id="6" name="Рисунок 5"/>
          <p:cNvPicPr/>
          <p:nvPr userDrawn="1"/>
        </p:nvPicPr>
        <p:blipFill>
          <a:blip r:embed="rId7">
            <a:extLst>
              <a:ext uri="{28A0092B-C50C-407E-A947-70E740481C1C}">
                <a14:useLocalDpi xmlns:a14="http://schemas.microsoft.com/office/drawing/2010/main" val="0"/>
              </a:ext>
            </a:extLst>
          </a:blip>
          <a:srcRect l="16074" t="20776" r="17874" b="32226"/>
          <a:stretch>
            <a:fillRect/>
          </a:stretch>
        </p:blipFill>
        <p:spPr bwMode="auto">
          <a:xfrm>
            <a:off x="10544918" y="41352"/>
            <a:ext cx="1498399" cy="622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685648"/>
      </p:ext>
    </p:extLst>
  </p:cSld>
  <p:clrMapOvr>
    <a:masterClrMapping/>
  </p:clrMapOvr>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28"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4"/>
            </p:custDataLst>
            <p:extLst>
              <p:ext uri="{D42A27DB-BD31-4B8C-83A1-F6EECF244321}">
                <p14:modId xmlns:p14="http://schemas.microsoft.com/office/powerpoint/2010/main" val="3475195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Слайд think-cell" r:id="rId26" imgW="594" imgH="595" progId="TCLayout.ActiveDocument.1">
                  <p:embed/>
                </p:oleObj>
              </mc:Choice>
              <mc:Fallback>
                <p:oleObj name="Слайд think-cell" r:id="rId26" imgW="594" imgH="595" progId="TCLayout.ActiveDocument.1">
                  <p:embed/>
                  <p:pic>
                    <p:nvPicPr>
                      <p:cNvPr id="0" name="OLE substitute imag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096" name="Rectangle 4095" hidden="1"/>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5" name="Заголовок 4">
            <a:extLst>
              <a:ext uri="{FF2B5EF4-FFF2-40B4-BE49-F238E27FC236}">
                <a16:creationId xmlns="" xmlns:a16="http://schemas.microsoft.com/office/drawing/2014/main" id="{36E636A3-9ECF-48A3-BE22-44F7F64B0EBD}"/>
              </a:ext>
            </a:extLst>
          </p:cNvPr>
          <p:cNvSpPr>
            <a:spLocks noGrp="1"/>
          </p:cNvSpPr>
          <p:nvPr userDrawn="1">
            <p:ph type="title"/>
          </p:nvPr>
        </p:nvSpPr>
        <p:spPr>
          <a:xfrm>
            <a:off x="317499" y="1"/>
            <a:ext cx="10582275" cy="706566"/>
          </a:xfrm>
          <a:prstGeom prst="rect">
            <a:avLst/>
          </a:prstGeom>
        </p:spPr>
        <p:txBody>
          <a:bodyPr vert="horz" lIns="0" tIns="0" rIns="0" bIns="0" rtlCol="0" anchor="ctr">
            <a:noAutofit/>
          </a:bodyPr>
          <a:lstStyle/>
          <a:p>
            <a:r>
              <a:rPr lang="en-US"/>
              <a:t>Click to add title</a:t>
            </a:r>
            <a:endParaRPr lang="ru-RU"/>
          </a:p>
        </p:txBody>
      </p:sp>
      <p:sp>
        <p:nvSpPr>
          <p:cNvPr id="6" name="TextBox 5"/>
          <p:cNvSpPr txBox="1"/>
          <p:nvPr userDrawn="1"/>
        </p:nvSpPr>
        <p:spPr>
          <a:xfrm>
            <a:off x="11420943" y="6542300"/>
            <a:ext cx="456732" cy="226800"/>
          </a:xfrm>
          <a:prstGeom prst="rect">
            <a:avLst/>
          </a:prstGeom>
        </p:spPr>
        <p:txBody>
          <a:bodyPr vert="horz" lIns="0" tIns="0" rIns="0" bIns="0" rtlCol="0" anchor="ctr"/>
          <a:lstStyle>
            <a:defPPr>
              <a:defRPr lang="en-US"/>
            </a:defPPr>
            <a:lvl1pPr algn="r">
              <a:defRPr sz="1000">
                <a:solidFill>
                  <a:schemeClr val="accent3">
                    <a:lumMod val="60000"/>
                    <a:lumOff val="40000"/>
                  </a:schemeClr>
                </a:solidFill>
                <a:latin typeface="+mj-lt"/>
              </a:defRPr>
            </a:lvl1pPr>
          </a:lstStyle>
          <a:p>
            <a:pPr lvl="0"/>
            <a:fld id="{A629F11A-CAD2-4FD2-9793-0DC6E98D19B3}" type="slidenum">
              <a:rPr lang="ru-RU" sz="1200" smtClean="0">
                <a:solidFill>
                  <a:schemeClr val="tx1"/>
                </a:solidFill>
              </a:rPr>
              <a:pPr lvl="0"/>
              <a:t>‹#›</a:t>
            </a:fld>
            <a:endParaRPr lang="ru-RU" sz="1200">
              <a:solidFill>
                <a:schemeClr val="tx1"/>
              </a:solidFill>
            </a:endParaRPr>
          </a:p>
        </p:txBody>
      </p:sp>
      <p:cxnSp>
        <p:nvCxnSpPr>
          <p:cNvPr id="17" name="Прямая соединительная линия 2">
            <a:extLst>
              <a:ext uri="{FF2B5EF4-FFF2-40B4-BE49-F238E27FC236}">
                <a16:creationId xmlns="" xmlns:a16="http://schemas.microsoft.com/office/drawing/2014/main" id="{364E0CD2-B6EC-42D1-82F3-DF270FED9E67}"/>
              </a:ext>
            </a:extLst>
          </p:cNvPr>
          <p:cNvCxnSpPr/>
          <p:nvPr userDrawn="1"/>
        </p:nvCxnSpPr>
        <p:spPr>
          <a:xfrm>
            <a:off x="0" y="706567"/>
            <a:ext cx="121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19282" y="55683"/>
            <a:ext cx="1063494" cy="570586"/>
          </a:xfrm>
          <a:prstGeom prst="rect">
            <a:avLst/>
          </a:prstGeom>
        </p:spPr>
      </p:pic>
    </p:spTree>
    <p:extLst>
      <p:ext uri="{BB962C8B-B14F-4D97-AF65-F5344CB8AC3E}">
        <p14:creationId xmlns:p14="http://schemas.microsoft.com/office/powerpoint/2010/main" val="3680043546"/>
      </p:ext>
    </p:extLst>
  </p:cSld>
  <p:clrMap bg1="lt1" tx1="dk1" bg2="lt2" tx2="dk2" accent1="accent1" accent2="accent2" accent3="accent3" accent4="accent4" accent5="accent5" accent6="accent6" hlink="hlink" folHlink="folHlink"/>
  <p:sldLayoutIdLst>
    <p:sldLayoutId id="2147483767" r:id="rId1"/>
    <p:sldLayoutId id="2147483761" r:id="rId2"/>
    <p:sldLayoutId id="2147483762" r:id="rId3"/>
    <p:sldLayoutId id="2147483763" r:id="rId4"/>
    <p:sldLayoutId id="2147483764" r:id="rId5"/>
    <p:sldLayoutId id="2147483765" r:id="rId6"/>
    <p:sldLayoutId id="2147483766" r:id="rId7"/>
    <p:sldLayoutId id="2147483696" r:id="rId8"/>
    <p:sldLayoutId id="2147483703" r:id="rId9"/>
    <p:sldLayoutId id="2147483708" r:id="rId10"/>
    <p:sldLayoutId id="2147483701" r:id="rId11"/>
    <p:sldLayoutId id="2147483742" r:id="rId12"/>
    <p:sldLayoutId id="2147483704" r:id="rId13"/>
    <p:sldLayoutId id="2147483707" r:id="rId14"/>
    <p:sldLayoutId id="2147483706" r:id="rId15"/>
    <p:sldLayoutId id="2147483716" r:id="rId16"/>
    <p:sldLayoutId id="2147483709" r:id="rId17"/>
    <p:sldLayoutId id="2147483710" r:id="rId18"/>
    <p:sldLayoutId id="2147483795" r:id="rId19"/>
    <p:sldLayoutId id="2147483796" r:id="rId20"/>
    <p:sldLayoutId id="2147483797" r:id="rId21"/>
  </p:sldLayoutIdLst>
  <p:transition/>
  <p:hf hdr="0" ftr="0" dt="0"/>
  <p:txStyles>
    <p:titleStyle>
      <a:lvl1pPr algn="l" defTabSz="583170" rtl="0" eaLnBrk="1" latinLnBrk="0" hangingPunct="1">
        <a:lnSpc>
          <a:spcPct val="100000"/>
        </a:lnSpc>
        <a:spcBef>
          <a:spcPct val="0"/>
        </a:spcBef>
        <a:buNone/>
        <a:defRPr lang="ru-RU" sz="1800" b="0" kern="1200">
          <a:solidFill>
            <a:schemeClr val="accent1"/>
          </a:solidFill>
          <a:latin typeface="+mj-lt"/>
          <a:ea typeface="+mj-ea"/>
          <a:cs typeface="+mj-cs"/>
        </a:defRPr>
      </a:lvl1pPr>
    </p:titleStyle>
    <p:bodyStyle>
      <a:lvl1pPr marL="145792" indent="-145792" algn="l" defTabSz="58317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378" indent="-145792" algn="l" defTabSz="583170" rtl="0" eaLnBrk="1" latinLnBrk="0" hangingPunct="1">
        <a:lnSpc>
          <a:spcPct val="90000"/>
        </a:lnSpc>
        <a:spcBef>
          <a:spcPts val="319"/>
        </a:spcBef>
        <a:buFont typeface="Arial" panose="020B0604020202020204" pitchFamily="34" charset="0"/>
        <a:buChar char="•"/>
        <a:defRPr sz="1531" kern="1200">
          <a:solidFill>
            <a:schemeClr val="tx1"/>
          </a:solidFill>
          <a:latin typeface="+mn-lt"/>
          <a:ea typeface="+mn-ea"/>
          <a:cs typeface="+mn-cs"/>
        </a:defRPr>
      </a:lvl2pPr>
      <a:lvl3pPr marL="728963" indent="-145792" algn="l" defTabSz="58317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548"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2133"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718"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5303"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6888"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8472"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ru-RU"/>
      </a:defPPr>
      <a:lvl1pPr marL="0" algn="l" defTabSz="583170" rtl="0" eaLnBrk="1" latinLnBrk="0" hangingPunct="1">
        <a:defRPr sz="1148" kern="1200">
          <a:solidFill>
            <a:schemeClr val="tx1"/>
          </a:solidFill>
          <a:latin typeface="+mn-lt"/>
          <a:ea typeface="+mn-ea"/>
          <a:cs typeface="+mn-cs"/>
        </a:defRPr>
      </a:lvl1pPr>
      <a:lvl2pPr marL="291585" algn="l" defTabSz="583170" rtl="0" eaLnBrk="1" latinLnBrk="0" hangingPunct="1">
        <a:defRPr sz="1148" kern="1200">
          <a:solidFill>
            <a:schemeClr val="tx1"/>
          </a:solidFill>
          <a:latin typeface="+mn-lt"/>
          <a:ea typeface="+mn-ea"/>
          <a:cs typeface="+mn-cs"/>
        </a:defRPr>
      </a:lvl2pPr>
      <a:lvl3pPr marL="583170" algn="l" defTabSz="583170" rtl="0" eaLnBrk="1" latinLnBrk="0" hangingPunct="1">
        <a:defRPr sz="1148" kern="1200">
          <a:solidFill>
            <a:schemeClr val="tx1"/>
          </a:solidFill>
          <a:latin typeface="+mn-lt"/>
          <a:ea typeface="+mn-ea"/>
          <a:cs typeface="+mn-cs"/>
        </a:defRPr>
      </a:lvl3pPr>
      <a:lvl4pPr marL="874755" algn="l" defTabSz="583170" rtl="0" eaLnBrk="1" latinLnBrk="0" hangingPunct="1">
        <a:defRPr sz="1148" kern="1200">
          <a:solidFill>
            <a:schemeClr val="tx1"/>
          </a:solidFill>
          <a:latin typeface="+mn-lt"/>
          <a:ea typeface="+mn-ea"/>
          <a:cs typeface="+mn-cs"/>
        </a:defRPr>
      </a:lvl4pPr>
      <a:lvl5pPr marL="1166340" algn="l" defTabSz="583170" rtl="0" eaLnBrk="1" latinLnBrk="0" hangingPunct="1">
        <a:defRPr sz="1148" kern="1200">
          <a:solidFill>
            <a:schemeClr val="tx1"/>
          </a:solidFill>
          <a:latin typeface="+mn-lt"/>
          <a:ea typeface="+mn-ea"/>
          <a:cs typeface="+mn-cs"/>
        </a:defRPr>
      </a:lvl5pPr>
      <a:lvl6pPr marL="1457924" algn="l" defTabSz="583170" rtl="0" eaLnBrk="1" latinLnBrk="0" hangingPunct="1">
        <a:defRPr sz="1148" kern="1200">
          <a:solidFill>
            <a:schemeClr val="tx1"/>
          </a:solidFill>
          <a:latin typeface="+mn-lt"/>
          <a:ea typeface="+mn-ea"/>
          <a:cs typeface="+mn-cs"/>
        </a:defRPr>
      </a:lvl6pPr>
      <a:lvl7pPr marL="1749510" algn="l" defTabSz="583170" rtl="0" eaLnBrk="1" latinLnBrk="0" hangingPunct="1">
        <a:defRPr sz="1148" kern="1200">
          <a:solidFill>
            <a:schemeClr val="tx1"/>
          </a:solidFill>
          <a:latin typeface="+mn-lt"/>
          <a:ea typeface="+mn-ea"/>
          <a:cs typeface="+mn-cs"/>
        </a:defRPr>
      </a:lvl7pPr>
      <a:lvl8pPr marL="2041095" algn="l" defTabSz="583170" rtl="0" eaLnBrk="1" latinLnBrk="0" hangingPunct="1">
        <a:defRPr sz="1148" kern="1200">
          <a:solidFill>
            <a:schemeClr val="tx1"/>
          </a:solidFill>
          <a:latin typeface="+mn-lt"/>
          <a:ea typeface="+mn-ea"/>
          <a:cs typeface="+mn-cs"/>
        </a:defRPr>
      </a:lvl8pPr>
      <a:lvl9pPr marL="2332680" algn="l" defTabSz="58317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78" userDrawn="1">
          <p15:clr>
            <a:srgbClr val="A4A3A4"/>
          </p15:clr>
        </p15:guide>
        <p15:guide id="4" orient="horz" pos="3875" userDrawn="1">
          <p15:clr>
            <a:srgbClr val="A4A3A4"/>
          </p15:clr>
        </p15:guide>
        <p15:guide id="8" orient="horz" pos="2732" userDrawn="1">
          <p15:clr>
            <a:srgbClr val="A4A3A4"/>
          </p15:clr>
        </p15:guide>
        <p15:guide id="10" pos="815" userDrawn="1">
          <p15:clr>
            <a:srgbClr val="A4A3A4"/>
          </p15:clr>
        </p15:guide>
        <p15:guide id="11" pos="1338" userDrawn="1">
          <p15:clr>
            <a:srgbClr val="A4A3A4"/>
          </p15:clr>
        </p15:guide>
        <p15:guide id="12" pos="723" userDrawn="1">
          <p15:clr>
            <a:srgbClr val="A4A3A4"/>
          </p15:clr>
        </p15:guide>
        <p15:guide id="13" pos="200" userDrawn="1">
          <p15:clr>
            <a:srgbClr val="A4A3A4"/>
          </p15:clr>
        </p15:guide>
        <p15:guide id="14" pos="1430" userDrawn="1">
          <p15:clr>
            <a:srgbClr val="A4A3A4"/>
          </p15:clr>
        </p15:guide>
        <p15:guide id="15" pos="1949" userDrawn="1">
          <p15:clr>
            <a:srgbClr val="A4A3A4"/>
          </p15:clr>
        </p15:guide>
        <p15:guide id="16" pos="2043" userDrawn="1">
          <p15:clr>
            <a:srgbClr val="A4A3A4"/>
          </p15:clr>
        </p15:guide>
        <p15:guide id="17" pos="2565" userDrawn="1">
          <p15:clr>
            <a:srgbClr val="A4A3A4"/>
          </p15:clr>
        </p15:guide>
        <p15:guide id="18" pos="2657" userDrawn="1">
          <p15:clr>
            <a:srgbClr val="A4A3A4"/>
          </p15:clr>
        </p15:guide>
        <p15:guide id="19" pos="3182" userDrawn="1">
          <p15:clr>
            <a:srgbClr val="A4A3A4"/>
          </p15:clr>
        </p15:guide>
        <p15:guide id="20" pos="3272" userDrawn="1">
          <p15:clr>
            <a:srgbClr val="A4A3A4"/>
          </p15:clr>
        </p15:guide>
        <p15:guide id="21" pos="3795" userDrawn="1">
          <p15:clr>
            <a:srgbClr val="A4A3A4"/>
          </p15:clr>
        </p15:guide>
        <p15:guide id="22" pos="3885" userDrawn="1">
          <p15:clr>
            <a:srgbClr val="A4A3A4"/>
          </p15:clr>
        </p15:guide>
        <p15:guide id="23" pos="4409" userDrawn="1">
          <p15:clr>
            <a:srgbClr val="A4A3A4"/>
          </p15:clr>
        </p15:guide>
        <p15:guide id="24" pos="4502" userDrawn="1">
          <p15:clr>
            <a:srgbClr val="A4A3A4"/>
          </p15:clr>
        </p15:guide>
        <p15:guide id="25" pos="5024" userDrawn="1">
          <p15:clr>
            <a:srgbClr val="A4A3A4"/>
          </p15:clr>
        </p15:guide>
        <p15:guide id="26" pos="5114" userDrawn="1">
          <p15:clr>
            <a:srgbClr val="A4A3A4"/>
          </p15:clr>
        </p15:guide>
        <p15:guide id="27" pos="5637" userDrawn="1">
          <p15:clr>
            <a:srgbClr val="A4A3A4"/>
          </p15:clr>
        </p15:guide>
        <p15:guide id="28" pos="5726" userDrawn="1">
          <p15:clr>
            <a:srgbClr val="A4A3A4"/>
          </p15:clr>
        </p15:guide>
        <p15:guide id="29" pos="6251" userDrawn="1">
          <p15:clr>
            <a:srgbClr val="A4A3A4"/>
          </p15:clr>
        </p15:guide>
        <p15:guide id="30" pos="6341" userDrawn="1">
          <p15:clr>
            <a:srgbClr val="A4A3A4"/>
          </p15:clr>
        </p15:guide>
        <p15:guide id="31" pos="6866" userDrawn="1">
          <p15:clr>
            <a:srgbClr val="A4A3A4"/>
          </p15:clr>
        </p15:guide>
        <p15:guide id="32" pos="6956" userDrawn="1">
          <p15:clr>
            <a:srgbClr val="A4A3A4"/>
          </p15:clr>
        </p15:guide>
        <p15:guide id="33" orient="horz" pos="444" userDrawn="1">
          <p15:clr>
            <a:srgbClr val="A4A3A4"/>
          </p15:clr>
        </p15:guide>
        <p15:guide id="34" orient="horz" pos="1589" userDrawn="1">
          <p15:clr>
            <a:srgbClr val="A4A3A4"/>
          </p15:clr>
        </p15:guide>
        <p15:guide id="35" orient="horz" pos="2158" userDrawn="1">
          <p15:clr>
            <a:srgbClr val="A4A3A4"/>
          </p15:clr>
        </p15:guide>
        <p15:guide id="36" orient="horz" pos="3303" userDrawn="1">
          <p15:clr>
            <a:srgbClr val="A4A3A4"/>
          </p15:clr>
        </p15:guide>
        <p15:guide id="39" orient="horz" pos="1017" userDrawn="1">
          <p15:clr>
            <a:srgbClr val="A4A3A4"/>
          </p15:clr>
        </p15:guide>
        <p15:guide id="41" orient="horz" pos="936" userDrawn="1">
          <p15:clr>
            <a:srgbClr val="A4A3A4"/>
          </p15:clr>
        </p15:guide>
        <p15:guide id="44" orient="horz" pos="977"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vmlDrawing" Target="../drawings/vmlDrawing27.v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image" Target="../media/image1.emf"/><Relationship Id="rId4" Type="http://schemas.openxmlformats.org/officeDocument/2006/relationships/tags" Target="../tags/tag86.xml"/><Relationship Id="rId9" Type="http://schemas.openxmlformats.org/officeDocument/2006/relationships/oleObject" Target="../embeddings/oleObject27.bin"/></Relationships>
</file>

<file path=ppt/slides/_rels/slide11.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chart" Target="../charts/chart13.xml"/><Relationship Id="rId3" Type="http://schemas.openxmlformats.org/officeDocument/2006/relationships/tags" Target="../tags/tag91.xml"/><Relationship Id="rId21" Type="http://schemas.openxmlformats.org/officeDocument/2006/relationships/slideLayout" Target="../slideLayouts/slideLayout8.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chart" Target="../charts/chart12.xml"/><Relationship Id="rId2" Type="http://schemas.openxmlformats.org/officeDocument/2006/relationships/tags" Target="../tags/tag90.xml"/><Relationship Id="rId16" Type="http://schemas.openxmlformats.org/officeDocument/2006/relationships/tags" Target="../tags/tag104.xml"/><Relationship Id="rId20" Type="http://schemas.openxmlformats.org/officeDocument/2006/relationships/tags" Target="../tags/tag108.xml"/><Relationship Id="rId1" Type="http://schemas.openxmlformats.org/officeDocument/2006/relationships/vmlDrawing" Target="../drawings/vmlDrawing28.vml"/><Relationship Id="rId6" Type="http://schemas.openxmlformats.org/officeDocument/2006/relationships/tags" Target="../tags/tag94.xml"/><Relationship Id="rId11" Type="http://schemas.openxmlformats.org/officeDocument/2006/relationships/tags" Target="../tags/tag99.xml"/><Relationship Id="rId24" Type="http://schemas.openxmlformats.org/officeDocument/2006/relationships/image" Target="../media/image18.png"/><Relationship Id="rId5" Type="http://schemas.openxmlformats.org/officeDocument/2006/relationships/tags" Target="../tags/tag93.xml"/><Relationship Id="rId15" Type="http://schemas.openxmlformats.org/officeDocument/2006/relationships/tags" Target="../tags/tag103.xml"/><Relationship Id="rId23" Type="http://schemas.openxmlformats.org/officeDocument/2006/relationships/image" Target="../media/image17.emf"/><Relationship Id="rId28" Type="http://schemas.openxmlformats.org/officeDocument/2006/relationships/chart" Target="../charts/chart15.xml"/><Relationship Id="rId10" Type="http://schemas.openxmlformats.org/officeDocument/2006/relationships/tags" Target="../tags/tag98.xml"/><Relationship Id="rId19" Type="http://schemas.openxmlformats.org/officeDocument/2006/relationships/tags" Target="../tags/tag107.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oleObject" Target="../embeddings/oleObject28.bin"/><Relationship Id="rId27" Type="http://schemas.openxmlformats.org/officeDocument/2006/relationships/chart" Target="../charts/chart14.xml"/></Relationships>
</file>

<file path=ppt/slides/_rels/slide12.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41.xml"/><Relationship Id="rId7" Type="http://schemas.openxmlformats.org/officeDocument/2006/relationships/image" Target="../media/image12.png"/><Relationship Id="rId2" Type="http://schemas.openxmlformats.org/officeDocument/2006/relationships/tags" Target="../tags/tag40.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43.xml"/><Relationship Id="rId7" Type="http://schemas.openxmlformats.org/officeDocument/2006/relationships/image" Target="../media/image1.emf"/><Relationship Id="rId2" Type="http://schemas.openxmlformats.org/officeDocument/2006/relationships/tags" Target="../tags/tag42.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slideLayout" Target="../slideLayouts/slideLayout8.xml"/><Relationship Id="rId4" Type="http://schemas.openxmlformats.org/officeDocument/2006/relationships/tags" Target="../tags/tag44.xml"/><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5.xml"/><Relationship Id="rId1" Type="http://schemas.openxmlformats.org/officeDocument/2006/relationships/vmlDrawing" Target="../drawings/vmlDrawing25.vml"/><Relationship Id="rId5" Type="http://schemas.openxmlformats.org/officeDocument/2006/relationships/image" Target="../media/image16.emf"/><Relationship Id="rId4" Type="http://schemas.openxmlformats.org/officeDocument/2006/relationships/oleObject" Target="../embeddings/oleObject2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3" Type="http://schemas.openxmlformats.org/officeDocument/2006/relationships/tags" Target="../tags/tag57.xml"/><Relationship Id="rId18" Type="http://schemas.openxmlformats.org/officeDocument/2006/relationships/tags" Target="../tags/tag62.xml"/><Relationship Id="rId26" Type="http://schemas.openxmlformats.org/officeDocument/2006/relationships/tags" Target="../tags/tag70.xml"/><Relationship Id="rId39" Type="http://schemas.openxmlformats.org/officeDocument/2006/relationships/tags" Target="../tags/tag83.xml"/><Relationship Id="rId3" Type="http://schemas.openxmlformats.org/officeDocument/2006/relationships/tags" Target="../tags/tag47.xml"/><Relationship Id="rId21" Type="http://schemas.openxmlformats.org/officeDocument/2006/relationships/tags" Target="../tags/tag65.xml"/><Relationship Id="rId34" Type="http://schemas.openxmlformats.org/officeDocument/2006/relationships/tags" Target="../tags/tag78.xml"/><Relationship Id="rId42" Type="http://schemas.openxmlformats.org/officeDocument/2006/relationships/image" Target="../media/image17.emf"/><Relationship Id="rId47" Type="http://schemas.openxmlformats.org/officeDocument/2006/relationships/chart" Target="../charts/chart5.xml"/><Relationship Id="rId50" Type="http://schemas.openxmlformats.org/officeDocument/2006/relationships/chart" Target="../charts/chart8.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tags" Target="../tags/tag69.xml"/><Relationship Id="rId33" Type="http://schemas.openxmlformats.org/officeDocument/2006/relationships/tags" Target="../tags/tag77.xml"/><Relationship Id="rId38" Type="http://schemas.openxmlformats.org/officeDocument/2006/relationships/tags" Target="../tags/tag82.xml"/><Relationship Id="rId46" Type="http://schemas.openxmlformats.org/officeDocument/2006/relationships/chart" Target="../charts/chart4.xml"/><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tags" Target="../tags/tag64.xml"/><Relationship Id="rId29" Type="http://schemas.openxmlformats.org/officeDocument/2006/relationships/tags" Target="../tags/tag73.xml"/><Relationship Id="rId41" Type="http://schemas.openxmlformats.org/officeDocument/2006/relationships/oleObject" Target="../embeddings/oleObject26.bin"/><Relationship Id="rId1" Type="http://schemas.openxmlformats.org/officeDocument/2006/relationships/vmlDrawing" Target="../drawings/vmlDrawing26.v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tags" Target="../tags/tag68.xml"/><Relationship Id="rId32" Type="http://schemas.openxmlformats.org/officeDocument/2006/relationships/tags" Target="../tags/tag76.xml"/><Relationship Id="rId37" Type="http://schemas.openxmlformats.org/officeDocument/2006/relationships/tags" Target="../tags/tag81.xml"/><Relationship Id="rId40" Type="http://schemas.openxmlformats.org/officeDocument/2006/relationships/slideLayout" Target="../slideLayouts/slideLayout9.xml"/><Relationship Id="rId45" Type="http://schemas.openxmlformats.org/officeDocument/2006/relationships/chart" Target="../charts/chart3.xml"/><Relationship Id="rId53" Type="http://schemas.openxmlformats.org/officeDocument/2006/relationships/chart" Target="../charts/chart11.xml"/><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tags" Target="../tags/tag67.xml"/><Relationship Id="rId28" Type="http://schemas.openxmlformats.org/officeDocument/2006/relationships/tags" Target="../tags/tag72.xml"/><Relationship Id="rId36" Type="http://schemas.openxmlformats.org/officeDocument/2006/relationships/tags" Target="../tags/tag80.xml"/><Relationship Id="rId49" Type="http://schemas.openxmlformats.org/officeDocument/2006/relationships/chart" Target="../charts/chart7.xml"/><Relationship Id="rId10" Type="http://schemas.openxmlformats.org/officeDocument/2006/relationships/tags" Target="../tags/tag54.xml"/><Relationship Id="rId19" Type="http://schemas.openxmlformats.org/officeDocument/2006/relationships/tags" Target="../tags/tag63.xml"/><Relationship Id="rId31" Type="http://schemas.openxmlformats.org/officeDocument/2006/relationships/tags" Target="../tags/tag75.xml"/><Relationship Id="rId44" Type="http://schemas.openxmlformats.org/officeDocument/2006/relationships/chart" Target="../charts/chart2.xml"/><Relationship Id="rId52" Type="http://schemas.openxmlformats.org/officeDocument/2006/relationships/chart" Target="../charts/chart10.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tags" Target="../tags/tag66.xml"/><Relationship Id="rId27" Type="http://schemas.openxmlformats.org/officeDocument/2006/relationships/tags" Target="../tags/tag71.xml"/><Relationship Id="rId30" Type="http://schemas.openxmlformats.org/officeDocument/2006/relationships/tags" Target="../tags/tag74.xml"/><Relationship Id="rId35" Type="http://schemas.openxmlformats.org/officeDocument/2006/relationships/tags" Target="../tags/tag79.xml"/><Relationship Id="rId43" Type="http://schemas.openxmlformats.org/officeDocument/2006/relationships/chart" Target="../charts/chart1.xml"/><Relationship Id="rId48" Type="http://schemas.openxmlformats.org/officeDocument/2006/relationships/chart" Target="../charts/chart6.xml"/><Relationship Id="rId8" Type="http://schemas.openxmlformats.org/officeDocument/2006/relationships/tags" Target="../tags/tag52.xml"/><Relationship Id="rId51"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p:nvPr/>
        </p:nvSpPr>
        <p:spPr>
          <a:xfrm>
            <a:off x="475433" y="1525588"/>
            <a:ext cx="7311405" cy="3390443"/>
          </a:xfrm>
          <a:prstGeom prst="rect">
            <a:avLst/>
          </a:prstGeom>
        </p:spPr>
        <p:txBody>
          <a:bodyPr lIns="0" tIns="0" rIns="0" bIns="0">
            <a:noAutofit/>
          </a:bodyPr>
          <a:lstStyle>
            <a:lvl1pPr marL="0" marR="0" indent="0" algn="l" defTabSz="583170" rtl="0" eaLnBrk="1" fontAlgn="auto" latinLnBrk="0" hangingPunct="1">
              <a:lnSpc>
                <a:spcPct val="100000"/>
              </a:lnSpc>
              <a:spcBef>
                <a:spcPct val="0"/>
              </a:spcBef>
              <a:spcAft>
                <a:spcPct val="0"/>
              </a:spcAft>
              <a:buClrTx/>
              <a:buSzTx/>
              <a:buFont typeface="Arial" panose="020B0604020202020204" pitchFamily="34" charset="0"/>
              <a:buNone/>
              <a:defRPr sz="2400" b="1" kern="1200" baseline="0">
                <a:solidFill>
                  <a:schemeClr val="bg1"/>
                </a:solidFill>
                <a:latin typeface="+mn-lt"/>
                <a:ea typeface="+mn-ea"/>
                <a:cs typeface="+mn-cs"/>
              </a:defRPr>
            </a:lvl1pPr>
            <a:lvl2pPr marL="291586" indent="0" algn="l" defTabSz="583170" rtl="0" eaLnBrk="1" latinLnBrk="0" hangingPunct="1">
              <a:lnSpc>
                <a:spcPct val="90000"/>
              </a:lnSpc>
              <a:spcBef>
                <a:spcPts val="319"/>
              </a:spcBef>
              <a:buFont typeface="Arial" panose="020B0604020202020204" pitchFamily="34" charset="0"/>
              <a:buNone/>
              <a:defRPr sz="1531" kern="1200">
                <a:solidFill>
                  <a:schemeClr val="bg1"/>
                </a:solidFill>
                <a:latin typeface="+mn-lt"/>
                <a:ea typeface="+mn-ea"/>
                <a:cs typeface="+mn-cs"/>
              </a:defRPr>
            </a:lvl2pPr>
            <a:lvl3pPr marL="583171" indent="0" algn="l" defTabSz="583170" rtl="0" eaLnBrk="1" latinLnBrk="0" hangingPunct="1">
              <a:lnSpc>
                <a:spcPct val="90000"/>
              </a:lnSpc>
              <a:spcBef>
                <a:spcPts val="319"/>
              </a:spcBef>
              <a:buFont typeface="Arial" panose="020B0604020202020204" pitchFamily="34" charset="0"/>
              <a:buNone/>
              <a:defRPr sz="1275" kern="1200">
                <a:solidFill>
                  <a:schemeClr val="bg1"/>
                </a:solidFill>
                <a:latin typeface="+mn-lt"/>
                <a:ea typeface="+mn-ea"/>
                <a:cs typeface="+mn-cs"/>
              </a:defRPr>
            </a:lvl3pPr>
            <a:lvl4pPr marL="874756" indent="0" algn="l" defTabSz="583170" rtl="0" eaLnBrk="1" latinLnBrk="0" hangingPunct="1">
              <a:lnSpc>
                <a:spcPct val="90000"/>
              </a:lnSpc>
              <a:spcBef>
                <a:spcPts val="319"/>
              </a:spcBef>
              <a:buFont typeface="Arial" panose="020B0604020202020204" pitchFamily="34" charset="0"/>
              <a:buNone/>
              <a:defRPr sz="1148" kern="1200">
                <a:solidFill>
                  <a:schemeClr val="bg1"/>
                </a:solidFill>
                <a:latin typeface="+mn-lt"/>
                <a:ea typeface="+mn-ea"/>
                <a:cs typeface="+mn-cs"/>
              </a:defRPr>
            </a:lvl4pPr>
            <a:lvl5pPr marL="1166341" indent="0" algn="l" defTabSz="583170" rtl="0" eaLnBrk="1" latinLnBrk="0" hangingPunct="1">
              <a:lnSpc>
                <a:spcPct val="90000"/>
              </a:lnSpc>
              <a:spcBef>
                <a:spcPts val="319"/>
              </a:spcBef>
              <a:buFont typeface="Arial" panose="020B0604020202020204" pitchFamily="34" charset="0"/>
              <a:buNone/>
              <a:defRPr sz="1148" kern="1200">
                <a:solidFill>
                  <a:schemeClr val="bg1"/>
                </a:solidFill>
                <a:latin typeface="+mn-lt"/>
                <a:ea typeface="+mn-ea"/>
                <a:cs typeface="+mn-cs"/>
              </a:defRPr>
            </a:lvl5pPr>
            <a:lvl6pPr marL="1603718"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5303"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6888"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8472"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rtl="0"/>
            <a:r>
              <a:rPr lang="kk" sz="2400" b="1" i="0" u="none" strike="noStrike">
                <a:latin typeface="Arial"/>
                <a:ea typeface="Verdana"/>
              </a:rPr>
              <a:t>2025 жылдың қорытындысы бойынша бекітілген тарифтік сметаның және инвестициялық бағдарламаның орындалуы туралы, реттеліп көрсетілетін қызметтердің сапасы мен сенімділігі көрсеткіштерінің сақталуы және тұтынушылар мен өзге де мүдделі тұлғалар алдындағы қызмет тиімділігі көрсеткіштерінің жетістіктері туралы есеп</a:t>
            </a:r>
            <a:endParaRPr lang="en-US"/>
          </a:p>
        </p:txBody>
      </p:sp>
      <p:sp>
        <p:nvSpPr>
          <p:cNvPr id="3" name="Текст 2"/>
          <p:cNvSpPr>
            <a:spLocks noGrp="1"/>
          </p:cNvSpPr>
          <p:nvPr>
            <p:ph type="body" sz="quarter" idx="13"/>
          </p:nvPr>
        </p:nvSpPr>
        <p:spPr/>
        <p:txBody>
          <a:bodyPr>
            <a:noAutofit/>
          </a:bodyPr>
          <a:lstStyle/>
          <a:p>
            <a:r>
              <a:rPr lang="ru-RU" sz="2000" b="1" dirty="0">
                <a:ea typeface="Verdana" panose="020B0604030504040204" pitchFamily="34" charset="0"/>
              </a:rPr>
              <a:t>  </a:t>
            </a:r>
          </a:p>
          <a:p>
            <a:pPr rtl="0"/>
            <a:r>
              <a:rPr lang="kk" sz="2000" b="1" i="0" u="none" strike="noStrike" dirty="0">
                <a:latin typeface="Arial"/>
                <a:ea typeface="Verdana"/>
              </a:rPr>
              <a:t>"Качары кені" АҚ</a:t>
            </a:r>
            <a:r>
              <a:rPr lang="kk" sz="2000" b="0" i="0" u="none" strike="noStrike" dirty="0">
                <a:latin typeface="Arial"/>
                <a:ea typeface="Verdana"/>
              </a:rPr>
              <a:t>,</a:t>
            </a:r>
            <a:r>
              <a:rPr lang="kk" sz="1800" b="0" i="0" u="none" strike="noStrike" dirty="0">
                <a:latin typeface="Arial"/>
                <a:ea typeface="Verdana"/>
              </a:rPr>
              <a:t> 2026 жылғы 22 сәуір</a:t>
            </a:r>
            <a:endParaRPr lang="en-US" dirty="0"/>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458" y="133354"/>
            <a:ext cx="2231329" cy="932769"/>
          </a:xfrm>
          <a:prstGeom prst="rect">
            <a:avLst/>
          </a:prstGeom>
        </p:spPr>
      </p:pic>
    </p:spTree>
    <p:extLst>
      <p:ext uri="{BB962C8B-B14F-4D97-AF65-F5344CB8AC3E}">
        <p14:creationId xmlns:p14="http://schemas.microsoft.com/office/powerpoint/2010/main" val="24717561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60729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2" name="Слайд think-cell" r:id="rId9" imgW="594" imgH="595" progId="TCLayout.ActiveDocument.1">
                  <p:embed/>
                </p:oleObj>
              </mc:Choice>
              <mc:Fallback>
                <p:oleObj name="Слайд think-cell" r:id="rId9" imgW="594" imgH="595" progId="TCLayout.ActiveDocument.1">
                  <p:embed/>
                  <p:pic>
                    <p:nvPicPr>
                      <p:cNvPr id="0" name="OLE substitute imag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593724" y="76200"/>
            <a:ext cx="10582275" cy="615631"/>
          </a:xfrm>
        </p:spPr>
        <p:txBody>
          <a:bodyPr vert="horz">
            <a:noAutofit/>
          </a:bodyPr>
          <a:lstStyle/>
          <a:p>
            <a:pPr rtl="0" fontAlgn="auto">
              <a:spcBef>
                <a:spcPct val="0"/>
              </a:spcBef>
              <a:spcAft>
                <a:spcPct val="0"/>
              </a:spcAft>
            </a:pPr>
            <a:r>
              <a:rPr lang="kk" sz="1800" b="0" i="0" u="none" strike="noStrike">
                <a:latin typeface="Arial"/>
              </a:rPr>
              <a:t>Реттеліп көрсетілетін қызметтерді тұтынушылармен жүргізілетін жұмыс туралы ақпарат</a:t>
            </a:r>
            <a:endParaRPr lang="ru-RU" altLang="ru-RU" b="1">
              <a:latin typeface="Arial" panose="020B0604020202020204" pitchFamily="34" charset="0"/>
              <a:cs typeface="Arial" panose="020B0604020202020204" pitchFamily="34" charset="0"/>
            </a:endParaRPr>
          </a:p>
        </p:txBody>
      </p:sp>
      <p:sp>
        <p:nvSpPr>
          <p:cNvPr id="8" name="Прямоугольник 7"/>
          <p:cNvSpPr/>
          <p:nvPr/>
        </p:nvSpPr>
        <p:spPr>
          <a:xfrm>
            <a:off x="5708714" y="3244334"/>
            <a:ext cx="774571" cy="369332"/>
          </a:xfrm>
          <a:prstGeom prst="rect">
            <a:avLst/>
          </a:prstGeom>
        </p:spPr>
        <p:txBody>
          <a:bodyPr wrap="none">
            <a:noAutofit/>
          </a:bodyPr>
          <a:lstStyle/>
          <a:p>
            <a:pPr rtl="0"/>
            <a:r>
              <a:rPr lang="kk" sz="1800" b="0" i="0" u="none" strike="noStrike">
                <a:solidFill>
                  <a:srgbClr val="FFFFFF"/>
                </a:solidFill>
                <a:latin typeface="Arial"/>
              </a:rPr>
              <a:t>100%</a:t>
            </a:r>
            <a:endParaRPr lang="ru-RU"/>
          </a:p>
        </p:txBody>
      </p:sp>
      <p:sp>
        <p:nvSpPr>
          <p:cNvPr id="9" name="Прямоугольник 8"/>
          <p:cNvSpPr/>
          <p:nvPr/>
        </p:nvSpPr>
        <p:spPr>
          <a:xfrm>
            <a:off x="8270939" y="4895016"/>
            <a:ext cx="643125" cy="307777"/>
          </a:xfrm>
          <a:prstGeom prst="rect">
            <a:avLst/>
          </a:prstGeom>
        </p:spPr>
        <p:txBody>
          <a:bodyPr wrap="none">
            <a:noAutofit/>
          </a:bodyPr>
          <a:lstStyle/>
          <a:p>
            <a:pPr rtl="0"/>
            <a:r>
              <a:rPr lang="kk" sz="1400" b="0" i="0" u="none" strike="noStrike">
                <a:solidFill>
                  <a:srgbClr val="FFFFFF"/>
                </a:solidFill>
                <a:latin typeface="Arial"/>
              </a:rPr>
              <a:t>100%</a:t>
            </a:r>
            <a:endParaRPr lang="ru-RU" sz="1400"/>
          </a:p>
        </p:txBody>
      </p:sp>
      <p:sp>
        <p:nvSpPr>
          <p:cNvPr id="10" name="Текст 2"/>
          <p:cNvSpPr>
            <a:spLocks noGrp="1"/>
          </p:cNvSpPr>
          <p:nvPr>
            <p:custDataLst>
              <p:tags r:id="rId3"/>
            </p:custDataLst>
          </p:nvPr>
        </p:nvSpPr>
        <p:spPr bwMode="auto">
          <a:xfrm>
            <a:off x="7974963" y="5816600"/>
            <a:ext cx="1654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180000" algn="l" defTabSz="914400" rtl="0" eaLnBrk="1" latinLnBrk="0" hangingPunct="1">
              <a:spcBef>
                <a:spcPct val="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spcBef>
                <a:spcPts val="3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spcBef>
                <a:spcPts val="3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spcBef>
                <a:spcPts val="3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r">
              <a:spcBef>
                <a:spcPct val="0"/>
              </a:spcBef>
              <a:buNone/>
            </a:pPr>
            <a:endParaRPr lang="ru-RU" sz="1400">
              <a:latin typeface="+mn-lt"/>
              <a:cs typeface="+mn-cs"/>
              <a:sym typeface="+mn-lt"/>
            </a:endParaRPr>
          </a:p>
        </p:txBody>
      </p:sp>
      <p:sp>
        <p:nvSpPr>
          <p:cNvPr id="14" name="Текст 2"/>
          <p:cNvSpPr>
            <a:spLocks noGrp="1"/>
          </p:cNvSpPr>
          <p:nvPr>
            <p:custDataLst>
              <p:tags r:id="rId4"/>
            </p:custDataLst>
          </p:nvPr>
        </p:nvSpPr>
        <p:spPr bwMode="gray">
          <a:xfrm>
            <a:off x="9063038" y="5491163"/>
            <a:ext cx="3571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180000" algn="l" defTabSz="914400" rtl="0" eaLnBrk="1" latinLnBrk="0" hangingPunct="1">
              <a:spcBef>
                <a:spcPct val="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spcBef>
                <a:spcPts val="3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spcBef>
                <a:spcPts val="3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spcBef>
                <a:spcPts val="3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rtl="0">
              <a:spcBef>
                <a:spcPct val="0"/>
              </a:spcBef>
              <a:buNone/>
            </a:pPr>
            <a:r>
              <a:rPr lang="kk" sz="1000" b="0" i="0" u="none" strike="noStrike">
                <a:solidFill>
                  <a:srgbClr val="FFFFFF"/>
                </a:solidFill>
                <a:latin typeface="Arial"/>
                <a:cs typeface="+mn-cs"/>
              </a:rPr>
              <a:t>100%</a:t>
            </a:r>
            <a:endParaRPr lang="ru-RU" sz="1000">
              <a:solidFill>
                <a:schemeClr val="bg1"/>
              </a:solidFill>
              <a:latin typeface="+mn-lt"/>
              <a:cs typeface="+mn-cs"/>
              <a:sym typeface="+mn-lt"/>
            </a:endParaRPr>
          </a:p>
        </p:txBody>
      </p:sp>
      <p:sp>
        <p:nvSpPr>
          <p:cNvPr id="12" name="Прямоугольник 11"/>
          <p:cNvSpPr/>
          <p:nvPr/>
        </p:nvSpPr>
        <p:spPr>
          <a:xfrm>
            <a:off x="723900" y="5593069"/>
            <a:ext cx="11190288" cy="307777"/>
          </a:xfrm>
          <a:prstGeom prst="rect">
            <a:avLst/>
          </a:prstGeom>
        </p:spPr>
        <p:txBody>
          <a:bodyPr wrap="square">
            <a:noAutofit/>
          </a:bodyPr>
          <a:lstStyle/>
          <a:p>
            <a:pPr algn="just" rtl="0">
              <a:buClr>
                <a:srgbClr val="EE7D11"/>
              </a:buClr>
            </a:pPr>
            <a:r>
              <a:rPr lang="kk" sz="1400" i="0" u="none" strike="noStrike" dirty="0">
                <a:solidFill>
                  <a:srgbClr val="000000"/>
                </a:solidFill>
                <a:latin typeface="Arial"/>
                <a:cs typeface="Times New Roman"/>
              </a:rPr>
              <a:t>2025 жылдың жылыту кезеңі Қашар кентінің жылумен жабдықтау</a:t>
            </a:r>
            <a:r>
              <a:rPr lang="kk" sz="1400" b="1" i="0" u="none" strike="noStrike" dirty="0">
                <a:solidFill>
                  <a:srgbClr val="000000"/>
                </a:solidFill>
                <a:latin typeface="Arial"/>
                <a:cs typeface="Times New Roman"/>
              </a:rPr>
              <a:t> </a:t>
            </a:r>
            <a:r>
              <a:rPr lang="kk" sz="1400" i="0" u="none" strike="noStrike" dirty="0">
                <a:solidFill>
                  <a:srgbClr val="000000"/>
                </a:solidFill>
                <a:latin typeface="Arial"/>
                <a:cs typeface="Times New Roman"/>
              </a:rPr>
              <a:t>жүйесінде</a:t>
            </a:r>
            <a:r>
              <a:rPr lang="kk" sz="1400" b="1" i="0" u="none" strike="noStrike" dirty="0">
                <a:solidFill>
                  <a:srgbClr val="000000"/>
                </a:solidFill>
                <a:latin typeface="Arial"/>
                <a:cs typeface="Times New Roman"/>
              </a:rPr>
              <a:t> жабдықтың істен шығуынсыз және іркіліссіз өтті</a:t>
            </a:r>
            <a:r>
              <a:rPr lang="kk" sz="1400" b="0" i="0" u="none" strike="noStrike" dirty="0">
                <a:solidFill>
                  <a:srgbClr val="000000"/>
                </a:solidFill>
                <a:latin typeface="Arial"/>
                <a:cs typeface="Times New Roman"/>
              </a:rPr>
              <a:t>.</a:t>
            </a:r>
          </a:p>
        </p:txBody>
      </p:sp>
      <p:sp>
        <p:nvSpPr>
          <p:cNvPr id="13" name="Прямоугольник 12"/>
          <p:cNvSpPr/>
          <p:nvPr/>
        </p:nvSpPr>
        <p:spPr>
          <a:xfrm>
            <a:off x="5708714" y="3244334"/>
            <a:ext cx="774571" cy="369332"/>
          </a:xfrm>
          <a:prstGeom prst="rect">
            <a:avLst/>
          </a:prstGeom>
        </p:spPr>
        <p:txBody>
          <a:bodyPr wrap="none">
            <a:noAutofit/>
          </a:bodyPr>
          <a:lstStyle/>
          <a:p>
            <a:pPr rtl="0"/>
            <a:r>
              <a:rPr lang="kk" sz="1800" b="0" i="0" u="none" strike="noStrike">
                <a:solidFill>
                  <a:srgbClr val="FFFFFF"/>
                </a:solidFill>
                <a:latin typeface="Arial"/>
              </a:rPr>
              <a:t>100%</a:t>
            </a:r>
            <a:endParaRPr lang="ru-RU"/>
          </a:p>
        </p:txBody>
      </p:sp>
      <p:sp>
        <p:nvSpPr>
          <p:cNvPr id="15" name="Прямоугольник 14"/>
          <p:cNvSpPr/>
          <p:nvPr/>
        </p:nvSpPr>
        <p:spPr>
          <a:xfrm>
            <a:off x="8795043" y="4895016"/>
            <a:ext cx="643125" cy="307777"/>
          </a:xfrm>
          <a:prstGeom prst="rect">
            <a:avLst/>
          </a:prstGeom>
        </p:spPr>
        <p:txBody>
          <a:bodyPr wrap="none">
            <a:noAutofit/>
          </a:bodyPr>
          <a:lstStyle/>
          <a:p>
            <a:pPr rtl="0"/>
            <a:r>
              <a:rPr lang="kk" sz="1400" b="0" i="0" u="none" strike="noStrike">
                <a:solidFill>
                  <a:srgbClr val="FFFFFF"/>
                </a:solidFill>
                <a:latin typeface="Arial"/>
              </a:rPr>
              <a:t>100%</a:t>
            </a:r>
            <a:endParaRPr lang="ru-RU" sz="1400"/>
          </a:p>
        </p:txBody>
      </p:sp>
      <p:sp>
        <p:nvSpPr>
          <p:cNvPr id="16" name="Текст 2"/>
          <p:cNvSpPr>
            <a:spLocks noGrp="1"/>
          </p:cNvSpPr>
          <p:nvPr>
            <p:custDataLst>
              <p:tags r:id="rId5"/>
            </p:custDataLst>
          </p:nvPr>
        </p:nvSpPr>
        <p:spPr bwMode="auto">
          <a:xfrm>
            <a:off x="7974963" y="5816600"/>
            <a:ext cx="1654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180000" algn="l" defTabSz="914400" rtl="0" eaLnBrk="1" latinLnBrk="0" hangingPunct="1">
              <a:spcBef>
                <a:spcPct val="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spcBef>
                <a:spcPts val="3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spcBef>
                <a:spcPts val="3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spcBef>
                <a:spcPts val="3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r">
              <a:spcBef>
                <a:spcPct val="0"/>
              </a:spcBef>
              <a:buNone/>
            </a:pPr>
            <a:endParaRPr lang="ru-RU" sz="1400">
              <a:latin typeface="+mn-lt"/>
              <a:cs typeface="+mn-cs"/>
              <a:sym typeface="+mn-lt"/>
            </a:endParaRPr>
          </a:p>
        </p:txBody>
      </p:sp>
      <p:sp>
        <p:nvSpPr>
          <p:cNvPr id="17" name="Прямоугольник 16"/>
          <p:cNvSpPr/>
          <p:nvPr/>
        </p:nvSpPr>
        <p:spPr>
          <a:xfrm>
            <a:off x="254526" y="2850144"/>
            <a:ext cx="2165349" cy="140176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kk" sz="1600" b="1" i="0" u="none" strike="noStrike" dirty="0">
                <a:solidFill>
                  <a:srgbClr val="32373C"/>
                </a:solidFill>
                <a:latin typeface="Arial"/>
              </a:rPr>
              <a:t>"Качары кені" АҚ</a:t>
            </a:r>
            <a:endParaRPr lang="ru-RU" sz="1600" b="1" dirty="0">
              <a:solidFill>
                <a:schemeClr val="tx1"/>
              </a:solidFill>
            </a:endParaRPr>
          </a:p>
        </p:txBody>
      </p:sp>
      <p:grpSp>
        <p:nvGrpSpPr>
          <p:cNvPr id="18" name="Group 492"/>
          <p:cNvGrpSpPr/>
          <p:nvPr/>
        </p:nvGrpSpPr>
        <p:grpSpPr>
          <a:xfrm>
            <a:off x="561975" y="3019425"/>
            <a:ext cx="369888" cy="369888"/>
            <a:chOff x="-2019301" y="4398964"/>
            <a:chExt cx="369888" cy="369888"/>
          </a:xfrm>
        </p:grpSpPr>
        <p:sp>
          <p:nvSpPr>
            <p:cNvPr id="19" name="Freeform 281"/>
            <p:cNvSpPr/>
            <p:nvPr/>
          </p:nvSpPr>
          <p:spPr bwMode="auto">
            <a:xfrm>
              <a:off x="-1974851" y="4398964"/>
              <a:ext cx="69850" cy="63500"/>
            </a:xfrm>
            <a:custGeom>
              <a:avLst/>
              <a:gdLst>
                <a:gd name="T0" fmla="*/ 5 w 54"/>
                <a:gd name="T1" fmla="*/ 48 h 48"/>
                <a:gd name="T2" fmla="*/ 5 w 54"/>
                <a:gd name="T3" fmla="*/ 48 h 48"/>
                <a:gd name="T4" fmla="*/ 9 w 54"/>
                <a:gd name="T5" fmla="*/ 43 h 48"/>
                <a:gd name="T6" fmla="*/ 13 w 54"/>
                <a:gd name="T7" fmla="*/ 32 h 48"/>
                <a:gd name="T8" fmla="*/ 16 w 54"/>
                <a:gd name="T9" fmla="*/ 30 h 48"/>
                <a:gd name="T10" fmla="*/ 39 w 54"/>
                <a:gd name="T11" fmla="*/ 30 h 48"/>
                <a:gd name="T12" fmla="*/ 50 w 54"/>
                <a:gd name="T13" fmla="*/ 26 h 48"/>
                <a:gd name="T14" fmla="*/ 54 w 54"/>
                <a:gd name="T15" fmla="*/ 15 h 48"/>
                <a:gd name="T16" fmla="*/ 50 w 54"/>
                <a:gd name="T17" fmla="*/ 3 h 48"/>
                <a:gd name="T18" fmla="*/ 39 w 54"/>
                <a:gd name="T19" fmla="*/ 0 h 48"/>
                <a:gd name="T20" fmla="*/ 14 w 54"/>
                <a:gd name="T21" fmla="*/ 0 h 48"/>
                <a:gd name="T22" fmla="*/ 10 w 54"/>
                <a:gd name="T23" fmla="*/ 4 h 48"/>
                <a:gd name="T24" fmla="*/ 14 w 54"/>
                <a:gd name="T25" fmla="*/ 9 h 48"/>
                <a:gd name="T26" fmla="*/ 39 w 54"/>
                <a:gd name="T27" fmla="*/ 9 h 48"/>
                <a:gd name="T28" fmla="*/ 40 w 54"/>
                <a:gd name="T29" fmla="*/ 9 h 48"/>
                <a:gd name="T30" fmla="*/ 44 w 54"/>
                <a:gd name="T31" fmla="*/ 10 h 48"/>
                <a:gd name="T32" fmla="*/ 45 w 54"/>
                <a:gd name="T33" fmla="*/ 15 h 48"/>
                <a:gd name="T34" fmla="*/ 43 w 54"/>
                <a:gd name="T35" fmla="*/ 20 h 48"/>
                <a:gd name="T36" fmla="*/ 39 w 54"/>
                <a:gd name="T37" fmla="*/ 21 h 48"/>
                <a:gd name="T38" fmla="*/ 39 w 54"/>
                <a:gd name="T39" fmla="*/ 21 h 48"/>
                <a:gd name="T40" fmla="*/ 16 w 54"/>
                <a:gd name="T41" fmla="*/ 21 h 48"/>
                <a:gd name="T42" fmla="*/ 6 w 54"/>
                <a:gd name="T43" fmla="*/ 25 h 48"/>
                <a:gd name="T44" fmla="*/ 0 w 54"/>
                <a:gd name="T45" fmla="*/ 43 h 48"/>
                <a:gd name="T46" fmla="*/ 5 w 54"/>
                <a:gd name="T4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8">
                  <a:moveTo>
                    <a:pt x="5" y="48"/>
                  </a:moveTo>
                  <a:cubicBezTo>
                    <a:pt x="5" y="48"/>
                    <a:pt x="5" y="48"/>
                    <a:pt x="5" y="48"/>
                  </a:cubicBezTo>
                  <a:cubicBezTo>
                    <a:pt x="8" y="47"/>
                    <a:pt x="10" y="45"/>
                    <a:pt x="9" y="43"/>
                  </a:cubicBezTo>
                  <a:cubicBezTo>
                    <a:pt x="9" y="38"/>
                    <a:pt x="11" y="34"/>
                    <a:pt x="13" y="32"/>
                  </a:cubicBezTo>
                  <a:cubicBezTo>
                    <a:pt x="14" y="31"/>
                    <a:pt x="15" y="30"/>
                    <a:pt x="16" y="30"/>
                  </a:cubicBezTo>
                  <a:cubicBezTo>
                    <a:pt x="39" y="30"/>
                    <a:pt x="39" y="30"/>
                    <a:pt x="39" y="30"/>
                  </a:cubicBezTo>
                  <a:cubicBezTo>
                    <a:pt x="40" y="30"/>
                    <a:pt x="45" y="30"/>
                    <a:pt x="50" y="26"/>
                  </a:cubicBezTo>
                  <a:cubicBezTo>
                    <a:pt x="52" y="25"/>
                    <a:pt x="54" y="21"/>
                    <a:pt x="54" y="15"/>
                  </a:cubicBezTo>
                  <a:cubicBezTo>
                    <a:pt x="54" y="10"/>
                    <a:pt x="53" y="6"/>
                    <a:pt x="50" y="3"/>
                  </a:cubicBezTo>
                  <a:cubicBezTo>
                    <a:pt x="46" y="0"/>
                    <a:pt x="42" y="0"/>
                    <a:pt x="39" y="0"/>
                  </a:cubicBezTo>
                  <a:cubicBezTo>
                    <a:pt x="14" y="0"/>
                    <a:pt x="14" y="0"/>
                    <a:pt x="14" y="0"/>
                  </a:cubicBezTo>
                  <a:cubicBezTo>
                    <a:pt x="12" y="0"/>
                    <a:pt x="10" y="2"/>
                    <a:pt x="10" y="4"/>
                  </a:cubicBezTo>
                  <a:cubicBezTo>
                    <a:pt x="10" y="7"/>
                    <a:pt x="12" y="9"/>
                    <a:pt x="14" y="9"/>
                  </a:cubicBezTo>
                  <a:cubicBezTo>
                    <a:pt x="39" y="9"/>
                    <a:pt x="39" y="9"/>
                    <a:pt x="39" y="9"/>
                  </a:cubicBezTo>
                  <a:cubicBezTo>
                    <a:pt x="40" y="9"/>
                    <a:pt x="40" y="9"/>
                    <a:pt x="40" y="9"/>
                  </a:cubicBezTo>
                  <a:cubicBezTo>
                    <a:pt x="41" y="9"/>
                    <a:pt x="43" y="9"/>
                    <a:pt x="44" y="10"/>
                  </a:cubicBezTo>
                  <a:cubicBezTo>
                    <a:pt x="44" y="11"/>
                    <a:pt x="45" y="13"/>
                    <a:pt x="45" y="15"/>
                  </a:cubicBezTo>
                  <a:cubicBezTo>
                    <a:pt x="45" y="17"/>
                    <a:pt x="44" y="19"/>
                    <a:pt x="43" y="20"/>
                  </a:cubicBezTo>
                  <a:cubicBezTo>
                    <a:pt x="42" y="21"/>
                    <a:pt x="40" y="21"/>
                    <a:pt x="39" y="21"/>
                  </a:cubicBezTo>
                  <a:cubicBezTo>
                    <a:pt x="39" y="21"/>
                    <a:pt x="39" y="21"/>
                    <a:pt x="39" y="21"/>
                  </a:cubicBezTo>
                  <a:cubicBezTo>
                    <a:pt x="16" y="21"/>
                    <a:pt x="16" y="21"/>
                    <a:pt x="16" y="21"/>
                  </a:cubicBezTo>
                  <a:cubicBezTo>
                    <a:pt x="12" y="21"/>
                    <a:pt x="9" y="22"/>
                    <a:pt x="6" y="25"/>
                  </a:cubicBezTo>
                  <a:cubicBezTo>
                    <a:pt x="2" y="29"/>
                    <a:pt x="0" y="36"/>
                    <a:pt x="0" y="43"/>
                  </a:cubicBezTo>
                  <a:cubicBezTo>
                    <a:pt x="0" y="46"/>
                    <a:pt x="2" y="48"/>
                    <a:pt x="5" y="48"/>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0" name="Freeform 282"/>
            <p:cNvSpPr>
              <a:spLocks noEditPoints="1"/>
            </p:cNvSpPr>
            <p:nvPr/>
          </p:nvSpPr>
          <p:spPr bwMode="auto">
            <a:xfrm>
              <a:off x="-1987551" y="4624389"/>
              <a:ext cx="38100" cy="50800"/>
            </a:xfrm>
            <a:custGeom>
              <a:avLst/>
              <a:gdLst>
                <a:gd name="T0" fmla="*/ 25 w 29"/>
                <a:gd name="T1" fmla="*/ 0 h 39"/>
                <a:gd name="T2" fmla="*/ 4 w 29"/>
                <a:gd name="T3" fmla="*/ 0 h 39"/>
                <a:gd name="T4" fmla="*/ 0 w 29"/>
                <a:gd name="T5" fmla="*/ 5 h 39"/>
                <a:gd name="T6" fmla="*/ 0 w 29"/>
                <a:gd name="T7" fmla="*/ 35 h 39"/>
                <a:gd name="T8" fmla="*/ 4 w 29"/>
                <a:gd name="T9" fmla="*/ 39 h 39"/>
                <a:gd name="T10" fmla="*/ 25 w 29"/>
                <a:gd name="T11" fmla="*/ 39 h 39"/>
                <a:gd name="T12" fmla="*/ 29 w 29"/>
                <a:gd name="T13" fmla="*/ 35 h 39"/>
                <a:gd name="T14" fmla="*/ 29 w 29"/>
                <a:gd name="T15" fmla="*/ 5 h 39"/>
                <a:gd name="T16" fmla="*/ 25 w 29"/>
                <a:gd name="T17" fmla="*/ 0 h 39"/>
                <a:gd name="T18" fmla="*/ 20 w 29"/>
                <a:gd name="T19" fmla="*/ 30 h 39"/>
                <a:gd name="T20" fmla="*/ 9 w 29"/>
                <a:gd name="T21" fmla="*/ 30 h 39"/>
                <a:gd name="T22" fmla="*/ 9 w 29"/>
                <a:gd name="T23" fmla="*/ 9 h 39"/>
                <a:gd name="T24" fmla="*/ 20 w 29"/>
                <a:gd name="T25" fmla="*/ 9 h 39"/>
                <a:gd name="T26" fmla="*/ 20 w 29"/>
                <a:gd name="T2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9">
                  <a:moveTo>
                    <a:pt x="25" y="0"/>
                  </a:moveTo>
                  <a:cubicBezTo>
                    <a:pt x="4" y="0"/>
                    <a:pt x="4" y="0"/>
                    <a:pt x="4" y="0"/>
                  </a:cubicBezTo>
                  <a:cubicBezTo>
                    <a:pt x="2" y="0"/>
                    <a:pt x="0" y="2"/>
                    <a:pt x="0" y="5"/>
                  </a:cubicBezTo>
                  <a:cubicBezTo>
                    <a:pt x="0" y="35"/>
                    <a:pt x="0" y="35"/>
                    <a:pt x="0" y="35"/>
                  </a:cubicBezTo>
                  <a:cubicBezTo>
                    <a:pt x="0" y="37"/>
                    <a:pt x="2" y="39"/>
                    <a:pt x="4" y="39"/>
                  </a:cubicBezTo>
                  <a:cubicBezTo>
                    <a:pt x="25" y="39"/>
                    <a:pt x="25" y="39"/>
                    <a:pt x="25" y="39"/>
                  </a:cubicBezTo>
                  <a:cubicBezTo>
                    <a:pt x="27" y="39"/>
                    <a:pt x="29" y="37"/>
                    <a:pt x="29" y="35"/>
                  </a:cubicBezTo>
                  <a:cubicBezTo>
                    <a:pt x="29" y="5"/>
                    <a:pt x="29" y="5"/>
                    <a:pt x="29" y="5"/>
                  </a:cubicBezTo>
                  <a:cubicBezTo>
                    <a:pt x="29" y="2"/>
                    <a:pt x="27" y="0"/>
                    <a:pt x="25" y="0"/>
                  </a:cubicBezTo>
                  <a:close/>
                  <a:moveTo>
                    <a:pt x="20" y="30"/>
                  </a:moveTo>
                  <a:cubicBezTo>
                    <a:pt x="9" y="30"/>
                    <a:pt x="9" y="30"/>
                    <a:pt x="9" y="30"/>
                  </a:cubicBezTo>
                  <a:cubicBezTo>
                    <a:pt x="9" y="9"/>
                    <a:pt x="9" y="9"/>
                    <a:pt x="9" y="9"/>
                  </a:cubicBezTo>
                  <a:cubicBezTo>
                    <a:pt x="20" y="9"/>
                    <a:pt x="20" y="9"/>
                    <a:pt x="20" y="9"/>
                  </a:cubicBezTo>
                  <a:lnTo>
                    <a:pt x="20" y="30"/>
                  </a:ln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1" name="Freeform 283"/>
            <p:cNvSpPr>
              <a:spLocks noEditPoints="1"/>
            </p:cNvSpPr>
            <p:nvPr/>
          </p:nvSpPr>
          <p:spPr bwMode="auto">
            <a:xfrm>
              <a:off x="-1987551" y="4689476"/>
              <a:ext cx="38100" cy="50800"/>
            </a:xfrm>
            <a:custGeom>
              <a:avLst/>
              <a:gdLst>
                <a:gd name="T0" fmla="*/ 25 w 29"/>
                <a:gd name="T1" fmla="*/ 0 h 39"/>
                <a:gd name="T2" fmla="*/ 4 w 29"/>
                <a:gd name="T3" fmla="*/ 0 h 39"/>
                <a:gd name="T4" fmla="*/ 0 w 29"/>
                <a:gd name="T5" fmla="*/ 5 h 39"/>
                <a:gd name="T6" fmla="*/ 0 w 29"/>
                <a:gd name="T7" fmla="*/ 35 h 39"/>
                <a:gd name="T8" fmla="*/ 4 w 29"/>
                <a:gd name="T9" fmla="*/ 39 h 39"/>
                <a:gd name="T10" fmla="*/ 25 w 29"/>
                <a:gd name="T11" fmla="*/ 39 h 39"/>
                <a:gd name="T12" fmla="*/ 29 w 29"/>
                <a:gd name="T13" fmla="*/ 35 h 39"/>
                <a:gd name="T14" fmla="*/ 29 w 29"/>
                <a:gd name="T15" fmla="*/ 5 h 39"/>
                <a:gd name="T16" fmla="*/ 25 w 29"/>
                <a:gd name="T17" fmla="*/ 0 h 39"/>
                <a:gd name="T18" fmla="*/ 20 w 29"/>
                <a:gd name="T19" fmla="*/ 30 h 39"/>
                <a:gd name="T20" fmla="*/ 9 w 29"/>
                <a:gd name="T21" fmla="*/ 30 h 39"/>
                <a:gd name="T22" fmla="*/ 9 w 29"/>
                <a:gd name="T23" fmla="*/ 9 h 39"/>
                <a:gd name="T24" fmla="*/ 20 w 29"/>
                <a:gd name="T25" fmla="*/ 9 h 39"/>
                <a:gd name="T26" fmla="*/ 20 w 29"/>
                <a:gd name="T2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9">
                  <a:moveTo>
                    <a:pt x="25" y="0"/>
                  </a:moveTo>
                  <a:cubicBezTo>
                    <a:pt x="4" y="0"/>
                    <a:pt x="4" y="0"/>
                    <a:pt x="4" y="0"/>
                  </a:cubicBezTo>
                  <a:cubicBezTo>
                    <a:pt x="2" y="0"/>
                    <a:pt x="0" y="2"/>
                    <a:pt x="0" y="5"/>
                  </a:cubicBezTo>
                  <a:cubicBezTo>
                    <a:pt x="0" y="35"/>
                    <a:pt x="0" y="35"/>
                    <a:pt x="0" y="35"/>
                  </a:cubicBezTo>
                  <a:cubicBezTo>
                    <a:pt x="0" y="37"/>
                    <a:pt x="2" y="39"/>
                    <a:pt x="4" y="39"/>
                  </a:cubicBezTo>
                  <a:cubicBezTo>
                    <a:pt x="25" y="39"/>
                    <a:pt x="25" y="39"/>
                    <a:pt x="25" y="39"/>
                  </a:cubicBezTo>
                  <a:cubicBezTo>
                    <a:pt x="27" y="39"/>
                    <a:pt x="29" y="37"/>
                    <a:pt x="29" y="35"/>
                  </a:cubicBezTo>
                  <a:cubicBezTo>
                    <a:pt x="29" y="5"/>
                    <a:pt x="29" y="5"/>
                    <a:pt x="29" y="5"/>
                  </a:cubicBezTo>
                  <a:cubicBezTo>
                    <a:pt x="29" y="2"/>
                    <a:pt x="27" y="0"/>
                    <a:pt x="25" y="0"/>
                  </a:cubicBezTo>
                  <a:close/>
                  <a:moveTo>
                    <a:pt x="20" y="30"/>
                  </a:moveTo>
                  <a:cubicBezTo>
                    <a:pt x="9" y="30"/>
                    <a:pt x="9" y="30"/>
                    <a:pt x="9" y="30"/>
                  </a:cubicBezTo>
                  <a:cubicBezTo>
                    <a:pt x="9" y="9"/>
                    <a:pt x="9" y="9"/>
                    <a:pt x="9" y="9"/>
                  </a:cubicBezTo>
                  <a:cubicBezTo>
                    <a:pt x="20" y="9"/>
                    <a:pt x="20" y="9"/>
                    <a:pt x="20" y="9"/>
                  </a:cubicBezTo>
                  <a:lnTo>
                    <a:pt x="20" y="30"/>
                  </a:ln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 name="Freeform 284"/>
            <p:cNvSpPr/>
            <p:nvPr/>
          </p:nvSpPr>
          <p:spPr bwMode="auto">
            <a:xfrm>
              <a:off x="-1901826" y="4624389"/>
              <a:ext cx="44450" cy="14288"/>
            </a:xfrm>
            <a:custGeom>
              <a:avLst/>
              <a:gdLst>
                <a:gd name="T0" fmla="*/ 29 w 34"/>
                <a:gd name="T1" fmla="*/ 0 h 10"/>
                <a:gd name="T2" fmla="*/ 5 w 34"/>
                <a:gd name="T3" fmla="*/ 0 h 10"/>
                <a:gd name="T4" fmla="*/ 0 w 34"/>
                <a:gd name="T5" fmla="*/ 5 h 10"/>
                <a:gd name="T6" fmla="*/ 5 w 34"/>
                <a:gd name="T7" fmla="*/ 10 h 10"/>
                <a:gd name="T8" fmla="*/ 29 w 34"/>
                <a:gd name="T9" fmla="*/ 10 h 10"/>
                <a:gd name="T10" fmla="*/ 34 w 34"/>
                <a:gd name="T11" fmla="*/ 5 h 10"/>
                <a:gd name="T12" fmla="*/ 29 w 3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4" h="10">
                  <a:moveTo>
                    <a:pt x="29" y="0"/>
                  </a:moveTo>
                  <a:cubicBezTo>
                    <a:pt x="5" y="0"/>
                    <a:pt x="5" y="0"/>
                    <a:pt x="5" y="0"/>
                  </a:cubicBezTo>
                  <a:cubicBezTo>
                    <a:pt x="2" y="0"/>
                    <a:pt x="0" y="2"/>
                    <a:pt x="0" y="5"/>
                  </a:cubicBezTo>
                  <a:cubicBezTo>
                    <a:pt x="0" y="8"/>
                    <a:pt x="2" y="10"/>
                    <a:pt x="5" y="10"/>
                  </a:cubicBezTo>
                  <a:cubicBezTo>
                    <a:pt x="29" y="10"/>
                    <a:pt x="29" y="10"/>
                    <a:pt x="29" y="10"/>
                  </a:cubicBezTo>
                  <a:cubicBezTo>
                    <a:pt x="32" y="10"/>
                    <a:pt x="34" y="8"/>
                    <a:pt x="34" y="5"/>
                  </a:cubicBezTo>
                  <a:cubicBezTo>
                    <a:pt x="34" y="2"/>
                    <a:pt x="32" y="0"/>
                    <a:pt x="29"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3" name="Freeform 285"/>
            <p:cNvSpPr/>
            <p:nvPr/>
          </p:nvSpPr>
          <p:spPr bwMode="auto">
            <a:xfrm>
              <a:off x="-1901826" y="4659314"/>
              <a:ext cx="44450" cy="11113"/>
            </a:xfrm>
            <a:custGeom>
              <a:avLst/>
              <a:gdLst>
                <a:gd name="T0" fmla="*/ 29 w 34"/>
                <a:gd name="T1" fmla="*/ 0 h 9"/>
                <a:gd name="T2" fmla="*/ 5 w 34"/>
                <a:gd name="T3" fmla="*/ 0 h 9"/>
                <a:gd name="T4" fmla="*/ 0 w 34"/>
                <a:gd name="T5" fmla="*/ 5 h 9"/>
                <a:gd name="T6" fmla="*/ 5 w 34"/>
                <a:gd name="T7" fmla="*/ 9 h 9"/>
                <a:gd name="T8" fmla="*/ 29 w 34"/>
                <a:gd name="T9" fmla="*/ 9 h 9"/>
                <a:gd name="T10" fmla="*/ 34 w 34"/>
                <a:gd name="T11" fmla="*/ 5 h 9"/>
                <a:gd name="T12" fmla="*/ 29 w 3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29" y="0"/>
                  </a:moveTo>
                  <a:cubicBezTo>
                    <a:pt x="5" y="0"/>
                    <a:pt x="5" y="0"/>
                    <a:pt x="5" y="0"/>
                  </a:cubicBezTo>
                  <a:cubicBezTo>
                    <a:pt x="2" y="0"/>
                    <a:pt x="0" y="2"/>
                    <a:pt x="0" y="5"/>
                  </a:cubicBezTo>
                  <a:cubicBezTo>
                    <a:pt x="0" y="7"/>
                    <a:pt x="2" y="9"/>
                    <a:pt x="5" y="9"/>
                  </a:cubicBezTo>
                  <a:cubicBezTo>
                    <a:pt x="29" y="9"/>
                    <a:pt x="29" y="9"/>
                    <a:pt x="29" y="9"/>
                  </a:cubicBezTo>
                  <a:cubicBezTo>
                    <a:pt x="32" y="9"/>
                    <a:pt x="34" y="7"/>
                    <a:pt x="34" y="5"/>
                  </a:cubicBezTo>
                  <a:cubicBezTo>
                    <a:pt x="34" y="2"/>
                    <a:pt x="32" y="0"/>
                    <a:pt x="29"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4" name="Freeform 286"/>
            <p:cNvSpPr/>
            <p:nvPr/>
          </p:nvSpPr>
          <p:spPr bwMode="auto">
            <a:xfrm>
              <a:off x="-1901826" y="4692651"/>
              <a:ext cx="44450" cy="11113"/>
            </a:xfrm>
            <a:custGeom>
              <a:avLst/>
              <a:gdLst>
                <a:gd name="T0" fmla="*/ 29 w 34"/>
                <a:gd name="T1" fmla="*/ 0 h 9"/>
                <a:gd name="T2" fmla="*/ 5 w 34"/>
                <a:gd name="T3" fmla="*/ 0 h 9"/>
                <a:gd name="T4" fmla="*/ 0 w 34"/>
                <a:gd name="T5" fmla="*/ 4 h 9"/>
                <a:gd name="T6" fmla="*/ 5 w 34"/>
                <a:gd name="T7" fmla="*/ 9 h 9"/>
                <a:gd name="T8" fmla="*/ 29 w 34"/>
                <a:gd name="T9" fmla="*/ 9 h 9"/>
                <a:gd name="T10" fmla="*/ 34 w 34"/>
                <a:gd name="T11" fmla="*/ 4 h 9"/>
                <a:gd name="T12" fmla="*/ 29 w 3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29" y="0"/>
                  </a:moveTo>
                  <a:cubicBezTo>
                    <a:pt x="5" y="0"/>
                    <a:pt x="5" y="0"/>
                    <a:pt x="5" y="0"/>
                  </a:cubicBezTo>
                  <a:cubicBezTo>
                    <a:pt x="2" y="0"/>
                    <a:pt x="0" y="2"/>
                    <a:pt x="0" y="4"/>
                  </a:cubicBezTo>
                  <a:cubicBezTo>
                    <a:pt x="0" y="7"/>
                    <a:pt x="2" y="9"/>
                    <a:pt x="5" y="9"/>
                  </a:cubicBezTo>
                  <a:cubicBezTo>
                    <a:pt x="29" y="9"/>
                    <a:pt x="29" y="9"/>
                    <a:pt x="29" y="9"/>
                  </a:cubicBezTo>
                  <a:cubicBezTo>
                    <a:pt x="32" y="9"/>
                    <a:pt x="34" y="7"/>
                    <a:pt x="34" y="4"/>
                  </a:cubicBezTo>
                  <a:cubicBezTo>
                    <a:pt x="34" y="2"/>
                    <a:pt x="32" y="0"/>
                    <a:pt x="29"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5" name="Freeform 287"/>
            <p:cNvSpPr/>
            <p:nvPr/>
          </p:nvSpPr>
          <p:spPr bwMode="auto">
            <a:xfrm>
              <a:off x="-1901826" y="4725989"/>
              <a:ext cx="44450" cy="12700"/>
            </a:xfrm>
            <a:custGeom>
              <a:avLst/>
              <a:gdLst>
                <a:gd name="T0" fmla="*/ 29 w 34"/>
                <a:gd name="T1" fmla="*/ 0 h 10"/>
                <a:gd name="T2" fmla="*/ 5 w 34"/>
                <a:gd name="T3" fmla="*/ 0 h 10"/>
                <a:gd name="T4" fmla="*/ 0 w 34"/>
                <a:gd name="T5" fmla="*/ 5 h 10"/>
                <a:gd name="T6" fmla="*/ 5 w 34"/>
                <a:gd name="T7" fmla="*/ 10 h 10"/>
                <a:gd name="T8" fmla="*/ 29 w 34"/>
                <a:gd name="T9" fmla="*/ 10 h 10"/>
                <a:gd name="T10" fmla="*/ 34 w 34"/>
                <a:gd name="T11" fmla="*/ 5 h 10"/>
                <a:gd name="T12" fmla="*/ 29 w 3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4" h="10">
                  <a:moveTo>
                    <a:pt x="29" y="0"/>
                  </a:moveTo>
                  <a:cubicBezTo>
                    <a:pt x="5" y="0"/>
                    <a:pt x="5" y="0"/>
                    <a:pt x="5" y="0"/>
                  </a:cubicBezTo>
                  <a:cubicBezTo>
                    <a:pt x="2" y="0"/>
                    <a:pt x="0" y="2"/>
                    <a:pt x="0" y="5"/>
                  </a:cubicBezTo>
                  <a:cubicBezTo>
                    <a:pt x="0" y="8"/>
                    <a:pt x="2" y="10"/>
                    <a:pt x="5" y="10"/>
                  </a:cubicBezTo>
                  <a:cubicBezTo>
                    <a:pt x="29" y="10"/>
                    <a:pt x="29" y="10"/>
                    <a:pt x="29" y="10"/>
                  </a:cubicBezTo>
                  <a:cubicBezTo>
                    <a:pt x="32" y="10"/>
                    <a:pt x="34" y="8"/>
                    <a:pt x="34" y="5"/>
                  </a:cubicBezTo>
                  <a:cubicBezTo>
                    <a:pt x="34" y="2"/>
                    <a:pt x="32" y="0"/>
                    <a:pt x="29"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6" name="Freeform 288"/>
            <p:cNvSpPr/>
            <p:nvPr/>
          </p:nvSpPr>
          <p:spPr bwMode="auto">
            <a:xfrm>
              <a:off x="-1812926" y="4624389"/>
              <a:ext cx="44450" cy="14288"/>
            </a:xfrm>
            <a:custGeom>
              <a:avLst/>
              <a:gdLst>
                <a:gd name="T0" fmla="*/ 30 w 34"/>
                <a:gd name="T1" fmla="*/ 0 h 10"/>
                <a:gd name="T2" fmla="*/ 5 w 34"/>
                <a:gd name="T3" fmla="*/ 0 h 10"/>
                <a:gd name="T4" fmla="*/ 0 w 34"/>
                <a:gd name="T5" fmla="*/ 5 h 10"/>
                <a:gd name="T6" fmla="*/ 5 w 34"/>
                <a:gd name="T7" fmla="*/ 10 h 10"/>
                <a:gd name="T8" fmla="*/ 30 w 34"/>
                <a:gd name="T9" fmla="*/ 10 h 10"/>
                <a:gd name="T10" fmla="*/ 34 w 34"/>
                <a:gd name="T11" fmla="*/ 5 h 10"/>
                <a:gd name="T12" fmla="*/ 30 w 3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4" h="10">
                  <a:moveTo>
                    <a:pt x="30" y="0"/>
                  </a:moveTo>
                  <a:cubicBezTo>
                    <a:pt x="5" y="0"/>
                    <a:pt x="5" y="0"/>
                    <a:pt x="5" y="0"/>
                  </a:cubicBezTo>
                  <a:cubicBezTo>
                    <a:pt x="2" y="0"/>
                    <a:pt x="0" y="2"/>
                    <a:pt x="0" y="5"/>
                  </a:cubicBezTo>
                  <a:cubicBezTo>
                    <a:pt x="0" y="8"/>
                    <a:pt x="2" y="10"/>
                    <a:pt x="5" y="10"/>
                  </a:cubicBezTo>
                  <a:cubicBezTo>
                    <a:pt x="30" y="10"/>
                    <a:pt x="30" y="10"/>
                    <a:pt x="30" y="10"/>
                  </a:cubicBezTo>
                  <a:cubicBezTo>
                    <a:pt x="32" y="10"/>
                    <a:pt x="34" y="8"/>
                    <a:pt x="34" y="5"/>
                  </a:cubicBezTo>
                  <a:cubicBezTo>
                    <a:pt x="34" y="2"/>
                    <a:pt x="32" y="0"/>
                    <a:pt x="3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7" name="Freeform 289"/>
            <p:cNvSpPr/>
            <p:nvPr/>
          </p:nvSpPr>
          <p:spPr bwMode="auto">
            <a:xfrm>
              <a:off x="-1812926" y="4659314"/>
              <a:ext cx="44450" cy="11113"/>
            </a:xfrm>
            <a:custGeom>
              <a:avLst/>
              <a:gdLst>
                <a:gd name="T0" fmla="*/ 30 w 34"/>
                <a:gd name="T1" fmla="*/ 0 h 9"/>
                <a:gd name="T2" fmla="*/ 5 w 34"/>
                <a:gd name="T3" fmla="*/ 0 h 9"/>
                <a:gd name="T4" fmla="*/ 0 w 34"/>
                <a:gd name="T5" fmla="*/ 5 h 9"/>
                <a:gd name="T6" fmla="*/ 5 w 34"/>
                <a:gd name="T7" fmla="*/ 9 h 9"/>
                <a:gd name="T8" fmla="*/ 30 w 34"/>
                <a:gd name="T9" fmla="*/ 9 h 9"/>
                <a:gd name="T10" fmla="*/ 34 w 34"/>
                <a:gd name="T11" fmla="*/ 5 h 9"/>
                <a:gd name="T12" fmla="*/ 30 w 3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0" y="0"/>
                  </a:moveTo>
                  <a:cubicBezTo>
                    <a:pt x="5" y="0"/>
                    <a:pt x="5" y="0"/>
                    <a:pt x="5" y="0"/>
                  </a:cubicBezTo>
                  <a:cubicBezTo>
                    <a:pt x="2" y="0"/>
                    <a:pt x="0" y="2"/>
                    <a:pt x="0" y="5"/>
                  </a:cubicBezTo>
                  <a:cubicBezTo>
                    <a:pt x="0" y="7"/>
                    <a:pt x="2" y="9"/>
                    <a:pt x="5" y="9"/>
                  </a:cubicBezTo>
                  <a:cubicBezTo>
                    <a:pt x="30" y="9"/>
                    <a:pt x="30" y="9"/>
                    <a:pt x="30" y="9"/>
                  </a:cubicBezTo>
                  <a:cubicBezTo>
                    <a:pt x="32" y="9"/>
                    <a:pt x="34" y="7"/>
                    <a:pt x="34" y="5"/>
                  </a:cubicBezTo>
                  <a:cubicBezTo>
                    <a:pt x="34" y="2"/>
                    <a:pt x="32" y="0"/>
                    <a:pt x="3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8" name="Freeform 290"/>
            <p:cNvSpPr/>
            <p:nvPr/>
          </p:nvSpPr>
          <p:spPr bwMode="auto">
            <a:xfrm>
              <a:off x="-1812926" y="4692651"/>
              <a:ext cx="44450" cy="11113"/>
            </a:xfrm>
            <a:custGeom>
              <a:avLst/>
              <a:gdLst>
                <a:gd name="T0" fmla="*/ 30 w 34"/>
                <a:gd name="T1" fmla="*/ 0 h 9"/>
                <a:gd name="T2" fmla="*/ 5 w 34"/>
                <a:gd name="T3" fmla="*/ 0 h 9"/>
                <a:gd name="T4" fmla="*/ 0 w 34"/>
                <a:gd name="T5" fmla="*/ 4 h 9"/>
                <a:gd name="T6" fmla="*/ 5 w 34"/>
                <a:gd name="T7" fmla="*/ 9 h 9"/>
                <a:gd name="T8" fmla="*/ 30 w 34"/>
                <a:gd name="T9" fmla="*/ 9 h 9"/>
                <a:gd name="T10" fmla="*/ 34 w 34"/>
                <a:gd name="T11" fmla="*/ 4 h 9"/>
                <a:gd name="T12" fmla="*/ 30 w 3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0" y="0"/>
                  </a:moveTo>
                  <a:cubicBezTo>
                    <a:pt x="5" y="0"/>
                    <a:pt x="5" y="0"/>
                    <a:pt x="5" y="0"/>
                  </a:cubicBezTo>
                  <a:cubicBezTo>
                    <a:pt x="2" y="0"/>
                    <a:pt x="0" y="2"/>
                    <a:pt x="0" y="4"/>
                  </a:cubicBezTo>
                  <a:cubicBezTo>
                    <a:pt x="0" y="7"/>
                    <a:pt x="2" y="9"/>
                    <a:pt x="5" y="9"/>
                  </a:cubicBezTo>
                  <a:cubicBezTo>
                    <a:pt x="30" y="9"/>
                    <a:pt x="30" y="9"/>
                    <a:pt x="30" y="9"/>
                  </a:cubicBezTo>
                  <a:cubicBezTo>
                    <a:pt x="32" y="9"/>
                    <a:pt x="34" y="7"/>
                    <a:pt x="34" y="4"/>
                  </a:cubicBezTo>
                  <a:cubicBezTo>
                    <a:pt x="34" y="2"/>
                    <a:pt x="32" y="0"/>
                    <a:pt x="3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9" name="Freeform 291"/>
            <p:cNvSpPr/>
            <p:nvPr/>
          </p:nvSpPr>
          <p:spPr bwMode="auto">
            <a:xfrm>
              <a:off x="-1812926" y="4725989"/>
              <a:ext cx="44450" cy="12700"/>
            </a:xfrm>
            <a:custGeom>
              <a:avLst/>
              <a:gdLst>
                <a:gd name="T0" fmla="*/ 30 w 34"/>
                <a:gd name="T1" fmla="*/ 0 h 10"/>
                <a:gd name="T2" fmla="*/ 5 w 34"/>
                <a:gd name="T3" fmla="*/ 0 h 10"/>
                <a:gd name="T4" fmla="*/ 0 w 34"/>
                <a:gd name="T5" fmla="*/ 5 h 10"/>
                <a:gd name="T6" fmla="*/ 5 w 34"/>
                <a:gd name="T7" fmla="*/ 10 h 10"/>
                <a:gd name="T8" fmla="*/ 30 w 34"/>
                <a:gd name="T9" fmla="*/ 10 h 10"/>
                <a:gd name="T10" fmla="*/ 34 w 34"/>
                <a:gd name="T11" fmla="*/ 5 h 10"/>
                <a:gd name="T12" fmla="*/ 30 w 3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4" h="10">
                  <a:moveTo>
                    <a:pt x="30" y="0"/>
                  </a:moveTo>
                  <a:cubicBezTo>
                    <a:pt x="5" y="0"/>
                    <a:pt x="5" y="0"/>
                    <a:pt x="5" y="0"/>
                  </a:cubicBezTo>
                  <a:cubicBezTo>
                    <a:pt x="2" y="0"/>
                    <a:pt x="0" y="2"/>
                    <a:pt x="0" y="5"/>
                  </a:cubicBezTo>
                  <a:cubicBezTo>
                    <a:pt x="0" y="8"/>
                    <a:pt x="2" y="10"/>
                    <a:pt x="5" y="10"/>
                  </a:cubicBezTo>
                  <a:cubicBezTo>
                    <a:pt x="30" y="10"/>
                    <a:pt x="30" y="10"/>
                    <a:pt x="30" y="10"/>
                  </a:cubicBezTo>
                  <a:cubicBezTo>
                    <a:pt x="32" y="10"/>
                    <a:pt x="34" y="8"/>
                    <a:pt x="34" y="5"/>
                  </a:cubicBezTo>
                  <a:cubicBezTo>
                    <a:pt x="34" y="2"/>
                    <a:pt x="32" y="0"/>
                    <a:pt x="3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0" name="Freeform 292"/>
            <p:cNvSpPr>
              <a:spLocks noEditPoints="1"/>
            </p:cNvSpPr>
            <p:nvPr/>
          </p:nvSpPr>
          <p:spPr bwMode="auto">
            <a:xfrm>
              <a:off x="-2019301" y="4478339"/>
              <a:ext cx="369888" cy="290513"/>
            </a:xfrm>
            <a:custGeom>
              <a:avLst/>
              <a:gdLst>
                <a:gd name="T0" fmla="*/ 277 w 284"/>
                <a:gd name="T1" fmla="*/ 62 h 223"/>
                <a:gd name="T2" fmla="*/ 215 w 284"/>
                <a:gd name="T3" fmla="*/ 67 h 223"/>
                <a:gd name="T4" fmla="*/ 209 w 284"/>
                <a:gd name="T5" fmla="*/ 62 h 223"/>
                <a:gd name="T6" fmla="*/ 189 w 284"/>
                <a:gd name="T7" fmla="*/ 76 h 223"/>
                <a:gd name="T8" fmla="*/ 206 w 284"/>
                <a:gd name="T9" fmla="*/ 74 h 223"/>
                <a:gd name="T10" fmla="*/ 206 w 284"/>
                <a:gd name="T11" fmla="*/ 214 h 223"/>
                <a:gd name="T12" fmla="*/ 147 w 284"/>
                <a:gd name="T13" fmla="*/ 99 h 223"/>
                <a:gd name="T14" fmla="*/ 176 w 284"/>
                <a:gd name="T15" fmla="*/ 82 h 223"/>
                <a:gd name="T16" fmla="*/ 147 w 284"/>
                <a:gd name="T17" fmla="*/ 88 h 223"/>
                <a:gd name="T18" fmla="*/ 145 w 284"/>
                <a:gd name="T19" fmla="*/ 63 h 223"/>
                <a:gd name="T20" fmla="*/ 120 w 284"/>
                <a:gd name="T21" fmla="*/ 71 h 223"/>
                <a:gd name="T22" fmla="*/ 73 w 284"/>
                <a:gd name="T23" fmla="*/ 91 h 223"/>
                <a:gd name="T24" fmla="*/ 59 w 284"/>
                <a:gd name="T25" fmla="*/ 33 h 223"/>
                <a:gd name="T26" fmla="*/ 70 w 284"/>
                <a:gd name="T27" fmla="*/ 28 h 223"/>
                <a:gd name="T28" fmla="*/ 65 w 284"/>
                <a:gd name="T29" fmla="*/ 0 h 223"/>
                <a:gd name="T30" fmla="*/ 9 w 284"/>
                <a:gd name="T31" fmla="*/ 5 h 223"/>
                <a:gd name="T32" fmla="*/ 14 w 284"/>
                <a:gd name="T33" fmla="*/ 33 h 223"/>
                <a:gd name="T34" fmla="*/ 20 w 284"/>
                <a:gd name="T35" fmla="*/ 91 h 223"/>
                <a:gd name="T36" fmla="*/ 0 w 284"/>
                <a:gd name="T37" fmla="*/ 96 h 223"/>
                <a:gd name="T38" fmla="*/ 5 w 284"/>
                <a:gd name="T39" fmla="*/ 223 h 223"/>
                <a:gd name="T40" fmla="*/ 142 w 284"/>
                <a:gd name="T41" fmla="*/ 223 h 223"/>
                <a:gd name="T42" fmla="*/ 279 w 284"/>
                <a:gd name="T43" fmla="*/ 223 h 223"/>
                <a:gd name="T44" fmla="*/ 284 w 284"/>
                <a:gd name="T45" fmla="*/ 67 h 223"/>
                <a:gd name="T46" fmla="*/ 18 w 284"/>
                <a:gd name="T47" fmla="*/ 10 h 223"/>
                <a:gd name="T48" fmla="*/ 61 w 284"/>
                <a:gd name="T49" fmla="*/ 23 h 223"/>
                <a:gd name="T50" fmla="*/ 25 w 284"/>
                <a:gd name="T51" fmla="*/ 23 h 223"/>
                <a:gd name="T52" fmla="*/ 18 w 284"/>
                <a:gd name="T53" fmla="*/ 10 h 223"/>
                <a:gd name="T54" fmla="*/ 49 w 284"/>
                <a:gd name="T55" fmla="*/ 33 h 223"/>
                <a:gd name="T56" fmla="*/ 30 w 284"/>
                <a:gd name="T57" fmla="*/ 91 h 223"/>
                <a:gd name="T58" fmla="*/ 10 w 284"/>
                <a:gd name="T59" fmla="*/ 101 h 223"/>
                <a:gd name="T60" fmla="*/ 69 w 284"/>
                <a:gd name="T61" fmla="*/ 214 h 223"/>
                <a:gd name="T62" fmla="*/ 10 w 284"/>
                <a:gd name="T63" fmla="*/ 101 h 223"/>
                <a:gd name="T64" fmla="*/ 137 w 284"/>
                <a:gd name="T65" fmla="*/ 74 h 223"/>
                <a:gd name="T66" fmla="*/ 137 w 284"/>
                <a:gd name="T67" fmla="*/ 214 h 223"/>
                <a:gd name="T68" fmla="*/ 79 w 284"/>
                <a:gd name="T69" fmla="*/ 99 h 223"/>
                <a:gd name="T70" fmla="*/ 215 w 284"/>
                <a:gd name="T71" fmla="*/ 214 h 223"/>
                <a:gd name="T72" fmla="*/ 274 w 284"/>
                <a:gd name="T73" fmla="*/ 7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223">
                  <a:moveTo>
                    <a:pt x="282" y="63"/>
                  </a:moveTo>
                  <a:cubicBezTo>
                    <a:pt x="280" y="62"/>
                    <a:pt x="279" y="62"/>
                    <a:pt x="277" y="62"/>
                  </a:cubicBezTo>
                  <a:cubicBezTo>
                    <a:pt x="215" y="88"/>
                    <a:pt x="215" y="88"/>
                    <a:pt x="215" y="88"/>
                  </a:cubicBezTo>
                  <a:cubicBezTo>
                    <a:pt x="215" y="67"/>
                    <a:pt x="215" y="67"/>
                    <a:pt x="215" y="67"/>
                  </a:cubicBezTo>
                  <a:cubicBezTo>
                    <a:pt x="215" y="65"/>
                    <a:pt x="215" y="64"/>
                    <a:pt x="213" y="63"/>
                  </a:cubicBezTo>
                  <a:cubicBezTo>
                    <a:pt x="212" y="62"/>
                    <a:pt x="210" y="62"/>
                    <a:pt x="209" y="62"/>
                  </a:cubicBezTo>
                  <a:cubicBezTo>
                    <a:pt x="191" y="70"/>
                    <a:pt x="191" y="70"/>
                    <a:pt x="191" y="70"/>
                  </a:cubicBezTo>
                  <a:cubicBezTo>
                    <a:pt x="189" y="71"/>
                    <a:pt x="188" y="74"/>
                    <a:pt x="189" y="76"/>
                  </a:cubicBezTo>
                  <a:cubicBezTo>
                    <a:pt x="190" y="78"/>
                    <a:pt x="192" y="80"/>
                    <a:pt x="195" y="79"/>
                  </a:cubicBezTo>
                  <a:cubicBezTo>
                    <a:pt x="206" y="74"/>
                    <a:pt x="206" y="74"/>
                    <a:pt x="206" y="74"/>
                  </a:cubicBezTo>
                  <a:cubicBezTo>
                    <a:pt x="206" y="96"/>
                    <a:pt x="206" y="96"/>
                    <a:pt x="206" y="96"/>
                  </a:cubicBezTo>
                  <a:cubicBezTo>
                    <a:pt x="206" y="214"/>
                    <a:pt x="206" y="214"/>
                    <a:pt x="206" y="214"/>
                  </a:cubicBezTo>
                  <a:cubicBezTo>
                    <a:pt x="147" y="214"/>
                    <a:pt x="147" y="214"/>
                    <a:pt x="147" y="214"/>
                  </a:cubicBezTo>
                  <a:cubicBezTo>
                    <a:pt x="147" y="99"/>
                    <a:pt x="147" y="99"/>
                    <a:pt x="147" y="99"/>
                  </a:cubicBezTo>
                  <a:cubicBezTo>
                    <a:pt x="173" y="88"/>
                    <a:pt x="173" y="88"/>
                    <a:pt x="173" y="88"/>
                  </a:cubicBezTo>
                  <a:cubicBezTo>
                    <a:pt x="176" y="87"/>
                    <a:pt x="177" y="84"/>
                    <a:pt x="176" y="82"/>
                  </a:cubicBezTo>
                  <a:cubicBezTo>
                    <a:pt x="175" y="79"/>
                    <a:pt x="172" y="78"/>
                    <a:pt x="169" y="79"/>
                  </a:cubicBezTo>
                  <a:cubicBezTo>
                    <a:pt x="147" y="88"/>
                    <a:pt x="147" y="88"/>
                    <a:pt x="147" y="88"/>
                  </a:cubicBezTo>
                  <a:cubicBezTo>
                    <a:pt x="147" y="67"/>
                    <a:pt x="147" y="67"/>
                    <a:pt x="147" y="67"/>
                  </a:cubicBezTo>
                  <a:cubicBezTo>
                    <a:pt x="147" y="65"/>
                    <a:pt x="146" y="64"/>
                    <a:pt x="145" y="63"/>
                  </a:cubicBezTo>
                  <a:cubicBezTo>
                    <a:pt x="143" y="62"/>
                    <a:pt x="142" y="62"/>
                    <a:pt x="140" y="62"/>
                  </a:cubicBezTo>
                  <a:cubicBezTo>
                    <a:pt x="120" y="71"/>
                    <a:pt x="120" y="71"/>
                    <a:pt x="120" y="71"/>
                  </a:cubicBezTo>
                  <a:cubicBezTo>
                    <a:pt x="120" y="71"/>
                    <a:pt x="120" y="71"/>
                    <a:pt x="120" y="71"/>
                  </a:cubicBezTo>
                  <a:cubicBezTo>
                    <a:pt x="73" y="91"/>
                    <a:pt x="73" y="91"/>
                    <a:pt x="73" y="91"/>
                  </a:cubicBezTo>
                  <a:cubicBezTo>
                    <a:pt x="59" y="91"/>
                    <a:pt x="59" y="91"/>
                    <a:pt x="59" y="91"/>
                  </a:cubicBezTo>
                  <a:cubicBezTo>
                    <a:pt x="59" y="33"/>
                    <a:pt x="59" y="33"/>
                    <a:pt x="59" y="33"/>
                  </a:cubicBezTo>
                  <a:cubicBezTo>
                    <a:pt x="65" y="33"/>
                    <a:pt x="65" y="33"/>
                    <a:pt x="65" y="33"/>
                  </a:cubicBezTo>
                  <a:cubicBezTo>
                    <a:pt x="68" y="33"/>
                    <a:pt x="70" y="31"/>
                    <a:pt x="70" y="28"/>
                  </a:cubicBezTo>
                  <a:cubicBezTo>
                    <a:pt x="70" y="5"/>
                    <a:pt x="70" y="5"/>
                    <a:pt x="70" y="5"/>
                  </a:cubicBezTo>
                  <a:cubicBezTo>
                    <a:pt x="70" y="2"/>
                    <a:pt x="68" y="0"/>
                    <a:pt x="65" y="0"/>
                  </a:cubicBezTo>
                  <a:cubicBezTo>
                    <a:pt x="14" y="0"/>
                    <a:pt x="14" y="0"/>
                    <a:pt x="14" y="0"/>
                  </a:cubicBezTo>
                  <a:cubicBezTo>
                    <a:pt x="11" y="0"/>
                    <a:pt x="9" y="2"/>
                    <a:pt x="9" y="5"/>
                  </a:cubicBezTo>
                  <a:cubicBezTo>
                    <a:pt x="9" y="28"/>
                    <a:pt x="9" y="28"/>
                    <a:pt x="9" y="28"/>
                  </a:cubicBezTo>
                  <a:cubicBezTo>
                    <a:pt x="9" y="31"/>
                    <a:pt x="11" y="33"/>
                    <a:pt x="14" y="33"/>
                  </a:cubicBezTo>
                  <a:cubicBezTo>
                    <a:pt x="20" y="33"/>
                    <a:pt x="20" y="33"/>
                    <a:pt x="20" y="33"/>
                  </a:cubicBezTo>
                  <a:cubicBezTo>
                    <a:pt x="20" y="91"/>
                    <a:pt x="20" y="91"/>
                    <a:pt x="20" y="91"/>
                  </a:cubicBezTo>
                  <a:cubicBezTo>
                    <a:pt x="5" y="91"/>
                    <a:pt x="5" y="91"/>
                    <a:pt x="5" y="91"/>
                  </a:cubicBezTo>
                  <a:cubicBezTo>
                    <a:pt x="3" y="91"/>
                    <a:pt x="0" y="93"/>
                    <a:pt x="0" y="96"/>
                  </a:cubicBezTo>
                  <a:cubicBezTo>
                    <a:pt x="0" y="218"/>
                    <a:pt x="0" y="218"/>
                    <a:pt x="0" y="218"/>
                  </a:cubicBezTo>
                  <a:cubicBezTo>
                    <a:pt x="0" y="221"/>
                    <a:pt x="3" y="223"/>
                    <a:pt x="5" y="223"/>
                  </a:cubicBezTo>
                  <a:cubicBezTo>
                    <a:pt x="74" y="223"/>
                    <a:pt x="74" y="223"/>
                    <a:pt x="74" y="223"/>
                  </a:cubicBezTo>
                  <a:cubicBezTo>
                    <a:pt x="142" y="223"/>
                    <a:pt x="142" y="223"/>
                    <a:pt x="142" y="223"/>
                  </a:cubicBezTo>
                  <a:cubicBezTo>
                    <a:pt x="211" y="223"/>
                    <a:pt x="211" y="223"/>
                    <a:pt x="211" y="223"/>
                  </a:cubicBezTo>
                  <a:cubicBezTo>
                    <a:pt x="279" y="223"/>
                    <a:pt x="279" y="223"/>
                    <a:pt x="279" y="223"/>
                  </a:cubicBezTo>
                  <a:cubicBezTo>
                    <a:pt x="282" y="223"/>
                    <a:pt x="284" y="221"/>
                    <a:pt x="284" y="218"/>
                  </a:cubicBezTo>
                  <a:cubicBezTo>
                    <a:pt x="284" y="67"/>
                    <a:pt x="284" y="67"/>
                    <a:pt x="284" y="67"/>
                  </a:cubicBezTo>
                  <a:cubicBezTo>
                    <a:pt x="284" y="65"/>
                    <a:pt x="283" y="64"/>
                    <a:pt x="282" y="63"/>
                  </a:cubicBezTo>
                  <a:close/>
                  <a:moveTo>
                    <a:pt x="18" y="10"/>
                  </a:moveTo>
                  <a:cubicBezTo>
                    <a:pt x="61" y="10"/>
                    <a:pt x="61" y="10"/>
                    <a:pt x="61" y="10"/>
                  </a:cubicBezTo>
                  <a:cubicBezTo>
                    <a:pt x="61" y="23"/>
                    <a:pt x="61" y="23"/>
                    <a:pt x="61" y="23"/>
                  </a:cubicBezTo>
                  <a:cubicBezTo>
                    <a:pt x="54" y="23"/>
                    <a:pt x="54" y="23"/>
                    <a:pt x="54" y="23"/>
                  </a:cubicBezTo>
                  <a:cubicBezTo>
                    <a:pt x="25" y="23"/>
                    <a:pt x="25" y="23"/>
                    <a:pt x="25" y="23"/>
                  </a:cubicBezTo>
                  <a:cubicBezTo>
                    <a:pt x="18" y="23"/>
                    <a:pt x="18" y="23"/>
                    <a:pt x="18" y="23"/>
                  </a:cubicBezTo>
                  <a:lnTo>
                    <a:pt x="18" y="10"/>
                  </a:lnTo>
                  <a:close/>
                  <a:moveTo>
                    <a:pt x="30" y="33"/>
                  </a:moveTo>
                  <a:cubicBezTo>
                    <a:pt x="49" y="33"/>
                    <a:pt x="49" y="33"/>
                    <a:pt x="49" y="33"/>
                  </a:cubicBezTo>
                  <a:cubicBezTo>
                    <a:pt x="49" y="91"/>
                    <a:pt x="49" y="91"/>
                    <a:pt x="49" y="91"/>
                  </a:cubicBezTo>
                  <a:cubicBezTo>
                    <a:pt x="30" y="91"/>
                    <a:pt x="30" y="91"/>
                    <a:pt x="30" y="91"/>
                  </a:cubicBezTo>
                  <a:lnTo>
                    <a:pt x="30" y="33"/>
                  </a:lnTo>
                  <a:close/>
                  <a:moveTo>
                    <a:pt x="10" y="101"/>
                  </a:moveTo>
                  <a:cubicBezTo>
                    <a:pt x="69" y="101"/>
                    <a:pt x="69" y="101"/>
                    <a:pt x="69" y="101"/>
                  </a:cubicBezTo>
                  <a:cubicBezTo>
                    <a:pt x="69" y="214"/>
                    <a:pt x="69" y="214"/>
                    <a:pt x="69" y="214"/>
                  </a:cubicBezTo>
                  <a:cubicBezTo>
                    <a:pt x="10" y="214"/>
                    <a:pt x="10" y="214"/>
                    <a:pt x="10" y="214"/>
                  </a:cubicBezTo>
                  <a:lnTo>
                    <a:pt x="10" y="101"/>
                  </a:lnTo>
                  <a:close/>
                  <a:moveTo>
                    <a:pt x="79" y="99"/>
                  </a:moveTo>
                  <a:cubicBezTo>
                    <a:pt x="137" y="74"/>
                    <a:pt x="137" y="74"/>
                    <a:pt x="137" y="74"/>
                  </a:cubicBezTo>
                  <a:cubicBezTo>
                    <a:pt x="137" y="96"/>
                    <a:pt x="137" y="96"/>
                    <a:pt x="137" y="96"/>
                  </a:cubicBezTo>
                  <a:cubicBezTo>
                    <a:pt x="137" y="214"/>
                    <a:pt x="137" y="214"/>
                    <a:pt x="137" y="214"/>
                  </a:cubicBezTo>
                  <a:cubicBezTo>
                    <a:pt x="79" y="214"/>
                    <a:pt x="79" y="214"/>
                    <a:pt x="79" y="214"/>
                  </a:cubicBezTo>
                  <a:lnTo>
                    <a:pt x="79" y="99"/>
                  </a:lnTo>
                  <a:close/>
                  <a:moveTo>
                    <a:pt x="274" y="214"/>
                  </a:moveTo>
                  <a:cubicBezTo>
                    <a:pt x="215" y="214"/>
                    <a:pt x="215" y="214"/>
                    <a:pt x="215" y="214"/>
                  </a:cubicBezTo>
                  <a:cubicBezTo>
                    <a:pt x="215" y="99"/>
                    <a:pt x="215" y="99"/>
                    <a:pt x="215" y="99"/>
                  </a:cubicBezTo>
                  <a:cubicBezTo>
                    <a:pt x="274" y="74"/>
                    <a:pt x="274" y="74"/>
                    <a:pt x="274" y="74"/>
                  </a:cubicBezTo>
                  <a:lnTo>
                    <a:pt x="274" y="214"/>
                  </a:ln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1" name="Freeform 293"/>
            <p:cNvSpPr/>
            <p:nvPr/>
          </p:nvSpPr>
          <p:spPr bwMode="auto">
            <a:xfrm>
              <a:off x="-1722438" y="4624389"/>
              <a:ext cx="44450" cy="14288"/>
            </a:xfrm>
            <a:custGeom>
              <a:avLst/>
              <a:gdLst>
                <a:gd name="T0" fmla="*/ 5 w 34"/>
                <a:gd name="T1" fmla="*/ 10 h 10"/>
                <a:gd name="T2" fmla="*/ 29 w 34"/>
                <a:gd name="T3" fmla="*/ 10 h 10"/>
                <a:gd name="T4" fmla="*/ 34 w 34"/>
                <a:gd name="T5" fmla="*/ 5 h 10"/>
                <a:gd name="T6" fmla="*/ 29 w 34"/>
                <a:gd name="T7" fmla="*/ 0 h 10"/>
                <a:gd name="T8" fmla="*/ 5 w 34"/>
                <a:gd name="T9" fmla="*/ 0 h 10"/>
                <a:gd name="T10" fmla="*/ 0 w 34"/>
                <a:gd name="T11" fmla="*/ 5 h 10"/>
                <a:gd name="T12" fmla="*/ 5 w 3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4" h="10">
                  <a:moveTo>
                    <a:pt x="5" y="10"/>
                  </a:moveTo>
                  <a:cubicBezTo>
                    <a:pt x="29" y="10"/>
                    <a:pt x="29" y="10"/>
                    <a:pt x="29" y="10"/>
                  </a:cubicBezTo>
                  <a:cubicBezTo>
                    <a:pt x="32" y="10"/>
                    <a:pt x="34" y="8"/>
                    <a:pt x="34" y="5"/>
                  </a:cubicBezTo>
                  <a:cubicBezTo>
                    <a:pt x="34" y="2"/>
                    <a:pt x="32" y="0"/>
                    <a:pt x="29" y="0"/>
                  </a:cubicBezTo>
                  <a:cubicBezTo>
                    <a:pt x="5" y="0"/>
                    <a:pt x="5" y="0"/>
                    <a:pt x="5" y="0"/>
                  </a:cubicBezTo>
                  <a:cubicBezTo>
                    <a:pt x="2" y="0"/>
                    <a:pt x="0" y="2"/>
                    <a:pt x="0" y="5"/>
                  </a:cubicBezTo>
                  <a:cubicBezTo>
                    <a:pt x="0" y="8"/>
                    <a:pt x="2" y="10"/>
                    <a:pt x="5" y="1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2" name="Freeform 294"/>
            <p:cNvSpPr/>
            <p:nvPr/>
          </p:nvSpPr>
          <p:spPr bwMode="auto">
            <a:xfrm>
              <a:off x="-1722438" y="4659314"/>
              <a:ext cx="44450" cy="11113"/>
            </a:xfrm>
            <a:custGeom>
              <a:avLst/>
              <a:gdLst>
                <a:gd name="T0" fmla="*/ 5 w 34"/>
                <a:gd name="T1" fmla="*/ 9 h 9"/>
                <a:gd name="T2" fmla="*/ 29 w 34"/>
                <a:gd name="T3" fmla="*/ 9 h 9"/>
                <a:gd name="T4" fmla="*/ 34 w 34"/>
                <a:gd name="T5" fmla="*/ 5 h 9"/>
                <a:gd name="T6" fmla="*/ 29 w 34"/>
                <a:gd name="T7" fmla="*/ 0 h 9"/>
                <a:gd name="T8" fmla="*/ 5 w 34"/>
                <a:gd name="T9" fmla="*/ 0 h 9"/>
                <a:gd name="T10" fmla="*/ 0 w 34"/>
                <a:gd name="T11" fmla="*/ 5 h 9"/>
                <a:gd name="T12" fmla="*/ 5 w 3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5" y="9"/>
                  </a:moveTo>
                  <a:cubicBezTo>
                    <a:pt x="29" y="9"/>
                    <a:pt x="29" y="9"/>
                    <a:pt x="29" y="9"/>
                  </a:cubicBezTo>
                  <a:cubicBezTo>
                    <a:pt x="32" y="9"/>
                    <a:pt x="34" y="7"/>
                    <a:pt x="34" y="5"/>
                  </a:cubicBezTo>
                  <a:cubicBezTo>
                    <a:pt x="34" y="2"/>
                    <a:pt x="32" y="0"/>
                    <a:pt x="29" y="0"/>
                  </a:cubicBezTo>
                  <a:cubicBezTo>
                    <a:pt x="5" y="0"/>
                    <a:pt x="5" y="0"/>
                    <a:pt x="5" y="0"/>
                  </a:cubicBezTo>
                  <a:cubicBezTo>
                    <a:pt x="2" y="0"/>
                    <a:pt x="0" y="2"/>
                    <a:pt x="0" y="5"/>
                  </a:cubicBezTo>
                  <a:cubicBezTo>
                    <a:pt x="0" y="7"/>
                    <a:pt x="2" y="9"/>
                    <a:pt x="5" y="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3" name="Freeform 295"/>
            <p:cNvSpPr/>
            <p:nvPr/>
          </p:nvSpPr>
          <p:spPr bwMode="auto">
            <a:xfrm>
              <a:off x="-1722438" y="4692651"/>
              <a:ext cx="44450" cy="11113"/>
            </a:xfrm>
            <a:custGeom>
              <a:avLst/>
              <a:gdLst>
                <a:gd name="T0" fmla="*/ 5 w 34"/>
                <a:gd name="T1" fmla="*/ 9 h 9"/>
                <a:gd name="T2" fmla="*/ 29 w 34"/>
                <a:gd name="T3" fmla="*/ 9 h 9"/>
                <a:gd name="T4" fmla="*/ 34 w 34"/>
                <a:gd name="T5" fmla="*/ 4 h 9"/>
                <a:gd name="T6" fmla="*/ 29 w 34"/>
                <a:gd name="T7" fmla="*/ 0 h 9"/>
                <a:gd name="T8" fmla="*/ 5 w 34"/>
                <a:gd name="T9" fmla="*/ 0 h 9"/>
                <a:gd name="T10" fmla="*/ 0 w 34"/>
                <a:gd name="T11" fmla="*/ 4 h 9"/>
                <a:gd name="T12" fmla="*/ 5 w 3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5" y="9"/>
                  </a:moveTo>
                  <a:cubicBezTo>
                    <a:pt x="29" y="9"/>
                    <a:pt x="29" y="9"/>
                    <a:pt x="29" y="9"/>
                  </a:cubicBezTo>
                  <a:cubicBezTo>
                    <a:pt x="32" y="9"/>
                    <a:pt x="34" y="7"/>
                    <a:pt x="34" y="4"/>
                  </a:cubicBezTo>
                  <a:cubicBezTo>
                    <a:pt x="34" y="2"/>
                    <a:pt x="32" y="0"/>
                    <a:pt x="29" y="0"/>
                  </a:cubicBezTo>
                  <a:cubicBezTo>
                    <a:pt x="5" y="0"/>
                    <a:pt x="5" y="0"/>
                    <a:pt x="5" y="0"/>
                  </a:cubicBezTo>
                  <a:cubicBezTo>
                    <a:pt x="2" y="0"/>
                    <a:pt x="0" y="2"/>
                    <a:pt x="0" y="4"/>
                  </a:cubicBezTo>
                  <a:cubicBezTo>
                    <a:pt x="0" y="7"/>
                    <a:pt x="2" y="9"/>
                    <a:pt x="5" y="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4" name="Freeform 296"/>
            <p:cNvSpPr/>
            <p:nvPr/>
          </p:nvSpPr>
          <p:spPr bwMode="auto">
            <a:xfrm>
              <a:off x="-1722438" y="4725989"/>
              <a:ext cx="44450" cy="12700"/>
            </a:xfrm>
            <a:custGeom>
              <a:avLst/>
              <a:gdLst>
                <a:gd name="T0" fmla="*/ 5 w 34"/>
                <a:gd name="T1" fmla="*/ 10 h 10"/>
                <a:gd name="T2" fmla="*/ 29 w 34"/>
                <a:gd name="T3" fmla="*/ 10 h 10"/>
                <a:gd name="T4" fmla="*/ 34 w 34"/>
                <a:gd name="T5" fmla="*/ 5 h 10"/>
                <a:gd name="T6" fmla="*/ 29 w 34"/>
                <a:gd name="T7" fmla="*/ 0 h 10"/>
                <a:gd name="T8" fmla="*/ 5 w 34"/>
                <a:gd name="T9" fmla="*/ 0 h 10"/>
                <a:gd name="T10" fmla="*/ 0 w 34"/>
                <a:gd name="T11" fmla="*/ 5 h 10"/>
                <a:gd name="T12" fmla="*/ 5 w 3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4" h="10">
                  <a:moveTo>
                    <a:pt x="5" y="10"/>
                  </a:moveTo>
                  <a:cubicBezTo>
                    <a:pt x="29" y="10"/>
                    <a:pt x="29" y="10"/>
                    <a:pt x="29" y="10"/>
                  </a:cubicBezTo>
                  <a:cubicBezTo>
                    <a:pt x="32" y="10"/>
                    <a:pt x="34" y="8"/>
                    <a:pt x="34" y="5"/>
                  </a:cubicBezTo>
                  <a:cubicBezTo>
                    <a:pt x="34" y="2"/>
                    <a:pt x="32" y="0"/>
                    <a:pt x="29" y="0"/>
                  </a:cubicBezTo>
                  <a:cubicBezTo>
                    <a:pt x="5" y="0"/>
                    <a:pt x="5" y="0"/>
                    <a:pt x="5" y="0"/>
                  </a:cubicBezTo>
                  <a:cubicBezTo>
                    <a:pt x="2" y="0"/>
                    <a:pt x="0" y="2"/>
                    <a:pt x="0" y="5"/>
                  </a:cubicBezTo>
                  <a:cubicBezTo>
                    <a:pt x="0" y="8"/>
                    <a:pt x="2" y="10"/>
                    <a:pt x="5" y="1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35" name="Прямоугольник 34"/>
          <p:cNvSpPr/>
          <p:nvPr/>
        </p:nvSpPr>
        <p:spPr bwMode="gray">
          <a:xfrm>
            <a:off x="4475162" y="1423988"/>
            <a:ext cx="2738416" cy="433388"/>
          </a:xfrm>
          <a:prstGeom prst="rect">
            <a:avLst/>
          </a:prstGeom>
          <a:solidFill>
            <a:schemeClr val="lt2"/>
          </a:solidFill>
          <a:ln w="19050" cap="flat" cmpd="sng" algn="ctr">
            <a:solidFill>
              <a:schemeClr val="lt2"/>
            </a:solidFill>
            <a:prstDash val="solid"/>
            <a:miter lim="800000"/>
            <a:headEnd type="none" w="lg" len="lg"/>
            <a:tailEnd type="none" w="lg" len="lg"/>
          </a:ln>
        </p:spPr>
        <p:txBody>
          <a:bodyPr wrap="square" lIns="36000" tIns="36000" rIns="36000" bIns="36000" rtlCol="0" anchor="ctr">
            <a:noAutofit/>
          </a:bodyPr>
          <a:lstStyle/>
          <a:p>
            <a:pPr algn="ctr" rtl="0">
              <a:buClr>
                <a:schemeClr val="bg2"/>
              </a:buClr>
              <a:buSzTx/>
            </a:pPr>
            <a:r>
              <a:rPr lang="kk" sz="1400" b="1" i="1" u="none" strike="noStrike">
                <a:solidFill>
                  <a:srgbClr val="32373C"/>
                </a:solidFill>
                <a:latin typeface="Arial"/>
              </a:rPr>
              <a:t>Қызметтерді ұсыну</a:t>
            </a:r>
            <a:endParaRPr lang="ru-RU" sz="1400" b="1" i="1">
              <a:solidFill>
                <a:schemeClr val="dk1"/>
              </a:solidFill>
            </a:endParaRPr>
          </a:p>
        </p:txBody>
      </p:sp>
      <p:sp>
        <p:nvSpPr>
          <p:cNvPr id="36" name="Прямоугольник 35"/>
          <p:cNvSpPr/>
          <p:nvPr/>
        </p:nvSpPr>
        <p:spPr bwMode="gray">
          <a:xfrm>
            <a:off x="7213829" y="1423988"/>
            <a:ext cx="2224088" cy="433388"/>
          </a:xfrm>
          <a:prstGeom prst="rect">
            <a:avLst/>
          </a:prstGeom>
          <a:solidFill>
            <a:schemeClr val="lt2"/>
          </a:solidFill>
          <a:ln w="19050" cap="flat" cmpd="sng" algn="ctr">
            <a:solidFill>
              <a:schemeClr val="lt2"/>
            </a:solidFill>
            <a:prstDash val="solid"/>
            <a:miter lim="800000"/>
            <a:headEnd type="none" w="lg" len="lg"/>
            <a:tailEnd type="none" w="lg" len="lg"/>
          </a:ln>
        </p:spPr>
        <p:txBody>
          <a:bodyPr wrap="square" lIns="36000" tIns="36000" rIns="36000" bIns="36000" rtlCol="0" anchor="ctr">
            <a:noAutofit/>
          </a:bodyPr>
          <a:lstStyle/>
          <a:p>
            <a:pPr algn="ctr" rtl="0">
              <a:buClr>
                <a:schemeClr val="bg2"/>
              </a:buClr>
              <a:buSzTx/>
            </a:pPr>
            <a:r>
              <a:rPr lang="kk" sz="1400" b="1" i="1" u="none" strike="noStrike">
                <a:solidFill>
                  <a:srgbClr val="32373C"/>
                </a:solidFill>
                <a:latin typeface="Arial"/>
              </a:rPr>
              <a:t>Қызмет тарифі </a:t>
            </a:r>
            <a:endParaRPr lang="ru-RU" sz="1400" b="1" i="1">
              <a:solidFill>
                <a:schemeClr val="dk1"/>
              </a:solidFill>
            </a:endParaRPr>
          </a:p>
        </p:txBody>
      </p:sp>
      <p:grpSp>
        <p:nvGrpSpPr>
          <p:cNvPr id="37" name="Группа 36"/>
          <p:cNvGrpSpPr/>
          <p:nvPr/>
        </p:nvGrpSpPr>
        <p:grpSpPr>
          <a:xfrm>
            <a:off x="2946400" y="1423988"/>
            <a:ext cx="1438275" cy="3671888"/>
            <a:chOff x="2432720" y="2258870"/>
            <a:chExt cx="1438524" cy="3672000"/>
          </a:xfrm>
        </p:grpSpPr>
        <p:sp>
          <p:nvSpPr>
            <p:cNvPr id="38" name="Freeform 54"/>
            <p:cNvSpPr/>
            <p:nvPr/>
          </p:nvSpPr>
          <p:spPr bwMode="auto">
            <a:xfrm>
              <a:off x="2432720" y="2258870"/>
              <a:ext cx="1438524" cy="3375993"/>
            </a:xfrm>
            <a:custGeom>
              <a:avLst/>
              <a:gdLst>
                <a:gd name="T0" fmla="*/ 0 w 1001"/>
                <a:gd name="T1" fmla="*/ 1473200 h 2224"/>
                <a:gd name="T2" fmla="*/ 971550 w 1001"/>
                <a:gd name="T3" fmla="*/ 1473200 h 2224"/>
                <a:gd name="T4" fmla="*/ 971550 w 1001"/>
                <a:gd name="T5" fmla="*/ 1897062 h 2224"/>
                <a:gd name="T6" fmla="*/ 1589088 w 1001"/>
                <a:gd name="T7" fmla="*/ 3530600 h 2224"/>
                <a:gd name="T8" fmla="*/ 1589088 w 1001"/>
                <a:gd name="T9" fmla="*/ 0 h 2224"/>
                <a:gd name="T10" fmla="*/ 0 w 1001"/>
                <a:gd name="T11" fmla="*/ 1473200 h 2224"/>
                <a:gd name="T12" fmla="*/ 0 60000 65536"/>
                <a:gd name="T13" fmla="*/ 0 60000 65536"/>
                <a:gd name="T14" fmla="*/ 0 60000 65536"/>
                <a:gd name="T15" fmla="*/ 0 60000 65536"/>
                <a:gd name="T16" fmla="*/ 0 60000 65536"/>
                <a:gd name="T17" fmla="*/ 0 60000 65536"/>
                <a:gd name="T18" fmla="*/ 0 w 1001"/>
                <a:gd name="T19" fmla="*/ 0 h 2224"/>
                <a:gd name="T20" fmla="*/ 1001 w 1001"/>
                <a:gd name="T21" fmla="*/ 2224 h 2224"/>
              </a:gdLst>
              <a:ahLst/>
              <a:cxnLst>
                <a:cxn ang="T12">
                  <a:pos x="T0" y="T1"/>
                </a:cxn>
                <a:cxn ang="T13">
                  <a:pos x="T2" y="T3"/>
                </a:cxn>
                <a:cxn ang="T14">
                  <a:pos x="T4" y="T5"/>
                </a:cxn>
                <a:cxn ang="T15">
                  <a:pos x="T6" y="T7"/>
                </a:cxn>
                <a:cxn ang="T16">
                  <a:pos x="T8" y="T9"/>
                </a:cxn>
                <a:cxn ang="T17">
                  <a:pos x="T10" y="T11"/>
                </a:cxn>
              </a:cxnLst>
              <a:rect l="T18" t="T19" r="T20" b="T21"/>
              <a:pathLst>
                <a:path w="1001" h="2224">
                  <a:moveTo>
                    <a:pt x="0" y="928"/>
                  </a:moveTo>
                  <a:lnTo>
                    <a:pt x="612" y="928"/>
                  </a:lnTo>
                  <a:lnTo>
                    <a:pt x="612" y="1195"/>
                  </a:lnTo>
                  <a:lnTo>
                    <a:pt x="1001" y="2224"/>
                  </a:lnTo>
                  <a:lnTo>
                    <a:pt x="1001" y="0"/>
                  </a:lnTo>
                  <a:lnTo>
                    <a:pt x="0" y="928"/>
                  </a:lnTo>
                  <a:close/>
                </a:path>
              </a:pathLst>
            </a:custGeom>
            <a:gradFill rotWithShape="1">
              <a:gsLst>
                <a:gs pos="0">
                  <a:schemeClr val="bg2"/>
                </a:gs>
                <a:gs pos="100000">
                  <a:schemeClr val="bg1"/>
                </a:gs>
              </a:gsLst>
              <a:path path="rect">
                <a:fillToRect t="100000" r="100000"/>
              </a:path>
            </a:gradFill>
            <a:ln>
              <a:noFill/>
            </a:ln>
            <a:extLst>
              <a:ext uri="{91240B29-F687-4F45-9708-019B960494DF}">
                <a14:hiddenLine xmlns:a14="http://schemas.microsoft.com/office/drawing/2010/main" w="9525" cap="flat" cmpd="sng">
                  <a:solidFill>
                    <a:srgbClr val="000000"/>
                  </a:solidFill>
                  <a:prstDash val="solid"/>
                  <a:round/>
                  <a:headEnd type="none" w="lg" len="lg"/>
                  <a:tailEnd type="none" w="lg" len="lg"/>
                </a14:hiddenLine>
              </a:ext>
            </a:extLst>
          </p:spPr>
          <p:txBody>
            <a:bodyPr wrap="none" tIns="91440" bIns="91440" anchor="ctr">
              <a:noAutofit/>
            </a:bodyPr>
            <a:lstStyle/>
            <a:p>
              <a:pPr algn="ctr" fontAlgn="base">
                <a:spcBef>
                  <a:spcPct val="0"/>
                </a:spcBef>
                <a:spcAft>
                  <a:spcPct val="0"/>
                </a:spcAft>
              </a:pPr>
              <a:endParaRPr lang="en-GB" sz="1400" b="1" i="1">
                <a:solidFill>
                  <a:srgbClr val="000000"/>
                </a:solidFill>
              </a:endParaRPr>
            </a:p>
          </p:txBody>
        </p:sp>
        <p:sp>
          <p:nvSpPr>
            <p:cNvPr id="39" name="Freeform 55"/>
            <p:cNvSpPr/>
            <p:nvPr/>
          </p:nvSpPr>
          <p:spPr bwMode="auto">
            <a:xfrm>
              <a:off x="2432720" y="2269496"/>
              <a:ext cx="1438524" cy="3661374"/>
            </a:xfrm>
            <a:custGeom>
              <a:avLst/>
              <a:gdLst>
                <a:gd name="T0" fmla="*/ 1531938 w 1001"/>
                <a:gd name="T1" fmla="*/ 0 h 2412"/>
                <a:gd name="T2" fmla="*/ 0 w 1001"/>
                <a:gd name="T3" fmla="*/ 1462087 h 2412"/>
                <a:gd name="T4" fmla="*/ 982663 w 1001"/>
                <a:gd name="T5" fmla="*/ 1462087 h 2412"/>
                <a:gd name="T6" fmla="*/ 982663 w 1001"/>
                <a:gd name="T7" fmla="*/ 1897063 h 2412"/>
                <a:gd name="T8" fmla="*/ 1589088 w 1001"/>
                <a:gd name="T9" fmla="*/ 3829050 h 2412"/>
                <a:gd name="T10" fmla="*/ 0 60000 65536"/>
                <a:gd name="T11" fmla="*/ 0 60000 65536"/>
                <a:gd name="T12" fmla="*/ 0 60000 65536"/>
                <a:gd name="T13" fmla="*/ 0 60000 65536"/>
                <a:gd name="T14" fmla="*/ 0 60000 65536"/>
                <a:gd name="T15" fmla="*/ 0 w 1001"/>
                <a:gd name="T16" fmla="*/ 0 h 2412"/>
                <a:gd name="T17" fmla="*/ 1001 w 1001"/>
                <a:gd name="T18" fmla="*/ 2412 h 2412"/>
              </a:gdLst>
              <a:ahLst/>
              <a:cxnLst>
                <a:cxn ang="T10">
                  <a:pos x="T0" y="T1"/>
                </a:cxn>
                <a:cxn ang="T11">
                  <a:pos x="T2" y="T3"/>
                </a:cxn>
                <a:cxn ang="T12">
                  <a:pos x="T4" y="T5"/>
                </a:cxn>
                <a:cxn ang="T13">
                  <a:pos x="T6" y="T7"/>
                </a:cxn>
                <a:cxn ang="T14">
                  <a:pos x="T8" y="T9"/>
                </a:cxn>
              </a:cxnLst>
              <a:rect l="T15" t="T16" r="T17" b="T18"/>
              <a:pathLst>
                <a:path w="1001" h="2412">
                  <a:moveTo>
                    <a:pt x="965" y="0"/>
                  </a:moveTo>
                  <a:lnTo>
                    <a:pt x="0" y="921"/>
                  </a:lnTo>
                  <a:lnTo>
                    <a:pt x="619" y="921"/>
                  </a:lnTo>
                  <a:lnTo>
                    <a:pt x="619" y="1195"/>
                  </a:lnTo>
                  <a:lnTo>
                    <a:pt x="1001" y="2412"/>
                  </a:lnTo>
                </a:path>
              </a:pathLst>
            </a:custGeom>
            <a:noFill/>
            <a:ln w="19050" cap="flat" cmpd="sng" algn="ctr">
              <a:solidFill>
                <a:schemeClr val="dk2"/>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tIns="91440" bIns="91440" anchor="ctr">
              <a:noAutofit/>
            </a:bodyPr>
            <a:lstStyle/>
            <a:p>
              <a:pPr algn="ctr" fontAlgn="base">
                <a:spcBef>
                  <a:spcPct val="0"/>
                </a:spcBef>
                <a:spcAft>
                  <a:spcPct val="0"/>
                </a:spcAft>
              </a:pPr>
              <a:endParaRPr lang="en-GB" sz="1400" b="1" i="1">
                <a:solidFill>
                  <a:srgbClr val="000000"/>
                </a:solidFill>
              </a:endParaRPr>
            </a:p>
          </p:txBody>
        </p:sp>
      </p:grpSp>
      <p:sp>
        <p:nvSpPr>
          <p:cNvPr id="40" name="Rectangle 38"/>
          <p:cNvSpPr>
            <a:spLocks noChangeArrowheads="1"/>
          </p:cNvSpPr>
          <p:nvPr/>
        </p:nvSpPr>
        <p:spPr bwMode="gray">
          <a:xfrm>
            <a:off x="2638425" y="2876550"/>
            <a:ext cx="1152525" cy="396875"/>
          </a:xfrm>
          <a:prstGeom prst="rect">
            <a:avLst/>
          </a:prstGeom>
          <a:solidFill>
            <a:schemeClr val="dk2"/>
          </a:solidFill>
          <a:ln w="12700" cap="flat" cmpd="sng" algn="ctr">
            <a:solidFill>
              <a:schemeClr val="dk2"/>
            </a:solidFill>
            <a:prstDash val="solid"/>
            <a:round/>
            <a:headEnd type="none" w="med" len="med"/>
            <a:tailEnd type="none" w="med" len="med"/>
          </a:ln>
        </p:spPr>
        <p:txBody>
          <a:bodyPr lIns="50400" tIns="0" rIns="0" bIns="0" anchor="ctr">
            <a:noAutofit/>
          </a:bodyPr>
          <a:lstStyle>
            <a:lvl1pPr eaLnBrk="0" hangingPunct="0">
              <a:defRPr sz="1400" b="1" i="1">
                <a:solidFill>
                  <a:schemeClr val="tx1"/>
                </a:solidFill>
                <a:latin typeface="Arial"/>
                <a:cs typeface="Arial"/>
              </a:defRPr>
            </a:lvl1pPr>
            <a:lvl2pPr marL="742950" indent="-285750" eaLnBrk="0" hangingPunct="0">
              <a:defRPr sz="1400" b="1" i="1">
                <a:solidFill>
                  <a:schemeClr val="tx1"/>
                </a:solidFill>
                <a:latin typeface="Arial"/>
                <a:cs typeface="Arial"/>
              </a:defRPr>
            </a:lvl2pPr>
            <a:lvl3pPr marL="1143000" indent="-228600" eaLnBrk="0" hangingPunct="0">
              <a:defRPr sz="1400" b="1" i="1">
                <a:solidFill>
                  <a:schemeClr val="tx1"/>
                </a:solidFill>
                <a:latin typeface="Arial"/>
                <a:cs typeface="Arial"/>
              </a:defRPr>
            </a:lvl3pPr>
            <a:lvl4pPr marL="1600200" indent="-228600" eaLnBrk="0" hangingPunct="0">
              <a:defRPr sz="1400" b="1" i="1">
                <a:solidFill>
                  <a:schemeClr val="tx1"/>
                </a:solidFill>
                <a:latin typeface="Arial"/>
                <a:cs typeface="Arial"/>
              </a:defRPr>
            </a:lvl4pPr>
            <a:lvl5pPr marL="2057400" indent="-228600" eaLnBrk="0" hangingPunct="0">
              <a:defRPr sz="1400" b="1" i="1">
                <a:solidFill>
                  <a:schemeClr val="tx1"/>
                </a:solidFill>
                <a:latin typeface="Arial"/>
                <a:cs typeface="Arial"/>
              </a:defRPr>
            </a:lvl5pPr>
            <a:lvl6pPr marL="2514600" indent="-228600" algn="ctr" eaLnBrk="0" fontAlgn="base" hangingPunct="0">
              <a:spcBef>
                <a:spcPct val="0"/>
              </a:spcBef>
              <a:spcAft>
                <a:spcPct val="0"/>
              </a:spcAft>
              <a:defRPr sz="1400" b="1" i="1">
                <a:solidFill>
                  <a:schemeClr val="tx1"/>
                </a:solidFill>
                <a:latin typeface="Arial"/>
                <a:cs typeface="Arial"/>
              </a:defRPr>
            </a:lvl6pPr>
            <a:lvl7pPr marL="2971800" indent="-228600" algn="ctr" eaLnBrk="0" fontAlgn="base" hangingPunct="0">
              <a:spcBef>
                <a:spcPct val="0"/>
              </a:spcBef>
              <a:spcAft>
                <a:spcPct val="0"/>
              </a:spcAft>
              <a:defRPr sz="1400" b="1" i="1">
                <a:solidFill>
                  <a:schemeClr val="tx1"/>
                </a:solidFill>
                <a:latin typeface="Arial"/>
                <a:cs typeface="Arial"/>
              </a:defRPr>
            </a:lvl7pPr>
            <a:lvl8pPr marL="3429000" indent="-228600" algn="ctr" eaLnBrk="0" fontAlgn="base" hangingPunct="0">
              <a:spcBef>
                <a:spcPct val="0"/>
              </a:spcBef>
              <a:spcAft>
                <a:spcPct val="0"/>
              </a:spcAft>
              <a:defRPr sz="1400" b="1" i="1">
                <a:solidFill>
                  <a:schemeClr val="tx1"/>
                </a:solidFill>
                <a:latin typeface="Arial"/>
                <a:cs typeface="Arial"/>
              </a:defRPr>
            </a:lvl8pPr>
            <a:lvl9pPr marL="3886200" indent="-228600" algn="ctr" eaLnBrk="0" fontAlgn="base" hangingPunct="0">
              <a:spcBef>
                <a:spcPct val="0"/>
              </a:spcBef>
              <a:spcAft>
                <a:spcPct val="0"/>
              </a:spcAft>
              <a:defRPr sz="1400" b="1" i="1">
                <a:solidFill>
                  <a:schemeClr val="tx1"/>
                </a:solidFill>
                <a:latin typeface="Arial"/>
                <a:cs typeface="Arial"/>
              </a:defRPr>
            </a:lvl9pPr>
          </a:lstStyle>
          <a:p>
            <a:pPr algn="ctr" rtl="0" eaLnBrk="1" fontAlgn="base" hangingPunct="1">
              <a:spcBef>
                <a:spcPct val="0"/>
              </a:spcBef>
              <a:spcAft>
                <a:spcPct val="0"/>
              </a:spcAft>
            </a:pPr>
            <a:r>
              <a:rPr lang="kk" sz="1000" b="0" i="1" u="none" strike="noStrike">
                <a:solidFill>
                  <a:srgbClr val="FFFFFF"/>
                </a:solidFill>
                <a:latin typeface="Arial"/>
              </a:rPr>
              <a:t>Реттелетін қызмет</a:t>
            </a:r>
            <a:endParaRPr lang="de-DE" altLang="de-DE" sz="1050" b="0">
              <a:solidFill>
                <a:schemeClr val="lt1"/>
              </a:solidFill>
            </a:endParaRPr>
          </a:p>
        </p:txBody>
      </p:sp>
      <p:sp>
        <p:nvSpPr>
          <p:cNvPr id="41" name="Rectangle 38"/>
          <p:cNvSpPr>
            <a:spLocks noChangeArrowheads="1"/>
          </p:cNvSpPr>
          <p:nvPr/>
        </p:nvSpPr>
        <p:spPr bwMode="gray">
          <a:xfrm>
            <a:off x="2638425" y="3343275"/>
            <a:ext cx="1152525" cy="395288"/>
          </a:xfrm>
          <a:prstGeom prst="rect">
            <a:avLst/>
          </a:prstGeom>
          <a:solidFill>
            <a:schemeClr val="lt1">
              <a:alpha val="95020"/>
            </a:schemeClr>
          </a:solidFill>
          <a:ln w="9525" cap="flat" cmpd="sng" algn="ctr">
            <a:solidFill>
              <a:schemeClr val="accent2"/>
            </a:solidFill>
            <a:prstDash val="solid"/>
            <a:miter lim="800000"/>
            <a:headEnd type="none" w="lg" len="lg"/>
            <a:tailEnd type="none" w="lg" len="lg"/>
          </a:ln>
        </p:spPr>
        <p:txBody>
          <a:bodyPr lIns="50400" tIns="0" rIns="0" bIns="0" anchor="ctr">
            <a:noAutofit/>
          </a:bodyPr>
          <a:lstStyle>
            <a:lvl1pPr eaLnBrk="0" hangingPunct="0">
              <a:defRPr sz="1400" b="1" i="1">
                <a:solidFill>
                  <a:schemeClr val="tx1"/>
                </a:solidFill>
                <a:latin typeface="Arial"/>
                <a:cs typeface="Arial"/>
              </a:defRPr>
            </a:lvl1pPr>
            <a:lvl2pPr marL="742950" indent="-285750" eaLnBrk="0" hangingPunct="0">
              <a:defRPr sz="1400" b="1" i="1">
                <a:solidFill>
                  <a:schemeClr val="tx1"/>
                </a:solidFill>
                <a:latin typeface="Arial"/>
                <a:cs typeface="Arial"/>
              </a:defRPr>
            </a:lvl2pPr>
            <a:lvl3pPr marL="1143000" indent="-228600" eaLnBrk="0" hangingPunct="0">
              <a:defRPr sz="1400" b="1" i="1">
                <a:solidFill>
                  <a:schemeClr val="tx1"/>
                </a:solidFill>
                <a:latin typeface="Arial"/>
                <a:cs typeface="Arial"/>
              </a:defRPr>
            </a:lvl3pPr>
            <a:lvl4pPr marL="1600200" indent="-228600" eaLnBrk="0" hangingPunct="0">
              <a:defRPr sz="1400" b="1" i="1">
                <a:solidFill>
                  <a:schemeClr val="tx1"/>
                </a:solidFill>
                <a:latin typeface="Arial"/>
                <a:cs typeface="Arial"/>
              </a:defRPr>
            </a:lvl4pPr>
            <a:lvl5pPr marL="2057400" indent="-228600" eaLnBrk="0" hangingPunct="0">
              <a:defRPr sz="1400" b="1" i="1">
                <a:solidFill>
                  <a:schemeClr val="tx1"/>
                </a:solidFill>
                <a:latin typeface="Arial"/>
                <a:cs typeface="Arial"/>
              </a:defRPr>
            </a:lvl5pPr>
            <a:lvl6pPr marL="2514600" indent="-228600" algn="ctr" eaLnBrk="0" fontAlgn="base" hangingPunct="0">
              <a:spcBef>
                <a:spcPct val="0"/>
              </a:spcBef>
              <a:spcAft>
                <a:spcPct val="0"/>
              </a:spcAft>
              <a:defRPr sz="1400" b="1" i="1">
                <a:solidFill>
                  <a:schemeClr val="tx1"/>
                </a:solidFill>
                <a:latin typeface="Arial"/>
                <a:cs typeface="Arial"/>
              </a:defRPr>
            </a:lvl6pPr>
            <a:lvl7pPr marL="2971800" indent="-228600" algn="ctr" eaLnBrk="0" fontAlgn="base" hangingPunct="0">
              <a:spcBef>
                <a:spcPct val="0"/>
              </a:spcBef>
              <a:spcAft>
                <a:spcPct val="0"/>
              </a:spcAft>
              <a:defRPr sz="1400" b="1" i="1">
                <a:solidFill>
                  <a:schemeClr val="tx1"/>
                </a:solidFill>
                <a:latin typeface="Arial"/>
                <a:cs typeface="Arial"/>
              </a:defRPr>
            </a:lvl7pPr>
            <a:lvl8pPr marL="3429000" indent="-228600" algn="ctr" eaLnBrk="0" fontAlgn="base" hangingPunct="0">
              <a:spcBef>
                <a:spcPct val="0"/>
              </a:spcBef>
              <a:spcAft>
                <a:spcPct val="0"/>
              </a:spcAft>
              <a:defRPr sz="1400" b="1" i="1">
                <a:solidFill>
                  <a:schemeClr val="tx1"/>
                </a:solidFill>
                <a:latin typeface="Arial"/>
                <a:cs typeface="Arial"/>
              </a:defRPr>
            </a:lvl8pPr>
            <a:lvl9pPr marL="3886200" indent="-228600" algn="ctr" eaLnBrk="0" fontAlgn="base" hangingPunct="0">
              <a:spcBef>
                <a:spcPct val="0"/>
              </a:spcBef>
              <a:spcAft>
                <a:spcPct val="0"/>
              </a:spcAft>
              <a:defRPr sz="1400" b="1" i="1">
                <a:solidFill>
                  <a:schemeClr val="tx1"/>
                </a:solidFill>
                <a:latin typeface="Arial"/>
                <a:cs typeface="Arial"/>
              </a:defRPr>
            </a:lvl9pPr>
          </a:lstStyle>
          <a:p>
            <a:pPr algn="ctr" rtl="0" eaLnBrk="1" hangingPunct="1"/>
            <a:r>
              <a:rPr lang="kk" sz="1000" b="0" i="1" u="none" strike="noStrike">
                <a:solidFill>
                  <a:srgbClr val="32373C"/>
                </a:solidFill>
                <a:latin typeface="Arial"/>
              </a:rPr>
              <a:t>Негізгі қызмет</a:t>
            </a:r>
            <a:endParaRPr lang="de-DE" altLang="de-DE" sz="1050" b="0">
              <a:solidFill>
                <a:schemeClr val="dk1"/>
              </a:solidFill>
            </a:endParaRPr>
          </a:p>
        </p:txBody>
      </p:sp>
      <p:sp>
        <p:nvSpPr>
          <p:cNvPr id="42" name="Rectangle 38"/>
          <p:cNvSpPr>
            <a:spLocks noChangeArrowheads="1"/>
          </p:cNvSpPr>
          <p:nvPr/>
        </p:nvSpPr>
        <p:spPr bwMode="gray">
          <a:xfrm>
            <a:off x="2638425" y="3844925"/>
            <a:ext cx="1152525" cy="395288"/>
          </a:xfrm>
          <a:prstGeom prst="rect">
            <a:avLst/>
          </a:prstGeom>
          <a:solidFill>
            <a:schemeClr val="lt1">
              <a:alpha val="95020"/>
            </a:schemeClr>
          </a:solidFill>
          <a:ln w="9525" cap="flat" cmpd="sng" algn="ctr">
            <a:solidFill>
              <a:schemeClr val="accent2"/>
            </a:solidFill>
            <a:prstDash val="solid"/>
            <a:miter lim="800000"/>
            <a:headEnd type="none" w="lg" len="lg"/>
            <a:tailEnd type="none" w="lg" len="lg"/>
          </a:ln>
        </p:spPr>
        <p:txBody>
          <a:bodyPr lIns="50400" tIns="0" rIns="0" bIns="0" anchor="ctr">
            <a:noAutofit/>
          </a:bodyPr>
          <a:lstStyle>
            <a:lvl1pPr eaLnBrk="0" hangingPunct="0">
              <a:defRPr sz="1400" b="1" i="1">
                <a:solidFill>
                  <a:schemeClr val="tx1"/>
                </a:solidFill>
                <a:latin typeface="Arial"/>
                <a:cs typeface="Arial"/>
              </a:defRPr>
            </a:lvl1pPr>
            <a:lvl2pPr marL="742950" indent="-285750" eaLnBrk="0" hangingPunct="0">
              <a:defRPr sz="1400" b="1" i="1">
                <a:solidFill>
                  <a:schemeClr val="tx1"/>
                </a:solidFill>
                <a:latin typeface="Arial"/>
                <a:cs typeface="Arial"/>
              </a:defRPr>
            </a:lvl2pPr>
            <a:lvl3pPr marL="1143000" indent="-228600" eaLnBrk="0" hangingPunct="0">
              <a:defRPr sz="1400" b="1" i="1">
                <a:solidFill>
                  <a:schemeClr val="tx1"/>
                </a:solidFill>
                <a:latin typeface="Arial"/>
                <a:cs typeface="Arial"/>
              </a:defRPr>
            </a:lvl3pPr>
            <a:lvl4pPr marL="1600200" indent="-228600" eaLnBrk="0" hangingPunct="0">
              <a:defRPr sz="1400" b="1" i="1">
                <a:solidFill>
                  <a:schemeClr val="tx1"/>
                </a:solidFill>
                <a:latin typeface="Arial"/>
                <a:cs typeface="Arial"/>
              </a:defRPr>
            </a:lvl4pPr>
            <a:lvl5pPr marL="2057400" indent="-228600" eaLnBrk="0" hangingPunct="0">
              <a:defRPr sz="1400" b="1" i="1">
                <a:solidFill>
                  <a:schemeClr val="tx1"/>
                </a:solidFill>
                <a:latin typeface="Arial"/>
                <a:cs typeface="Arial"/>
              </a:defRPr>
            </a:lvl5pPr>
            <a:lvl6pPr marL="2514600" indent="-228600" algn="ctr" eaLnBrk="0" fontAlgn="base" hangingPunct="0">
              <a:spcBef>
                <a:spcPct val="0"/>
              </a:spcBef>
              <a:spcAft>
                <a:spcPct val="0"/>
              </a:spcAft>
              <a:defRPr sz="1400" b="1" i="1">
                <a:solidFill>
                  <a:schemeClr val="tx1"/>
                </a:solidFill>
                <a:latin typeface="Arial"/>
                <a:cs typeface="Arial"/>
              </a:defRPr>
            </a:lvl6pPr>
            <a:lvl7pPr marL="2971800" indent="-228600" algn="ctr" eaLnBrk="0" fontAlgn="base" hangingPunct="0">
              <a:spcBef>
                <a:spcPct val="0"/>
              </a:spcBef>
              <a:spcAft>
                <a:spcPct val="0"/>
              </a:spcAft>
              <a:defRPr sz="1400" b="1" i="1">
                <a:solidFill>
                  <a:schemeClr val="tx1"/>
                </a:solidFill>
                <a:latin typeface="Arial"/>
                <a:cs typeface="Arial"/>
              </a:defRPr>
            </a:lvl7pPr>
            <a:lvl8pPr marL="3429000" indent="-228600" algn="ctr" eaLnBrk="0" fontAlgn="base" hangingPunct="0">
              <a:spcBef>
                <a:spcPct val="0"/>
              </a:spcBef>
              <a:spcAft>
                <a:spcPct val="0"/>
              </a:spcAft>
              <a:defRPr sz="1400" b="1" i="1">
                <a:solidFill>
                  <a:schemeClr val="tx1"/>
                </a:solidFill>
                <a:latin typeface="Arial"/>
                <a:cs typeface="Arial"/>
              </a:defRPr>
            </a:lvl8pPr>
            <a:lvl9pPr marL="3886200" indent="-228600" algn="ctr" eaLnBrk="0" fontAlgn="base" hangingPunct="0">
              <a:spcBef>
                <a:spcPct val="0"/>
              </a:spcBef>
              <a:spcAft>
                <a:spcPct val="0"/>
              </a:spcAft>
              <a:defRPr sz="1400" b="1" i="1">
                <a:solidFill>
                  <a:schemeClr val="tx1"/>
                </a:solidFill>
                <a:latin typeface="Arial"/>
                <a:cs typeface="Arial"/>
              </a:defRPr>
            </a:lvl9pPr>
          </a:lstStyle>
          <a:p>
            <a:pPr algn="ctr" rtl="0" eaLnBrk="1" hangingPunct="1"/>
            <a:r>
              <a:rPr lang="kk" sz="1000" b="0" i="1" u="none" strike="noStrike">
                <a:solidFill>
                  <a:srgbClr val="32373C"/>
                </a:solidFill>
                <a:latin typeface="Arial"/>
              </a:rPr>
              <a:t>Өзге де қызмет</a:t>
            </a:r>
            <a:endParaRPr lang="de-DE" altLang="de-DE" sz="1050" b="0">
              <a:solidFill>
                <a:schemeClr val="dk1"/>
              </a:solidFill>
            </a:endParaRPr>
          </a:p>
        </p:txBody>
      </p:sp>
      <p:cxnSp>
        <p:nvCxnSpPr>
          <p:cNvPr id="43" name="Gerade Verbindung 14"/>
          <p:cNvCxnSpPr/>
          <p:nvPr/>
        </p:nvCxnSpPr>
        <p:spPr bwMode="auto">
          <a:xfrm>
            <a:off x="4475162" y="1198563"/>
            <a:ext cx="6660000" cy="0"/>
          </a:xfrm>
          <a:prstGeom prst="line">
            <a:avLst/>
          </a:prstGeom>
          <a:solidFill>
            <a:schemeClr val="accent1"/>
          </a:solidFill>
          <a:ln w="28575" cap="flat" cmpd="sng" algn="ctr">
            <a:solidFill>
              <a:schemeClr val="accent1"/>
            </a:solidFill>
            <a:prstDash val="solid"/>
            <a:round/>
            <a:headEnd type="none" w="lg" len="lg"/>
            <a:tailEnd type="none" w="lg" len="lg"/>
          </a:ln>
          <a:effectLst/>
        </p:spPr>
      </p:cxnSp>
      <p:sp>
        <p:nvSpPr>
          <p:cNvPr id="44" name="Rectangle 34"/>
          <p:cNvSpPr>
            <a:spLocks noChangeArrowheads="1"/>
          </p:cNvSpPr>
          <p:nvPr/>
        </p:nvSpPr>
        <p:spPr bwMode="auto">
          <a:xfrm>
            <a:off x="4475162" y="692150"/>
            <a:ext cx="6659999" cy="451431"/>
          </a:xfrm>
          <a:prstGeom prst="rect">
            <a:avLst/>
          </a:prstGeom>
          <a:noFill/>
          <a:ln w="9525">
            <a:noFill/>
            <a:miter lim="800000"/>
          </a:ln>
          <a:effectLst/>
        </p:spPr>
        <p:txBody>
          <a:bodyPr lIns="0" tIns="0" rIns="0" bIns="72000" anchor="b">
            <a:noAutofit/>
          </a:bodyPr>
          <a:lstStyle/>
          <a:p>
            <a:pPr algn="ctr" rtl="0"/>
            <a:r>
              <a:rPr lang="kk" sz="1600" b="1" i="0" u="none" strike="noStrike">
                <a:solidFill>
                  <a:srgbClr val="000000"/>
                </a:solidFill>
                <a:latin typeface="Arial"/>
              </a:rPr>
              <a:t>Тұтынушылармен жұмыс</a:t>
            </a:r>
            <a:endParaRPr lang="en-GB" altLang="de-DE" sz="1600" b="1">
              <a:solidFill>
                <a:srgbClr val="000000"/>
              </a:solidFill>
            </a:endParaRPr>
          </a:p>
        </p:txBody>
      </p:sp>
      <p:sp>
        <p:nvSpPr>
          <p:cNvPr id="45" name="Rounded Rectangle 526"/>
          <p:cNvSpPr/>
          <p:nvPr/>
        </p:nvSpPr>
        <p:spPr bwMode="gray">
          <a:xfrm>
            <a:off x="4475162" y="1874838"/>
            <a:ext cx="2738416" cy="3229485"/>
          </a:xfrm>
          <a:prstGeom prst="rect">
            <a:avLst/>
          </a:prstGeom>
          <a:solidFill>
            <a:schemeClr val="lt1">
              <a:alpha val="65000"/>
            </a:schemeClr>
          </a:solidFill>
          <a:ln w="12700" cap="flat" cmpd="sng" algn="ctr">
            <a:solidFill>
              <a:schemeClr val="lt2"/>
            </a:solidFill>
            <a:prstDash val="solid"/>
            <a:miter lim="800000"/>
            <a:headEnd type="none" w="lg" len="lg"/>
            <a:tailEnd type="none" w="lg" len="lg"/>
          </a:ln>
        </p:spPr>
        <p:txBody>
          <a:bodyPr wrap="square" lIns="72000" tIns="36000" rIns="36000" bIns="108000" rtlCol="0" anchor="t">
            <a:noAutofit/>
          </a:bodyPr>
          <a:lstStyle/>
          <a:p>
            <a:pPr marL="171450" indent="-171450" rtl="0">
              <a:spcAft>
                <a:spcPts val="600"/>
              </a:spcAft>
              <a:buSzTx/>
              <a:buFont typeface="Wingdings" panose="05000000000000000000" pitchFamily="2" charset="2"/>
              <a:buChar char="§"/>
            </a:pPr>
            <a:r>
              <a:rPr lang="kk" sz="1400" b="0" i="0" u="none" strike="noStrike">
                <a:latin typeface="Arial"/>
              </a:rPr>
              <a:t>уәкілетті орган бекіткен тарифтер бойынша көрсетілетін қызметтердің сапасына қойылатын талаптарға сәйкес жалпыға бірдей қызмет көрсету қамтамасыз етіледі. </a:t>
            </a:r>
            <a:endParaRPr lang="ru-RU" sz="1400"/>
          </a:p>
          <a:p>
            <a:pPr marL="171450" indent="-171450" rtl="0">
              <a:spcAft>
                <a:spcPts val="600"/>
              </a:spcAft>
              <a:buSzTx/>
              <a:buFont typeface="Wingdings" panose="05000000000000000000" pitchFamily="2" charset="2"/>
              <a:buChar char="§"/>
            </a:pPr>
            <a:r>
              <a:rPr lang="kk" sz="1400" b="0" i="0" u="none" strike="noStrike">
                <a:latin typeface="Arial"/>
              </a:rPr>
              <a:t>Тараптар жасасқан шарттардың және қабылданған шарттық өзара міндеттемелердің талаптарына сәйкес жүзеге асырылады.</a:t>
            </a:r>
            <a:endParaRPr lang="ru-RU" sz="1400"/>
          </a:p>
        </p:txBody>
      </p:sp>
      <p:sp>
        <p:nvSpPr>
          <p:cNvPr id="46" name="Rounded Rectangle 526"/>
          <p:cNvSpPr/>
          <p:nvPr/>
        </p:nvSpPr>
        <p:spPr bwMode="gray">
          <a:xfrm>
            <a:off x="7213828" y="1874838"/>
            <a:ext cx="2415309" cy="3262035"/>
          </a:xfrm>
          <a:prstGeom prst="rect">
            <a:avLst/>
          </a:prstGeom>
          <a:solidFill>
            <a:schemeClr val="lt1">
              <a:alpha val="65000"/>
            </a:schemeClr>
          </a:solidFill>
          <a:ln w="12700" cap="flat" cmpd="sng" algn="ctr">
            <a:solidFill>
              <a:schemeClr val="lt2"/>
            </a:solidFill>
            <a:prstDash val="solid"/>
            <a:miter lim="800000"/>
            <a:headEnd type="none" w="lg" len="lg"/>
            <a:tailEnd type="none" w="lg" len="lg"/>
          </a:ln>
        </p:spPr>
        <p:txBody>
          <a:bodyPr wrap="square" lIns="72000" tIns="36000" rIns="36000" bIns="108000" rtlCol="0" anchor="t">
            <a:noAutofit/>
          </a:bodyPr>
          <a:lstStyle/>
          <a:p>
            <a:pPr marL="171450" indent="-171450" rtl="0">
              <a:spcAft>
                <a:spcPts val="600"/>
              </a:spcAft>
              <a:buSzTx/>
              <a:buFont typeface="Wingdings" panose="05000000000000000000" pitchFamily="2" charset="2"/>
              <a:buChar char="§"/>
            </a:pPr>
            <a:r>
              <a:rPr lang="kk" sz="1400" b="0" i="0" u="none" strike="noStrike">
                <a:latin typeface="Arial"/>
              </a:rPr>
              <a:t>жобаны бағалау процесіне тәуелсіз сарапшылардың, қоғамдық ұйымдар мен тұтынушылардың қатысуы </a:t>
            </a:r>
            <a:endParaRPr lang="ru-RU" sz="1400"/>
          </a:p>
          <a:p>
            <a:pPr marL="171450" indent="-171450" rtl="0">
              <a:spcAft>
                <a:spcPts val="600"/>
              </a:spcAft>
              <a:buSzTx/>
              <a:buFont typeface="Wingdings" panose="05000000000000000000" pitchFamily="2" charset="2"/>
              <a:buChar char="§"/>
            </a:pPr>
            <a:r>
              <a:rPr lang="kk" sz="1400" b="0" i="0" u="none" strike="noStrike">
                <a:solidFill>
                  <a:srgbClr val="32373C"/>
                </a:solidFill>
                <a:latin typeface="Arial"/>
              </a:rPr>
              <a:t>қоғамдық тыңдауларға қатысу</a:t>
            </a:r>
          </a:p>
          <a:p>
            <a:pPr marL="171450" indent="-171450" rtl="0">
              <a:spcAft>
                <a:spcPts val="600"/>
              </a:spcAft>
              <a:buSzTx/>
              <a:buFont typeface="Wingdings" panose="05000000000000000000" pitchFamily="2" charset="2"/>
              <a:buChar char="§"/>
            </a:pPr>
            <a:r>
              <a:rPr lang="kk" sz="1400" b="0" i="0" u="none" strike="noStrike">
                <a:solidFill>
                  <a:srgbClr val="32373C"/>
                </a:solidFill>
                <a:latin typeface="Arial"/>
              </a:rPr>
              <a:t>тұтынушыларды заңнамада көзделген мерзімдерде тарифтердің өзгеруі туралы хабардар ету</a:t>
            </a:r>
            <a:endParaRPr lang="en-US" sz="1400">
              <a:solidFill>
                <a:schemeClr val="dk1"/>
              </a:solidFill>
            </a:endParaRPr>
          </a:p>
        </p:txBody>
      </p:sp>
      <p:sp>
        <p:nvSpPr>
          <p:cNvPr id="47" name="Прямоугольник 46"/>
          <p:cNvSpPr/>
          <p:nvPr/>
        </p:nvSpPr>
        <p:spPr>
          <a:xfrm>
            <a:off x="692150" y="6321425"/>
            <a:ext cx="10922230" cy="307777"/>
          </a:xfrm>
          <a:prstGeom prst="rect">
            <a:avLst/>
          </a:prstGeom>
        </p:spPr>
        <p:txBody>
          <a:bodyPr wrap="square">
            <a:noAutofit/>
          </a:bodyPr>
          <a:lstStyle/>
          <a:p>
            <a:pPr marL="0" indent="0" rtl="0">
              <a:buFontTx/>
              <a:buNone/>
              <a:defRPr/>
            </a:pPr>
            <a:r>
              <a:rPr lang="kk" sz="1400" b="1" i="0" u="none" strike="noStrike">
                <a:latin typeface="Arial"/>
                <a:cs typeface="Arial"/>
              </a:rPr>
              <a:t>2024 жылы көрсетілетін қызметтердің сапасына тұтынушылар тарапынан шағымдар жоқ.</a:t>
            </a:r>
            <a:endParaRPr lang="ru-RU" sz="1400" b="1">
              <a:latin typeface="Arial" panose="020B0604020202020204" pitchFamily="34" charset="0"/>
              <a:cs typeface="Arial" panose="020B0604020202020204" pitchFamily="34" charset="0"/>
            </a:endParaRPr>
          </a:p>
        </p:txBody>
      </p:sp>
      <p:sp>
        <p:nvSpPr>
          <p:cNvPr id="48" name="Freeform 223"/>
          <p:cNvSpPr>
            <a:spLocks noEditPoints="1"/>
          </p:cNvSpPr>
          <p:nvPr/>
        </p:nvSpPr>
        <p:spPr bwMode="auto">
          <a:xfrm>
            <a:off x="5888830" y="771075"/>
            <a:ext cx="414338" cy="352425"/>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9" name="Rectangle 2"/>
          <p:cNvSpPr/>
          <p:nvPr>
            <p:custDataLst>
              <p:tags r:id="rId6"/>
            </p:custDataLst>
          </p:nvPr>
        </p:nvSpPr>
        <p:spPr bwMode="auto">
          <a:xfrm>
            <a:off x="166688" y="5494338"/>
            <a:ext cx="508000" cy="50800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accent4">
                    <a:lumMod val="20000"/>
                    <a:lumOff val="80000"/>
                  </a:schemeClr>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r>
              <a:rPr lang="en-US" sz="4801">
                <a:solidFill>
                  <a:schemeClr val="hlink"/>
                </a:solidFill>
                <a:latin typeface="Wingdings" panose="05000000000000000000" pitchFamily="2" charset="2"/>
                <a:sym typeface="Wingdings" panose="05000000000000000000" pitchFamily="2" charset="2"/>
              </a:rPr>
              <a:t></a:t>
            </a:r>
          </a:p>
        </p:txBody>
      </p:sp>
      <p:sp>
        <p:nvSpPr>
          <p:cNvPr id="50" name="Rectangle 2"/>
          <p:cNvSpPr/>
          <p:nvPr>
            <p:custDataLst>
              <p:tags r:id="rId7"/>
            </p:custDataLst>
          </p:nvPr>
        </p:nvSpPr>
        <p:spPr bwMode="auto">
          <a:xfrm>
            <a:off x="166688" y="6216650"/>
            <a:ext cx="508000" cy="50800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accent4">
                    <a:lumMod val="20000"/>
                    <a:lumOff val="80000"/>
                  </a:schemeClr>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r>
              <a:rPr lang="en-US" sz="4801">
                <a:solidFill>
                  <a:schemeClr val="hlink"/>
                </a:solidFill>
                <a:latin typeface="Wingdings" panose="05000000000000000000" pitchFamily="2" charset="2"/>
                <a:sym typeface="Wingdings" panose="05000000000000000000" pitchFamily="2" charset="2"/>
              </a:rPr>
              <a:t></a:t>
            </a:r>
          </a:p>
        </p:txBody>
      </p:sp>
      <p:cxnSp>
        <p:nvCxnSpPr>
          <p:cNvPr id="51" name="Соединительная линия уступом 50"/>
          <p:cNvCxnSpPr/>
          <p:nvPr/>
        </p:nvCxnSpPr>
        <p:spPr>
          <a:xfrm flipV="1">
            <a:off x="2420126" y="3165364"/>
            <a:ext cx="230159" cy="185162"/>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Соединительная линия уступом 51"/>
          <p:cNvCxnSpPr/>
          <p:nvPr/>
        </p:nvCxnSpPr>
        <p:spPr>
          <a:xfrm>
            <a:off x="2420126" y="3350526"/>
            <a:ext cx="230159" cy="782219"/>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stCxn id="41" idx="1"/>
          </p:cNvCxnSpPr>
          <p:nvPr/>
        </p:nvCxnSpPr>
        <p:spPr>
          <a:xfrm flipH="1">
            <a:off x="2535205" y="3540919"/>
            <a:ext cx="103220" cy="0"/>
          </a:xfrm>
          <a:prstGeom prst="lin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54" name="Прямоугольник 53"/>
          <p:cNvSpPr/>
          <p:nvPr/>
        </p:nvSpPr>
        <p:spPr bwMode="gray">
          <a:xfrm>
            <a:off x="9390292" y="1423988"/>
            <a:ext cx="2224088" cy="433388"/>
          </a:xfrm>
          <a:prstGeom prst="rect">
            <a:avLst/>
          </a:prstGeom>
          <a:solidFill>
            <a:schemeClr val="lt2"/>
          </a:solidFill>
          <a:ln w="19050" cap="flat" cmpd="sng" algn="ctr">
            <a:solidFill>
              <a:schemeClr val="lt2"/>
            </a:solidFill>
            <a:prstDash val="solid"/>
            <a:miter lim="800000"/>
            <a:headEnd type="none" w="lg" len="lg"/>
            <a:tailEnd type="none" w="lg" len="lg"/>
          </a:ln>
        </p:spPr>
        <p:txBody>
          <a:bodyPr wrap="square" lIns="36000" tIns="36000" rIns="36000" bIns="36000" rtlCol="0" anchor="ctr">
            <a:noAutofit/>
          </a:bodyPr>
          <a:lstStyle/>
          <a:p>
            <a:pPr algn="ctr" rtl="0">
              <a:buClr>
                <a:schemeClr val="bg2"/>
              </a:buClr>
              <a:buSzTx/>
            </a:pPr>
            <a:r>
              <a:rPr lang="kk" sz="1400" b="1" i="1" u="none" strike="noStrike">
                <a:solidFill>
                  <a:srgbClr val="32373C"/>
                </a:solidFill>
                <a:latin typeface="Arial"/>
              </a:rPr>
              <a:t>Тұтынушылар алдындағы есептер</a:t>
            </a:r>
            <a:endParaRPr lang="ru-RU" sz="1400" b="1" i="1">
              <a:solidFill>
                <a:schemeClr val="dk1"/>
              </a:solidFill>
            </a:endParaRPr>
          </a:p>
        </p:txBody>
      </p:sp>
      <p:sp>
        <p:nvSpPr>
          <p:cNvPr id="55" name="Rounded Rectangle 526"/>
          <p:cNvSpPr/>
          <p:nvPr/>
        </p:nvSpPr>
        <p:spPr bwMode="gray">
          <a:xfrm>
            <a:off x="9571267" y="1874838"/>
            <a:ext cx="2224088" cy="3262035"/>
          </a:xfrm>
          <a:prstGeom prst="rect">
            <a:avLst/>
          </a:prstGeom>
          <a:solidFill>
            <a:schemeClr val="lt1">
              <a:alpha val="65000"/>
            </a:schemeClr>
          </a:solidFill>
          <a:ln w="12700" cap="flat" cmpd="sng" algn="ctr">
            <a:solidFill>
              <a:schemeClr val="lt2"/>
            </a:solidFill>
            <a:prstDash val="solid"/>
            <a:miter lim="800000"/>
            <a:headEnd type="none" w="lg" len="lg"/>
            <a:tailEnd type="none" w="lg" len="lg"/>
          </a:ln>
        </p:spPr>
        <p:txBody>
          <a:bodyPr wrap="square" lIns="72000" tIns="36000" rIns="36000" bIns="108000" rtlCol="0" anchor="t">
            <a:noAutofit/>
          </a:bodyPr>
          <a:lstStyle/>
          <a:p>
            <a:pPr marL="171450" indent="-171450" rtl="0">
              <a:spcAft>
                <a:spcPts val="600"/>
              </a:spcAft>
              <a:buSzTx/>
              <a:buFont typeface="Wingdings" panose="05000000000000000000" pitchFamily="2" charset="2"/>
              <a:buChar char="§"/>
            </a:pPr>
            <a:r>
              <a:rPr lang="kk" sz="1400" b="0" i="0" u="none" strike="noStrike">
                <a:latin typeface="Arial"/>
              </a:rPr>
              <a:t>бұқаралық ақпарат құралдарында жария тыңдаулардың уақыты мен орны туралы хабарламаларды жариялау. </a:t>
            </a:r>
            <a:endParaRPr lang="ru-RU" sz="1400"/>
          </a:p>
          <a:p>
            <a:pPr marL="171450" indent="-171450" rtl="0">
              <a:spcAft>
                <a:spcPts val="600"/>
              </a:spcAft>
              <a:buSzTx/>
              <a:buFont typeface="Wingdings" panose="05000000000000000000" pitchFamily="2" charset="2"/>
              <a:buChar char="§"/>
            </a:pPr>
            <a:r>
              <a:rPr lang="kk" sz="1400" b="0" i="0" u="none" strike="noStrike">
                <a:solidFill>
                  <a:srgbClr val="32373C"/>
                </a:solidFill>
                <a:latin typeface="Arial"/>
              </a:rPr>
              <a:t>міндетті ақпаратты бұқаралық ақпарат құралдарында, оның ішінде интернет-ресурста орналастыру</a:t>
            </a:r>
            <a:endParaRPr lang="ru-RU" sz="1400">
              <a:solidFill>
                <a:schemeClr val="dk1"/>
              </a:solidFill>
            </a:endParaRPr>
          </a:p>
        </p:txBody>
      </p:sp>
      <p:grpSp>
        <p:nvGrpSpPr>
          <p:cNvPr id="56" name="Group 488"/>
          <p:cNvGrpSpPr/>
          <p:nvPr/>
        </p:nvGrpSpPr>
        <p:grpSpPr>
          <a:xfrm>
            <a:off x="979488" y="3016251"/>
            <a:ext cx="371475" cy="371475"/>
            <a:chOff x="-2103438" y="3878264"/>
            <a:chExt cx="371475" cy="371475"/>
          </a:xfrm>
        </p:grpSpPr>
        <p:sp>
          <p:nvSpPr>
            <p:cNvPr id="57" name="Freeform 231"/>
            <p:cNvSpPr/>
            <p:nvPr/>
          </p:nvSpPr>
          <p:spPr bwMode="auto">
            <a:xfrm>
              <a:off x="-2103438" y="4238626"/>
              <a:ext cx="101600" cy="11113"/>
            </a:xfrm>
            <a:custGeom>
              <a:avLst/>
              <a:gdLst>
                <a:gd name="T0" fmla="*/ 73 w 78"/>
                <a:gd name="T1" fmla="*/ 0 h 9"/>
                <a:gd name="T2" fmla="*/ 5 w 78"/>
                <a:gd name="T3" fmla="*/ 0 h 9"/>
                <a:gd name="T4" fmla="*/ 0 w 78"/>
                <a:gd name="T5" fmla="*/ 5 h 9"/>
                <a:gd name="T6" fmla="*/ 5 w 78"/>
                <a:gd name="T7" fmla="*/ 9 h 9"/>
                <a:gd name="T8" fmla="*/ 73 w 78"/>
                <a:gd name="T9" fmla="*/ 9 h 9"/>
                <a:gd name="T10" fmla="*/ 78 w 78"/>
                <a:gd name="T11" fmla="*/ 5 h 9"/>
                <a:gd name="T12" fmla="*/ 73 w 7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8" h="9">
                  <a:moveTo>
                    <a:pt x="73" y="0"/>
                  </a:moveTo>
                  <a:cubicBezTo>
                    <a:pt x="5" y="0"/>
                    <a:pt x="5" y="0"/>
                    <a:pt x="5" y="0"/>
                  </a:cubicBezTo>
                  <a:cubicBezTo>
                    <a:pt x="2" y="0"/>
                    <a:pt x="0" y="2"/>
                    <a:pt x="0" y="5"/>
                  </a:cubicBezTo>
                  <a:cubicBezTo>
                    <a:pt x="0" y="7"/>
                    <a:pt x="2" y="9"/>
                    <a:pt x="5" y="9"/>
                  </a:cubicBezTo>
                  <a:cubicBezTo>
                    <a:pt x="73" y="9"/>
                    <a:pt x="73" y="9"/>
                    <a:pt x="73" y="9"/>
                  </a:cubicBezTo>
                  <a:cubicBezTo>
                    <a:pt x="76" y="9"/>
                    <a:pt x="78" y="7"/>
                    <a:pt x="78" y="5"/>
                  </a:cubicBezTo>
                  <a:cubicBezTo>
                    <a:pt x="78" y="2"/>
                    <a:pt x="76" y="0"/>
                    <a:pt x="73"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8" name="Freeform 232"/>
            <p:cNvSpPr/>
            <p:nvPr/>
          </p:nvSpPr>
          <p:spPr bwMode="auto">
            <a:xfrm>
              <a:off x="-1984376" y="4238626"/>
              <a:ext cx="82550" cy="11113"/>
            </a:xfrm>
            <a:custGeom>
              <a:avLst/>
              <a:gdLst>
                <a:gd name="T0" fmla="*/ 60 w 64"/>
                <a:gd name="T1" fmla="*/ 0 h 9"/>
                <a:gd name="T2" fmla="*/ 5 w 64"/>
                <a:gd name="T3" fmla="*/ 0 h 9"/>
                <a:gd name="T4" fmla="*/ 0 w 64"/>
                <a:gd name="T5" fmla="*/ 5 h 9"/>
                <a:gd name="T6" fmla="*/ 5 w 64"/>
                <a:gd name="T7" fmla="*/ 9 h 9"/>
                <a:gd name="T8" fmla="*/ 60 w 64"/>
                <a:gd name="T9" fmla="*/ 9 h 9"/>
                <a:gd name="T10" fmla="*/ 64 w 64"/>
                <a:gd name="T11" fmla="*/ 5 h 9"/>
                <a:gd name="T12" fmla="*/ 60 w 6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4" h="9">
                  <a:moveTo>
                    <a:pt x="60" y="0"/>
                  </a:moveTo>
                  <a:cubicBezTo>
                    <a:pt x="5" y="0"/>
                    <a:pt x="5" y="0"/>
                    <a:pt x="5" y="0"/>
                  </a:cubicBezTo>
                  <a:cubicBezTo>
                    <a:pt x="2" y="0"/>
                    <a:pt x="0" y="2"/>
                    <a:pt x="0" y="5"/>
                  </a:cubicBezTo>
                  <a:cubicBezTo>
                    <a:pt x="0" y="7"/>
                    <a:pt x="2" y="9"/>
                    <a:pt x="5" y="9"/>
                  </a:cubicBezTo>
                  <a:cubicBezTo>
                    <a:pt x="60" y="9"/>
                    <a:pt x="60" y="9"/>
                    <a:pt x="60" y="9"/>
                  </a:cubicBezTo>
                  <a:cubicBezTo>
                    <a:pt x="62" y="9"/>
                    <a:pt x="64" y="7"/>
                    <a:pt x="64" y="5"/>
                  </a:cubicBezTo>
                  <a:cubicBezTo>
                    <a:pt x="64" y="2"/>
                    <a:pt x="62" y="0"/>
                    <a:pt x="6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9" name="Freeform 233"/>
            <p:cNvSpPr/>
            <p:nvPr/>
          </p:nvSpPr>
          <p:spPr bwMode="auto">
            <a:xfrm>
              <a:off x="-1827213" y="4238626"/>
              <a:ext cx="95250" cy="11113"/>
            </a:xfrm>
            <a:custGeom>
              <a:avLst/>
              <a:gdLst>
                <a:gd name="T0" fmla="*/ 67 w 72"/>
                <a:gd name="T1" fmla="*/ 0 h 9"/>
                <a:gd name="T2" fmla="*/ 5 w 72"/>
                <a:gd name="T3" fmla="*/ 0 h 9"/>
                <a:gd name="T4" fmla="*/ 0 w 72"/>
                <a:gd name="T5" fmla="*/ 5 h 9"/>
                <a:gd name="T6" fmla="*/ 5 w 72"/>
                <a:gd name="T7" fmla="*/ 9 h 9"/>
                <a:gd name="T8" fmla="*/ 67 w 72"/>
                <a:gd name="T9" fmla="*/ 9 h 9"/>
                <a:gd name="T10" fmla="*/ 72 w 72"/>
                <a:gd name="T11" fmla="*/ 5 h 9"/>
                <a:gd name="T12" fmla="*/ 67 w 7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67" y="0"/>
                  </a:moveTo>
                  <a:cubicBezTo>
                    <a:pt x="5" y="0"/>
                    <a:pt x="5" y="0"/>
                    <a:pt x="5" y="0"/>
                  </a:cubicBezTo>
                  <a:cubicBezTo>
                    <a:pt x="2" y="0"/>
                    <a:pt x="0" y="2"/>
                    <a:pt x="0" y="5"/>
                  </a:cubicBezTo>
                  <a:cubicBezTo>
                    <a:pt x="0" y="7"/>
                    <a:pt x="2" y="9"/>
                    <a:pt x="5" y="9"/>
                  </a:cubicBezTo>
                  <a:cubicBezTo>
                    <a:pt x="67" y="9"/>
                    <a:pt x="67" y="9"/>
                    <a:pt x="67" y="9"/>
                  </a:cubicBezTo>
                  <a:cubicBezTo>
                    <a:pt x="70" y="9"/>
                    <a:pt x="72" y="7"/>
                    <a:pt x="72" y="5"/>
                  </a:cubicBezTo>
                  <a:cubicBezTo>
                    <a:pt x="72" y="2"/>
                    <a:pt x="70" y="0"/>
                    <a:pt x="67"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0" name="Freeform 234"/>
            <p:cNvSpPr/>
            <p:nvPr/>
          </p:nvSpPr>
          <p:spPr bwMode="auto">
            <a:xfrm>
              <a:off x="-1882776" y="4238626"/>
              <a:ext cx="38100" cy="11113"/>
            </a:xfrm>
            <a:custGeom>
              <a:avLst/>
              <a:gdLst>
                <a:gd name="T0" fmla="*/ 25 w 29"/>
                <a:gd name="T1" fmla="*/ 0 h 9"/>
                <a:gd name="T2" fmla="*/ 5 w 29"/>
                <a:gd name="T3" fmla="*/ 0 h 9"/>
                <a:gd name="T4" fmla="*/ 0 w 29"/>
                <a:gd name="T5" fmla="*/ 5 h 9"/>
                <a:gd name="T6" fmla="*/ 5 w 29"/>
                <a:gd name="T7" fmla="*/ 9 h 9"/>
                <a:gd name="T8" fmla="*/ 25 w 29"/>
                <a:gd name="T9" fmla="*/ 9 h 9"/>
                <a:gd name="T10" fmla="*/ 29 w 29"/>
                <a:gd name="T11" fmla="*/ 5 h 9"/>
                <a:gd name="T12" fmla="*/ 25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5" y="0"/>
                  </a:moveTo>
                  <a:cubicBezTo>
                    <a:pt x="5" y="0"/>
                    <a:pt x="5" y="0"/>
                    <a:pt x="5" y="0"/>
                  </a:cubicBezTo>
                  <a:cubicBezTo>
                    <a:pt x="2" y="0"/>
                    <a:pt x="0" y="2"/>
                    <a:pt x="0" y="5"/>
                  </a:cubicBezTo>
                  <a:cubicBezTo>
                    <a:pt x="0" y="7"/>
                    <a:pt x="2" y="9"/>
                    <a:pt x="5" y="9"/>
                  </a:cubicBezTo>
                  <a:cubicBezTo>
                    <a:pt x="25" y="9"/>
                    <a:pt x="25" y="9"/>
                    <a:pt x="25" y="9"/>
                  </a:cubicBezTo>
                  <a:cubicBezTo>
                    <a:pt x="27" y="9"/>
                    <a:pt x="29" y="7"/>
                    <a:pt x="29" y="5"/>
                  </a:cubicBezTo>
                  <a:cubicBezTo>
                    <a:pt x="29" y="2"/>
                    <a:pt x="27" y="0"/>
                    <a:pt x="25"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1" name="Freeform 235"/>
            <p:cNvSpPr/>
            <p:nvPr/>
          </p:nvSpPr>
          <p:spPr bwMode="auto">
            <a:xfrm>
              <a:off x="-1935163" y="3990976"/>
              <a:ext cx="169863" cy="234950"/>
            </a:xfrm>
            <a:custGeom>
              <a:avLst/>
              <a:gdLst>
                <a:gd name="T0" fmla="*/ 121 w 130"/>
                <a:gd name="T1" fmla="*/ 178 h 181"/>
                <a:gd name="T2" fmla="*/ 125 w 130"/>
                <a:gd name="T3" fmla="*/ 181 h 181"/>
                <a:gd name="T4" fmla="*/ 126 w 130"/>
                <a:gd name="T5" fmla="*/ 180 h 181"/>
                <a:gd name="T6" fmla="*/ 129 w 130"/>
                <a:gd name="T7" fmla="*/ 175 h 181"/>
                <a:gd name="T8" fmla="*/ 114 w 130"/>
                <a:gd name="T9" fmla="*/ 4 h 181"/>
                <a:gd name="T10" fmla="*/ 113 w 130"/>
                <a:gd name="T11" fmla="*/ 1 h 181"/>
                <a:gd name="T12" fmla="*/ 110 w 130"/>
                <a:gd name="T13" fmla="*/ 0 h 181"/>
                <a:gd name="T14" fmla="*/ 5 w 130"/>
                <a:gd name="T15" fmla="*/ 0 h 181"/>
                <a:gd name="T16" fmla="*/ 0 w 130"/>
                <a:gd name="T17" fmla="*/ 4 h 181"/>
                <a:gd name="T18" fmla="*/ 0 w 130"/>
                <a:gd name="T19" fmla="*/ 34 h 181"/>
                <a:gd name="T20" fmla="*/ 5 w 130"/>
                <a:gd name="T21" fmla="*/ 38 h 181"/>
                <a:gd name="T22" fmla="*/ 93 w 130"/>
                <a:gd name="T23" fmla="*/ 38 h 181"/>
                <a:gd name="T24" fmla="*/ 98 w 130"/>
                <a:gd name="T25" fmla="*/ 34 h 181"/>
                <a:gd name="T26" fmla="*/ 93 w 130"/>
                <a:gd name="T27" fmla="*/ 29 h 181"/>
                <a:gd name="T28" fmla="*/ 10 w 130"/>
                <a:gd name="T29" fmla="*/ 29 h 181"/>
                <a:gd name="T30" fmla="*/ 10 w 130"/>
                <a:gd name="T31" fmla="*/ 9 h 181"/>
                <a:gd name="T32" fmla="*/ 105 w 130"/>
                <a:gd name="T33" fmla="*/ 9 h 181"/>
                <a:gd name="T34" fmla="*/ 121 w 130"/>
                <a:gd name="T3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81">
                  <a:moveTo>
                    <a:pt x="121" y="178"/>
                  </a:moveTo>
                  <a:cubicBezTo>
                    <a:pt x="121" y="180"/>
                    <a:pt x="123" y="181"/>
                    <a:pt x="125" y="181"/>
                  </a:cubicBezTo>
                  <a:cubicBezTo>
                    <a:pt x="125" y="181"/>
                    <a:pt x="126" y="181"/>
                    <a:pt x="126" y="180"/>
                  </a:cubicBezTo>
                  <a:cubicBezTo>
                    <a:pt x="129" y="180"/>
                    <a:pt x="130" y="177"/>
                    <a:pt x="129" y="175"/>
                  </a:cubicBezTo>
                  <a:cubicBezTo>
                    <a:pt x="112" y="123"/>
                    <a:pt x="114" y="5"/>
                    <a:pt x="114" y="4"/>
                  </a:cubicBezTo>
                  <a:cubicBezTo>
                    <a:pt x="114" y="3"/>
                    <a:pt x="114" y="2"/>
                    <a:pt x="113" y="1"/>
                  </a:cubicBezTo>
                  <a:cubicBezTo>
                    <a:pt x="112" y="0"/>
                    <a:pt x="111" y="0"/>
                    <a:pt x="110" y="0"/>
                  </a:cubicBezTo>
                  <a:cubicBezTo>
                    <a:pt x="5" y="0"/>
                    <a:pt x="5" y="0"/>
                    <a:pt x="5" y="0"/>
                  </a:cubicBezTo>
                  <a:cubicBezTo>
                    <a:pt x="2" y="0"/>
                    <a:pt x="0" y="2"/>
                    <a:pt x="0" y="4"/>
                  </a:cubicBezTo>
                  <a:cubicBezTo>
                    <a:pt x="0" y="34"/>
                    <a:pt x="0" y="34"/>
                    <a:pt x="0" y="34"/>
                  </a:cubicBezTo>
                  <a:cubicBezTo>
                    <a:pt x="0" y="36"/>
                    <a:pt x="2" y="38"/>
                    <a:pt x="5" y="38"/>
                  </a:cubicBezTo>
                  <a:cubicBezTo>
                    <a:pt x="93" y="38"/>
                    <a:pt x="93" y="38"/>
                    <a:pt x="93" y="38"/>
                  </a:cubicBezTo>
                  <a:cubicBezTo>
                    <a:pt x="96" y="38"/>
                    <a:pt x="98" y="36"/>
                    <a:pt x="98" y="34"/>
                  </a:cubicBezTo>
                  <a:cubicBezTo>
                    <a:pt x="98" y="31"/>
                    <a:pt x="96" y="29"/>
                    <a:pt x="93" y="29"/>
                  </a:cubicBezTo>
                  <a:cubicBezTo>
                    <a:pt x="10" y="29"/>
                    <a:pt x="10" y="29"/>
                    <a:pt x="10" y="29"/>
                  </a:cubicBezTo>
                  <a:cubicBezTo>
                    <a:pt x="10" y="9"/>
                    <a:pt x="10" y="9"/>
                    <a:pt x="10" y="9"/>
                  </a:cubicBezTo>
                  <a:cubicBezTo>
                    <a:pt x="105" y="9"/>
                    <a:pt x="105" y="9"/>
                    <a:pt x="105" y="9"/>
                  </a:cubicBezTo>
                  <a:cubicBezTo>
                    <a:pt x="105" y="32"/>
                    <a:pt x="104" y="130"/>
                    <a:pt x="121" y="178"/>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2" name="Freeform 236"/>
            <p:cNvSpPr/>
            <p:nvPr/>
          </p:nvSpPr>
          <p:spPr bwMode="auto">
            <a:xfrm>
              <a:off x="-2039938" y="4014789"/>
              <a:ext cx="119063" cy="211138"/>
            </a:xfrm>
            <a:custGeom>
              <a:avLst/>
              <a:gdLst>
                <a:gd name="T0" fmla="*/ 71 w 91"/>
                <a:gd name="T1" fmla="*/ 163 h 163"/>
                <a:gd name="T2" fmla="*/ 72 w 91"/>
                <a:gd name="T3" fmla="*/ 163 h 163"/>
                <a:gd name="T4" fmla="*/ 76 w 91"/>
                <a:gd name="T5" fmla="*/ 159 h 163"/>
                <a:gd name="T6" fmla="*/ 91 w 91"/>
                <a:gd name="T7" fmla="*/ 35 h 163"/>
                <a:gd name="T8" fmla="*/ 90 w 91"/>
                <a:gd name="T9" fmla="*/ 32 h 163"/>
                <a:gd name="T10" fmla="*/ 87 w 91"/>
                <a:gd name="T11" fmla="*/ 30 h 163"/>
                <a:gd name="T12" fmla="*/ 9 w 91"/>
                <a:gd name="T13" fmla="*/ 30 h 163"/>
                <a:gd name="T14" fmla="*/ 9 w 91"/>
                <a:gd name="T15" fmla="*/ 9 h 163"/>
                <a:gd name="T16" fmla="*/ 66 w 91"/>
                <a:gd name="T17" fmla="*/ 9 h 163"/>
                <a:gd name="T18" fmla="*/ 71 w 91"/>
                <a:gd name="T19" fmla="*/ 5 h 163"/>
                <a:gd name="T20" fmla="*/ 66 w 91"/>
                <a:gd name="T21" fmla="*/ 0 h 163"/>
                <a:gd name="T22" fmla="*/ 4 w 91"/>
                <a:gd name="T23" fmla="*/ 0 h 163"/>
                <a:gd name="T24" fmla="*/ 0 w 91"/>
                <a:gd name="T25" fmla="*/ 5 h 163"/>
                <a:gd name="T26" fmla="*/ 0 w 91"/>
                <a:gd name="T27" fmla="*/ 35 h 163"/>
                <a:gd name="T28" fmla="*/ 4 w 91"/>
                <a:gd name="T29" fmla="*/ 40 h 163"/>
                <a:gd name="T30" fmla="*/ 82 w 91"/>
                <a:gd name="T31" fmla="*/ 40 h 163"/>
                <a:gd name="T32" fmla="*/ 68 w 91"/>
                <a:gd name="T33" fmla="*/ 157 h 163"/>
                <a:gd name="T34" fmla="*/ 71 w 91"/>
                <a:gd name="T3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3">
                  <a:moveTo>
                    <a:pt x="71" y="163"/>
                  </a:moveTo>
                  <a:cubicBezTo>
                    <a:pt x="71" y="163"/>
                    <a:pt x="72" y="163"/>
                    <a:pt x="72" y="163"/>
                  </a:cubicBezTo>
                  <a:cubicBezTo>
                    <a:pt x="74" y="163"/>
                    <a:pt x="76" y="161"/>
                    <a:pt x="76" y="159"/>
                  </a:cubicBezTo>
                  <a:cubicBezTo>
                    <a:pt x="91" y="112"/>
                    <a:pt x="91" y="38"/>
                    <a:pt x="91" y="35"/>
                  </a:cubicBezTo>
                  <a:cubicBezTo>
                    <a:pt x="91" y="34"/>
                    <a:pt x="91" y="33"/>
                    <a:pt x="90" y="32"/>
                  </a:cubicBezTo>
                  <a:cubicBezTo>
                    <a:pt x="89" y="31"/>
                    <a:pt x="88" y="30"/>
                    <a:pt x="87" y="30"/>
                  </a:cubicBezTo>
                  <a:cubicBezTo>
                    <a:pt x="9" y="30"/>
                    <a:pt x="9" y="30"/>
                    <a:pt x="9" y="30"/>
                  </a:cubicBezTo>
                  <a:cubicBezTo>
                    <a:pt x="9" y="9"/>
                    <a:pt x="9" y="9"/>
                    <a:pt x="9" y="9"/>
                  </a:cubicBezTo>
                  <a:cubicBezTo>
                    <a:pt x="66" y="9"/>
                    <a:pt x="66" y="9"/>
                    <a:pt x="66" y="9"/>
                  </a:cubicBezTo>
                  <a:cubicBezTo>
                    <a:pt x="69" y="9"/>
                    <a:pt x="71" y="7"/>
                    <a:pt x="71" y="5"/>
                  </a:cubicBezTo>
                  <a:cubicBezTo>
                    <a:pt x="71" y="2"/>
                    <a:pt x="69" y="0"/>
                    <a:pt x="66" y="0"/>
                  </a:cubicBezTo>
                  <a:cubicBezTo>
                    <a:pt x="4" y="0"/>
                    <a:pt x="4" y="0"/>
                    <a:pt x="4" y="0"/>
                  </a:cubicBezTo>
                  <a:cubicBezTo>
                    <a:pt x="2" y="0"/>
                    <a:pt x="0" y="2"/>
                    <a:pt x="0" y="5"/>
                  </a:cubicBezTo>
                  <a:cubicBezTo>
                    <a:pt x="0" y="35"/>
                    <a:pt x="0" y="35"/>
                    <a:pt x="0" y="35"/>
                  </a:cubicBezTo>
                  <a:cubicBezTo>
                    <a:pt x="0" y="38"/>
                    <a:pt x="2" y="40"/>
                    <a:pt x="4" y="40"/>
                  </a:cubicBezTo>
                  <a:cubicBezTo>
                    <a:pt x="82" y="40"/>
                    <a:pt x="82" y="40"/>
                    <a:pt x="82" y="40"/>
                  </a:cubicBezTo>
                  <a:cubicBezTo>
                    <a:pt x="82" y="57"/>
                    <a:pt x="80" y="118"/>
                    <a:pt x="68" y="157"/>
                  </a:cubicBezTo>
                  <a:cubicBezTo>
                    <a:pt x="67" y="159"/>
                    <a:pt x="68" y="162"/>
                    <a:pt x="71" y="163"/>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3" name="Freeform 237"/>
            <p:cNvSpPr/>
            <p:nvPr/>
          </p:nvSpPr>
          <p:spPr bwMode="auto">
            <a:xfrm>
              <a:off x="-2070101" y="4073526"/>
              <a:ext cx="44450" cy="152400"/>
            </a:xfrm>
            <a:custGeom>
              <a:avLst/>
              <a:gdLst>
                <a:gd name="T0" fmla="*/ 3 w 34"/>
                <a:gd name="T1" fmla="*/ 116 h 117"/>
                <a:gd name="T2" fmla="*/ 6 w 34"/>
                <a:gd name="T3" fmla="*/ 117 h 117"/>
                <a:gd name="T4" fmla="*/ 10 w 34"/>
                <a:gd name="T5" fmla="*/ 114 h 117"/>
                <a:gd name="T6" fmla="*/ 34 w 34"/>
                <a:gd name="T7" fmla="*/ 5 h 117"/>
                <a:gd name="T8" fmla="*/ 30 w 34"/>
                <a:gd name="T9" fmla="*/ 0 h 117"/>
                <a:gd name="T10" fmla="*/ 25 w 34"/>
                <a:gd name="T11" fmla="*/ 4 h 117"/>
                <a:gd name="T12" fmla="*/ 2 w 34"/>
                <a:gd name="T13" fmla="*/ 110 h 117"/>
                <a:gd name="T14" fmla="*/ 3 w 34"/>
                <a:gd name="T15" fmla="*/ 116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7">
                  <a:moveTo>
                    <a:pt x="3" y="116"/>
                  </a:moveTo>
                  <a:cubicBezTo>
                    <a:pt x="4" y="117"/>
                    <a:pt x="5" y="117"/>
                    <a:pt x="6" y="117"/>
                  </a:cubicBezTo>
                  <a:cubicBezTo>
                    <a:pt x="7" y="117"/>
                    <a:pt x="9" y="116"/>
                    <a:pt x="10" y="114"/>
                  </a:cubicBezTo>
                  <a:cubicBezTo>
                    <a:pt x="32" y="75"/>
                    <a:pt x="34" y="7"/>
                    <a:pt x="34" y="5"/>
                  </a:cubicBezTo>
                  <a:cubicBezTo>
                    <a:pt x="34" y="2"/>
                    <a:pt x="32" y="0"/>
                    <a:pt x="30" y="0"/>
                  </a:cubicBezTo>
                  <a:cubicBezTo>
                    <a:pt x="27" y="0"/>
                    <a:pt x="25" y="2"/>
                    <a:pt x="25" y="4"/>
                  </a:cubicBezTo>
                  <a:cubicBezTo>
                    <a:pt x="25" y="5"/>
                    <a:pt x="23" y="73"/>
                    <a:pt x="2" y="110"/>
                  </a:cubicBezTo>
                  <a:cubicBezTo>
                    <a:pt x="0" y="112"/>
                    <a:pt x="1" y="115"/>
                    <a:pt x="3" y="116"/>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4" name="Freeform 238"/>
            <p:cNvSpPr/>
            <p:nvPr/>
          </p:nvSpPr>
          <p:spPr bwMode="auto">
            <a:xfrm>
              <a:off x="-1935163" y="3878264"/>
              <a:ext cx="173038" cy="101600"/>
            </a:xfrm>
            <a:custGeom>
              <a:avLst/>
              <a:gdLst>
                <a:gd name="T0" fmla="*/ 3 w 133"/>
                <a:gd name="T1" fmla="*/ 59 h 78"/>
                <a:gd name="T2" fmla="*/ 26 w 133"/>
                <a:gd name="T3" fmla="*/ 77 h 78"/>
                <a:gd name="T4" fmla="*/ 48 w 133"/>
                <a:gd name="T5" fmla="*/ 53 h 78"/>
                <a:gd name="T6" fmla="*/ 45 w 133"/>
                <a:gd name="T7" fmla="*/ 48 h 78"/>
                <a:gd name="T8" fmla="*/ 39 w 133"/>
                <a:gd name="T9" fmla="*/ 51 h 78"/>
                <a:gd name="T10" fmla="*/ 26 w 133"/>
                <a:gd name="T11" fmla="*/ 68 h 78"/>
                <a:gd name="T12" fmla="*/ 11 w 133"/>
                <a:gd name="T13" fmla="*/ 57 h 78"/>
                <a:gd name="T14" fmla="*/ 23 w 133"/>
                <a:gd name="T15" fmla="*/ 39 h 78"/>
                <a:gd name="T16" fmla="*/ 26 w 133"/>
                <a:gd name="T17" fmla="*/ 33 h 78"/>
                <a:gd name="T18" fmla="*/ 30 w 133"/>
                <a:gd name="T19" fmla="*/ 20 h 78"/>
                <a:gd name="T20" fmla="*/ 42 w 133"/>
                <a:gd name="T21" fmla="*/ 23 h 78"/>
                <a:gd name="T22" fmla="*/ 47 w 133"/>
                <a:gd name="T23" fmla="*/ 25 h 78"/>
                <a:gd name="T24" fmla="*/ 51 w 133"/>
                <a:gd name="T25" fmla="*/ 22 h 78"/>
                <a:gd name="T26" fmla="*/ 77 w 133"/>
                <a:gd name="T27" fmla="*/ 11 h 78"/>
                <a:gd name="T28" fmla="*/ 97 w 133"/>
                <a:gd name="T29" fmla="*/ 38 h 78"/>
                <a:gd name="T30" fmla="*/ 99 w 133"/>
                <a:gd name="T31" fmla="*/ 42 h 78"/>
                <a:gd name="T32" fmla="*/ 104 w 133"/>
                <a:gd name="T33" fmla="*/ 42 h 78"/>
                <a:gd name="T34" fmla="*/ 116 w 133"/>
                <a:gd name="T35" fmla="*/ 42 h 78"/>
                <a:gd name="T36" fmla="*/ 122 w 133"/>
                <a:gd name="T37" fmla="*/ 57 h 78"/>
                <a:gd name="T38" fmla="*/ 107 w 133"/>
                <a:gd name="T39" fmla="*/ 69 h 78"/>
                <a:gd name="T40" fmla="*/ 104 w 133"/>
                <a:gd name="T41" fmla="*/ 75 h 78"/>
                <a:gd name="T42" fmla="*/ 108 w 133"/>
                <a:gd name="T43" fmla="*/ 78 h 78"/>
                <a:gd name="T44" fmla="*/ 109 w 133"/>
                <a:gd name="T45" fmla="*/ 78 h 78"/>
                <a:gd name="T46" fmla="*/ 131 w 133"/>
                <a:gd name="T47" fmla="*/ 59 h 78"/>
                <a:gd name="T48" fmla="*/ 121 w 133"/>
                <a:gd name="T49" fmla="*/ 35 h 78"/>
                <a:gd name="T50" fmla="*/ 106 w 133"/>
                <a:gd name="T51" fmla="*/ 32 h 78"/>
                <a:gd name="T52" fmla="*/ 79 w 133"/>
                <a:gd name="T53" fmla="*/ 2 h 78"/>
                <a:gd name="T54" fmla="*/ 45 w 133"/>
                <a:gd name="T55" fmla="*/ 13 h 78"/>
                <a:gd name="T56" fmla="*/ 25 w 133"/>
                <a:gd name="T57" fmla="*/ 12 h 78"/>
                <a:gd name="T58" fmla="*/ 16 w 133"/>
                <a:gd name="T59" fmla="*/ 32 h 78"/>
                <a:gd name="T60" fmla="*/ 3 w 133"/>
                <a:gd name="T61"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78">
                  <a:moveTo>
                    <a:pt x="3" y="59"/>
                  </a:moveTo>
                  <a:cubicBezTo>
                    <a:pt x="5" y="69"/>
                    <a:pt x="15" y="77"/>
                    <a:pt x="26" y="77"/>
                  </a:cubicBezTo>
                  <a:cubicBezTo>
                    <a:pt x="31" y="77"/>
                    <a:pt x="44" y="75"/>
                    <a:pt x="48" y="53"/>
                  </a:cubicBezTo>
                  <a:cubicBezTo>
                    <a:pt x="49" y="51"/>
                    <a:pt x="47" y="48"/>
                    <a:pt x="45" y="48"/>
                  </a:cubicBezTo>
                  <a:cubicBezTo>
                    <a:pt x="42" y="47"/>
                    <a:pt x="40" y="49"/>
                    <a:pt x="39" y="51"/>
                  </a:cubicBezTo>
                  <a:cubicBezTo>
                    <a:pt x="37" y="62"/>
                    <a:pt x="32" y="68"/>
                    <a:pt x="26" y="68"/>
                  </a:cubicBezTo>
                  <a:cubicBezTo>
                    <a:pt x="19" y="68"/>
                    <a:pt x="13" y="63"/>
                    <a:pt x="11" y="57"/>
                  </a:cubicBezTo>
                  <a:cubicBezTo>
                    <a:pt x="10" y="50"/>
                    <a:pt x="14" y="44"/>
                    <a:pt x="23" y="39"/>
                  </a:cubicBezTo>
                  <a:cubicBezTo>
                    <a:pt x="25" y="38"/>
                    <a:pt x="26" y="35"/>
                    <a:pt x="26" y="33"/>
                  </a:cubicBezTo>
                  <a:cubicBezTo>
                    <a:pt x="22" y="25"/>
                    <a:pt x="27" y="21"/>
                    <a:pt x="30" y="20"/>
                  </a:cubicBezTo>
                  <a:cubicBezTo>
                    <a:pt x="34" y="18"/>
                    <a:pt x="39" y="19"/>
                    <a:pt x="42" y="23"/>
                  </a:cubicBezTo>
                  <a:cubicBezTo>
                    <a:pt x="43" y="25"/>
                    <a:pt x="45" y="26"/>
                    <a:pt x="47" y="25"/>
                  </a:cubicBezTo>
                  <a:cubicBezTo>
                    <a:pt x="49" y="25"/>
                    <a:pt x="50" y="24"/>
                    <a:pt x="51" y="22"/>
                  </a:cubicBezTo>
                  <a:cubicBezTo>
                    <a:pt x="53" y="15"/>
                    <a:pt x="66" y="9"/>
                    <a:pt x="77" y="11"/>
                  </a:cubicBezTo>
                  <a:cubicBezTo>
                    <a:pt x="83" y="12"/>
                    <a:pt x="97" y="17"/>
                    <a:pt x="97" y="38"/>
                  </a:cubicBezTo>
                  <a:cubicBezTo>
                    <a:pt x="97" y="40"/>
                    <a:pt x="98" y="41"/>
                    <a:pt x="99" y="42"/>
                  </a:cubicBezTo>
                  <a:cubicBezTo>
                    <a:pt x="100" y="43"/>
                    <a:pt x="102" y="43"/>
                    <a:pt x="104" y="42"/>
                  </a:cubicBezTo>
                  <a:cubicBezTo>
                    <a:pt x="109" y="39"/>
                    <a:pt x="113" y="40"/>
                    <a:pt x="116" y="42"/>
                  </a:cubicBezTo>
                  <a:cubicBezTo>
                    <a:pt x="121" y="46"/>
                    <a:pt x="123" y="52"/>
                    <a:pt x="122" y="57"/>
                  </a:cubicBezTo>
                  <a:cubicBezTo>
                    <a:pt x="121" y="63"/>
                    <a:pt x="116" y="67"/>
                    <a:pt x="107" y="69"/>
                  </a:cubicBezTo>
                  <a:cubicBezTo>
                    <a:pt x="105" y="70"/>
                    <a:pt x="103" y="72"/>
                    <a:pt x="104" y="75"/>
                  </a:cubicBezTo>
                  <a:cubicBezTo>
                    <a:pt x="104" y="77"/>
                    <a:pt x="106" y="78"/>
                    <a:pt x="108" y="78"/>
                  </a:cubicBezTo>
                  <a:cubicBezTo>
                    <a:pt x="109" y="78"/>
                    <a:pt x="109" y="78"/>
                    <a:pt x="109" y="78"/>
                  </a:cubicBezTo>
                  <a:cubicBezTo>
                    <a:pt x="121" y="76"/>
                    <a:pt x="129" y="69"/>
                    <a:pt x="131" y="59"/>
                  </a:cubicBezTo>
                  <a:cubicBezTo>
                    <a:pt x="133" y="50"/>
                    <a:pt x="129" y="40"/>
                    <a:pt x="121" y="35"/>
                  </a:cubicBezTo>
                  <a:cubicBezTo>
                    <a:pt x="117" y="31"/>
                    <a:pt x="111" y="30"/>
                    <a:pt x="106" y="32"/>
                  </a:cubicBezTo>
                  <a:cubicBezTo>
                    <a:pt x="104" y="16"/>
                    <a:pt x="94" y="5"/>
                    <a:pt x="79" y="2"/>
                  </a:cubicBezTo>
                  <a:cubicBezTo>
                    <a:pt x="65" y="0"/>
                    <a:pt x="52" y="5"/>
                    <a:pt x="45" y="13"/>
                  </a:cubicBezTo>
                  <a:cubicBezTo>
                    <a:pt x="40" y="9"/>
                    <a:pt x="32" y="9"/>
                    <a:pt x="25" y="12"/>
                  </a:cubicBezTo>
                  <a:cubicBezTo>
                    <a:pt x="19" y="15"/>
                    <a:pt x="14" y="22"/>
                    <a:pt x="16" y="32"/>
                  </a:cubicBezTo>
                  <a:cubicBezTo>
                    <a:pt x="5" y="39"/>
                    <a:pt x="0" y="49"/>
                    <a:pt x="3" y="5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5" name="Freeform 239"/>
            <p:cNvSpPr/>
            <p:nvPr/>
          </p:nvSpPr>
          <p:spPr bwMode="auto">
            <a:xfrm>
              <a:off x="-2062163" y="3881439"/>
              <a:ext cx="131763" cy="120650"/>
            </a:xfrm>
            <a:custGeom>
              <a:avLst/>
              <a:gdLst>
                <a:gd name="T0" fmla="*/ 13 w 102"/>
                <a:gd name="T1" fmla="*/ 90 h 93"/>
                <a:gd name="T2" fmla="*/ 22 w 102"/>
                <a:gd name="T3" fmla="*/ 93 h 93"/>
                <a:gd name="T4" fmla="*/ 27 w 102"/>
                <a:gd name="T5" fmla="*/ 92 h 93"/>
                <a:gd name="T6" fmla="*/ 29 w 102"/>
                <a:gd name="T7" fmla="*/ 86 h 93"/>
                <a:gd name="T8" fmla="*/ 23 w 102"/>
                <a:gd name="T9" fmla="*/ 84 h 93"/>
                <a:gd name="T10" fmla="*/ 18 w 102"/>
                <a:gd name="T11" fmla="*/ 82 h 93"/>
                <a:gd name="T12" fmla="*/ 11 w 102"/>
                <a:gd name="T13" fmla="*/ 67 h 93"/>
                <a:gd name="T14" fmla="*/ 25 w 102"/>
                <a:gd name="T15" fmla="*/ 54 h 93"/>
                <a:gd name="T16" fmla="*/ 28 w 102"/>
                <a:gd name="T17" fmla="*/ 52 h 93"/>
                <a:gd name="T18" fmla="*/ 28 w 102"/>
                <a:gd name="T19" fmla="*/ 49 h 93"/>
                <a:gd name="T20" fmla="*/ 37 w 102"/>
                <a:gd name="T21" fmla="*/ 21 h 93"/>
                <a:gd name="T22" fmla="*/ 60 w 102"/>
                <a:gd name="T23" fmla="*/ 22 h 93"/>
                <a:gd name="T24" fmla="*/ 65 w 102"/>
                <a:gd name="T25" fmla="*/ 24 h 93"/>
                <a:gd name="T26" fmla="*/ 68 w 102"/>
                <a:gd name="T27" fmla="*/ 21 h 93"/>
                <a:gd name="T28" fmla="*/ 81 w 102"/>
                <a:gd name="T29" fmla="*/ 9 h 93"/>
                <a:gd name="T30" fmla="*/ 92 w 102"/>
                <a:gd name="T31" fmla="*/ 22 h 93"/>
                <a:gd name="T32" fmla="*/ 98 w 102"/>
                <a:gd name="T33" fmla="*/ 25 h 93"/>
                <a:gd name="T34" fmla="*/ 101 w 102"/>
                <a:gd name="T35" fmla="*/ 19 h 93"/>
                <a:gd name="T36" fmla="*/ 81 w 102"/>
                <a:gd name="T37" fmla="*/ 0 h 93"/>
                <a:gd name="T38" fmla="*/ 62 w 102"/>
                <a:gd name="T39" fmla="*/ 12 h 93"/>
                <a:gd name="T40" fmla="*/ 33 w 102"/>
                <a:gd name="T41" fmla="*/ 13 h 93"/>
                <a:gd name="T42" fmla="*/ 18 w 102"/>
                <a:gd name="T43" fmla="*/ 48 h 93"/>
                <a:gd name="T44" fmla="*/ 2 w 102"/>
                <a:gd name="T45" fmla="*/ 66 h 93"/>
                <a:gd name="T46" fmla="*/ 13 w 102"/>
                <a:gd name="T4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93">
                  <a:moveTo>
                    <a:pt x="13" y="90"/>
                  </a:moveTo>
                  <a:cubicBezTo>
                    <a:pt x="16" y="92"/>
                    <a:pt x="19" y="93"/>
                    <a:pt x="22" y="93"/>
                  </a:cubicBezTo>
                  <a:cubicBezTo>
                    <a:pt x="24" y="93"/>
                    <a:pt x="25" y="93"/>
                    <a:pt x="27" y="92"/>
                  </a:cubicBezTo>
                  <a:cubicBezTo>
                    <a:pt x="29" y="91"/>
                    <a:pt x="30" y="89"/>
                    <a:pt x="29" y="86"/>
                  </a:cubicBezTo>
                  <a:cubicBezTo>
                    <a:pt x="28" y="84"/>
                    <a:pt x="25" y="83"/>
                    <a:pt x="23" y="84"/>
                  </a:cubicBezTo>
                  <a:cubicBezTo>
                    <a:pt x="22" y="84"/>
                    <a:pt x="20" y="84"/>
                    <a:pt x="18" y="82"/>
                  </a:cubicBezTo>
                  <a:cubicBezTo>
                    <a:pt x="14" y="79"/>
                    <a:pt x="10" y="73"/>
                    <a:pt x="11" y="67"/>
                  </a:cubicBezTo>
                  <a:cubicBezTo>
                    <a:pt x="12" y="61"/>
                    <a:pt x="19" y="57"/>
                    <a:pt x="25" y="54"/>
                  </a:cubicBezTo>
                  <a:cubicBezTo>
                    <a:pt x="26" y="54"/>
                    <a:pt x="27" y="53"/>
                    <a:pt x="28" y="52"/>
                  </a:cubicBezTo>
                  <a:cubicBezTo>
                    <a:pt x="28" y="51"/>
                    <a:pt x="28" y="50"/>
                    <a:pt x="28" y="49"/>
                  </a:cubicBezTo>
                  <a:cubicBezTo>
                    <a:pt x="22" y="32"/>
                    <a:pt x="31" y="24"/>
                    <a:pt x="37" y="21"/>
                  </a:cubicBezTo>
                  <a:cubicBezTo>
                    <a:pt x="47" y="17"/>
                    <a:pt x="58" y="18"/>
                    <a:pt x="60" y="22"/>
                  </a:cubicBezTo>
                  <a:cubicBezTo>
                    <a:pt x="61" y="23"/>
                    <a:pt x="63" y="24"/>
                    <a:pt x="65" y="24"/>
                  </a:cubicBezTo>
                  <a:cubicBezTo>
                    <a:pt x="66" y="23"/>
                    <a:pt x="68" y="22"/>
                    <a:pt x="68" y="21"/>
                  </a:cubicBezTo>
                  <a:cubicBezTo>
                    <a:pt x="71" y="13"/>
                    <a:pt x="76" y="9"/>
                    <a:pt x="81" y="9"/>
                  </a:cubicBezTo>
                  <a:cubicBezTo>
                    <a:pt x="86" y="10"/>
                    <a:pt x="91" y="14"/>
                    <a:pt x="92" y="22"/>
                  </a:cubicBezTo>
                  <a:cubicBezTo>
                    <a:pt x="93" y="24"/>
                    <a:pt x="96" y="26"/>
                    <a:pt x="98" y="25"/>
                  </a:cubicBezTo>
                  <a:cubicBezTo>
                    <a:pt x="101" y="24"/>
                    <a:pt x="102" y="22"/>
                    <a:pt x="101" y="19"/>
                  </a:cubicBezTo>
                  <a:cubicBezTo>
                    <a:pt x="98" y="8"/>
                    <a:pt x="91" y="0"/>
                    <a:pt x="81" y="0"/>
                  </a:cubicBezTo>
                  <a:cubicBezTo>
                    <a:pt x="74" y="0"/>
                    <a:pt x="67" y="4"/>
                    <a:pt x="62" y="12"/>
                  </a:cubicBezTo>
                  <a:cubicBezTo>
                    <a:pt x="55" y="7"/>
                    <a:pt x="42" y="8"/>
                    <a:pt x="33" y="13"/>
                  </a:cubicBezTo>
                  <a:cubicBezTo>
                    <a:pt x="22" y="18"/>
                    <a:pt x="13" y="30"/>
                    <a:pt x="18" y="48"/>
                  </a:cubicBezTo>
                  <a:cubicBezTo>
                    <a:pt x="6" y="53"/>
                    <a:pt x="2" y="61"/>
                    <a:pt x="2" y="66"/>
                  </a:cubicBezTo>
                  <a:cubicBezTo>
                    <a:pt x="0" y="76"/>
                    <a:pt x="6" y="85"/>
                    <a:pt x="13" y="9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6" name="Freeform 240"/>
            <p:cNvSpPr/>
            <p:nvPr/>
          </p:nvSpPr>
          <p:spPr bwMode="auto">
            <a:xfrm>
              <a:off x="-1851026" y="3940176"/>
              <a:ext cx="44450" cy="26988"/>
            </a:xfrm>
            <a:custGeom>
              <a:avLst/>
              <a:gdLst>
                <a:gd name="T0" fmla="*/ 9 w 34"/>
                <a:gd name="T1" fmla="*/ 21 h 21"/>
                <a:gd name="T2" fmla="*/ 33 w 34"/>
                <a:gd name="T3" fmla="*/ 7 h 21"/>
                <a:gd name="T4" fmla="*/ 31 w 34"/>
                <a:gd name="T5" fmla="*/ 1 h 21"/>
                <a:gd name="T6" fmla="*/ 25 w 34"/>
                <a:gd name="T7" fmla="*/ 3 h 21"/>
                <a:gd name="T8" fmla="*/ 6 w 34"/>
                <a:gd name="T9" fmla="*/ 11 h 21"/>
                <a:gd name="T10" fmla="*/ 1 w 34"/>
                <a:gd name="T11" fmla="*/ 15 h 21"/>
                <a:gd name="T12" fmla="*/ 5 w 34"/>
                <a:gd name="T13" fmla="*/ 21 h 21"/>
                <a:gd name="T14" fmla="*/ 9 w 3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9" y="21"/>
                  </a:moveTo>
                  <a:cubicBezTo>
                    <a:pt x="15" y="21"/>
                    <a:pt x="27" y="19"/>
                    <a:pt x="33" y="7"/>
                  </a:cubicBezTo>
                  <a:cubicBezTo>
                    <a:pt x="34" y="5"/>
                    <a:pt x="33" y="2"/>
                    <a:pt x="31" y="1"/>
                  </a:cubicBezTo>
                  <a:cubicBezTo>
                    <a:pt x="29" y="0"/>
                    <a:pt x="26" y="1"/>
                    <a:pt x="25" y="3"/>
                  </a:cubicBezTo>
                  <a:cubicBezTo>
                    <a:pt x="19" y="13"/>
                    <a:pt x="7" y="12"/>
                    <a:pt x="6" y="11"/>
                  </a:cubicBezTo>
                  <a:cubicBezTo>
                    <a:pt x="4" y="11"/>
                    <a:pt x="1" y="13"/>
                    <a:pt x="1" y="15"/>
                  </a:cubicBezTo>
                  <a:cubicBezTo>
                    <a:pt x="0" y="18"/>
                    <a:pt x="2" y="20"/>
                    <a:pt x="5" y="21"/>
                  </a:cubicBezTo>
                  <a:cubicBezTo>
                    <a:pt x="5" y="21"/>
                    <a:pt x="6" y="21"/>
                    <a:pt x="9" y="21"/>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7" name="Freeform 241"/>
            <p:cNvSpPr/>
            <p:nvPr/>
          </p:nvSpPr>
          <p:spPr bwMode="auto">
            <a:xfrm>
              <a:off x="-1979613" y="3954464"/>
              <a:ext cx="34925" cy="49213"/>
            </a:xfrm>
            <a:custGeom>
              <a:avLst/>
              <a:gdLst>
                <a:gd name="T0" fmla="*/ 6 w 27"/>
                <a:gd name="T1" fmla="*/ 29 h 38"/>
                <a:gd name="T2" fmla="*/ 6 w 27"/>
                <a:gd name="T3" fmla="*/ 29 h 38"/>
                <a:gd name="T4" fmla="*/ 2 w 27"/>
                <a:gd name="T5" fmla="*/ 33 h 38"/>
                <a:gd name="T6" fmla="*/ 6 w 27"/>
                <a:gd name="T7" fmla="*/ 38 h 38"/>
                <a:gd name="T8" fmla="*/ 6 w 27"/>
                <a:gd name="T9" fmla="*/ 38 h 38"/>
                <a:gd name="T10" fmla="*/ 24 w 27"/>
                <a:gd name="T11" fmla="*/ 28 h 38"/>
                <a:gd name="T12" fmla="*/ 22 w 27"/>
                <a:gd name="T13" fmla="*/ 9 h 38"/>
                <a:gd name="T14" fmla="*/ 5 w 27"/>
                <a:gd name="T15" fmla="*/ 1 h 38"/>
                <a:gd name="T16" fmla="*/ 1 w 27"/>
                <a:gd name="T17" fmla="*/ 6 h 38"/>
                <a:gd name="T18" fmla="*/ 6 w 27"/>
                <a:gd name="T19" fmla="*/ 10 h 38"/>
                <a:gd name="T20" fmla="*/ 15 w 27"/>
                <a:gd name="T21" fmla="*/ 14 h 38"/>
                <a:gd name="T22" fmla="*/ 15 w 27"/>
                <a:gd name="T23" fmla="*/ 24 h 38"/>
                <a:gd name="T24" fmla="*/ 6 w 27"/>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6" y="29"/>
                  </a:moveTo>
                  <a:cubicBezTo>
                    <a:pt x="6" y="29"/>
                    <a:pt x="6" y="29"/>
                    <a:pt x="6" y="29"/>
                  </a:cubicBezTo>
                  <a:cubicBezTo>
                    <a:pt x="4" y="29"/>
                    <a:pt x="2" y="31"/>
                    <a:pt x="2" y="33"/>
                  </a:cubicBezTo>
                  <a:cubicBezTo>
                    <a:pt x="2" y="36"/>
                    <a:pt x="4" y="38"/>
                    <a:pt x="6" y="38"/>
                  </a:cubicBezTo>
                  <a:cubicBezTo>
                    <a:pt x="6" y="38"/>
                    <a:pt x="6" y="38"/>
                    <a:pt x="6" y="38"/>
                  </a:cubicBezTo>
                  <a:cubicBezTo>
                    <a:pt x="14" y="38"/>
                    <a:pt x="20" y="34"/>
                    <a:pt x="24" y="28"/>
                  </a:cubicBezTo>
                  <a:cubicBezTo>
                    <a:pt x="27" y="22"/>
                    <a:pt x="26" y="15"/>
                    <a:pt x="22" y="9"/>
                  </a:cubicBezTo>
                  <a:cubicBezTo>
                    <a:pt x="18" y="3"/>
                    <a:pt x="12" y="0"/>
                    <a:pt x="5" y="1"/>
                  </a:cubicBezTo>
                  <a:cubicBezTo>
                    <a:pt x="2" y="2"/>
                    <a:pt x="0" y="4"/>
                    <a:pt x="1" y="6"/>
                  </a:cubicBezTo>
                  <a:cubicBezTo>
                    <a:pt x="1" y="9"/>
                    <a:pt x="3" y="11"/>
                    <a:pt x="6" y="10"/>
                  </a:cubicBezTo>
                  <a:cubicBezTo>
                    <a:pt x="11" y="10"/>
                    <a:pt x="13" y="12"/>
                    <a:pt x="15" y="14"/>
                  </a:cubicBezTo>
                  <a:cubicBezTo>
                    <a:pt x="17" y="17"/>
                    <a:pt x="17" y="21"/>
                    <a:pt x="15" y="24"/>
                  </a:cubicBezTo>
                  <a:cubicBezTo>
                    <a:pt x="14" y="27"/>
                    <a:pt x="11" y="29"/>
                    <a:pt x="6" y="2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25380345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Объект 26" hidden="1"/>
          <p:cNvGraphicFramePr>
            <a:graphicFrameLocks noChangeAspect="1"/>
          </p:cNvGraphicFramePr>
          <p:nvPr>
            <p:custDataLst>
              <p:tags r:id="rId2"/>
            </p:custDataLst>
            <p:extLst>
              <p:ext uri="{D42A27DB-BD31-4B8C-83A1-F6EECF244321}">
                <p14:modId xmlns:p14="http://schemas.microsoft.com/office/powerpoint/2010/main" val="277691941"/>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28676" name="Слайд think-cell" r:id="rId22" imgW="395" imgH="396" progId="TCLayout.ActiveDocument.1">
                  <p:embed/>
                </p:oleObj>
              </mc:Choice>
              <mc:Fallback>
                <p:oleObj name="Слайд think-cell" r:id="rId22" imgW="395" imgH="396" progId="TCLayout.ActiveDocument.1">
                  <p:embed/>
                  <p:pic>
                    <p:nvPicPr>
                      <p:cNvPr id="0" name="OLE substitute image"/>
                      <p:cNvPicPr/>
                      <p:nvPr/>
                    </p:nvPicPr>
                    <p:blipFill>
                      <a:blip r:embed="rId23"/>
                      <a:stretch>
                        <a:fillRect/>
                      </a:stretch>
                    </p:blipFill>
                    <p:spPr>
                      <a:xfrm>
                        <a:off x="1590"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noAutofit/>
          </a:bodyPr>
          <a:lstStyle/>
          <a:p>
            <a:pPr rtl="0"/>
            <a:r>
              <a:rPr lang="kk" sz="1800" b="0" i="0" u="none" strike="noStrike">
                <a:latin typeface="Arial"/>
              </a:rPr>
              <a:t>Қызметтің перспективалары</a:t>
            </a:r>
            <a:r>
              <a:rPr lang="kk" sz="1800" b="0" i="0" u="none" strike="noStrike">
                <a:solidFill>
                  <a:srgbClr val="EE7D11"/>
                </a:solidFill>
                <a:latin typeface="Arial"/>
                <a:cs typeface="Arial"/>
              </a:rPr>
              <a:t> (даму жоспарлары), оның ішінде </a:t>
            </a:r>
            <a:r>
              <a:rPr lang="kk" sz="1800" b="0" i="0" u="none" strike="noStrike">
                <a:latin typeface="Arial"/>
              </a:rPr>
              <a:t>реттеліп көрсетілетін қызметтер саласындағы тарифтердің ықтимал өзгерістері</a:t>
            </a:r>
            <a:r>
              <a:rPr lang="kk" sz="1800" b="0" i="0" u="none" strike="noStrike">
                <a:solidFill>
                  <a:srgbClr val="EE7D11"/>
                </a:solidFill>
                <a:latin typeface="Arial"/>
                <a:cs typeface="Arial"/>
              </a:rPr>
              <a:t> </a:t>
            </a:r>
          </a:p>
        </p:txBody>
      </p:sp>
      <p:sp>
        <p:nvSpPr>
          <p:cNvPr id="5" name="Abgerundetes Rechteck 109"/>
          <p:cNvSpPr/>
          <p:nvPr/>
        </p:nvSpPr>
        <p:spPr>
          <a:xfrm>
            <a:off x="358535" y="947991"/>
            <a:ext cx="1695442" cy="1490663"/>
          </a:xfrm>
          <a:prstGeom prst="roundRect">
            <a:avLst/>
          </a:prstGeom>
          <a:noFill/>
          <a:ln w="9525" cap="flat" cmpd="sng" algn="ctr">
            <a:solidFill>
              <a:srgbClr val="E2E2E2"/>
            </a:solidFill>
            <a:prstDash val="solid"/>
            <a:miter lim="800000"/>
            <a:headEnd type="none" w="lg" len="lg"/>
            <a:tailEnd type="none" w="lg" len="lg"/>
          </a:ln>
        </p:spPr>
        <p:txBody>
          <a:bodyPr lIns="0" tIns="0" rIns="0" bIns="0" anchor="ctr">
            <a:noAutofit/>
          </a:bodyPr>
          <a:lstStyle/>
          <a:p>
            <a:pPr marL="3175" algn="ctr" rtl="0" fontAlgn="base">
              <a:spcBef>
                <a:spcPct val="0"/>
              </a:spcBef>
              <a:spcAft>
                <a:spcPct val="0"/>
              </a:spcAft>
            </a:pPr>
            <a:r>
              <a:rPr lang="kk" sz="1600" b="1" i="0" u="none" strike="noStrike">
                <a:solidFill>
                  <a:srgbClr val="32373C"/>
                </a:solidFill>
                <a:latin typeface="Arial"/>
                <a:cs typeface="Arial"/>
              </a:rPr>
              <a:t>Тариф</a:t>
            </a:r>
          </a:p>
          <a:p>
            <a:pPr marL="3175" algn="ctr" rtl="0" fontAlgn="base">
              <a:spcBef>
                <a:spcPct val="0"/>
              </a:spcBef>
              <a:spcAft>
                <a:spcPct val="0"/>
              </a:spcAft>
            </a:pPr>
            <a:r>
              <a:rPr lang="kk" sz="1200" b="0" i="1" u="none" strike="noStrike">
                <a:solidFill>
                  <a:srgbClr val="32373C"/>
                </a:solidFill>
                <a:latin typeface="Arial"/>
                <a:cs typeface="Arial"/>
              </a:rPr>
              <a:t>(уәкілетті органмен бекітілген)</a:t>
            </a:r>
            <a:endParaRPr lang="en-GB" sz="1100" i="1">
              <a:solidFill>
                <a:schemeClr val="dk1"/>
              </a:solidFill>
              <a:cs typeface="Arial" panose="020B0604020202020204" pitchFamily="34" charset="0"/>
            </a:endParaRPr>
          </a:p>
        </p:txBody>
      </p:sp>
      <p:sp>
        <p:nvSpPr>
          <p:cNvPr id="6" name="Abgerundetes Rechteck 109"/>
          <p:cNvSpPr/>
          <p:nvPr/>
        </p:nvSpPr>
        <p:spPr>
          <a:xfrm>
            <a:off x="314085" y="3755075"/>
            <a:ext cx="1739892" cy="1327150"/>
          </a:xfrm>
          <a:prstGeom prst="roundRect">
            <a:avLst/>
          </a:prstGeom>
          <a:noFill/>
          <a:ln w="9525" cap="flat" cmpd="sng" algn="ctr">
            <a:solidFill>
              <a:srgbClr val="E2E2E2"/>
            </a:solidFill>
            <a:prstDash val="solid"/>
            <a:miter lim="800000"/>
            <a:headEnd type="none" w="lg" len="lg"/>
            <a:tailEnd type="none" w="lg" len="lg"/>
          </a:ln>
        </p:spPr>
        <p:txBody>
          <a:bodyPr lIns="0" tIns="0" rIns="0" bIns="0" anchor="ctr">
            <a:noAutofit/>
          </a:bodyPr>
          <a:lstStyle/>
          <a:p>
            <a:pPr marL="3175" algn="ctr" rtl="0" fontAlgn="base">
              <a:spcBef>
                <a:spcPct val="0"/>
              </a:spcBef>
              <a:spcAft>
                <a:spcPct val="0"/>
              </a:spcAft>
            </a:pPr>
            <a:r>
              <a:rPr lang="kk" sz="1600" b="1" i="0" u="none" strike="noStrike" dirty="0">
                <a:solidFill>
                  <a:srgbClr val="32373C"/>
                </a:solidFill>
                <a:latin typeface="Arial"/>
                <a:cs typeface="Arial"/>
              </a:rPr>
              <a:t>Инвестициялар</a:t>
            </a:r>
          </a:p>
          <a:p>
            <a:pPr marL="3175" algn="ctr" rtl="0" fontAlgn="base">
              <a:spcBef>
                <a:spcPct val="0"/>
              </a:spcBef>
              <a:spcAft>
                <a:spcPct val="0"/>
              </a:spcAft>
            </a:pPr>
            <a:r>
              <a:rPr lang="kk" sz="1200" b="0" i="1" u="none" strike="noStrike" dirty="0">
                <a:solidFill>
                  <a:srgbClr val="32373C"/>
                </a:solidFill>
                <a:latin typeface="Arial"/>
                <a:cs typeface="Arial"/>
              </a:rPr>
              <a:t>(уәкілетті органмен бекітілген) </a:t>
            </a:r>
            <a:endParaRPr lang="ru-RU" sz="1200" i="1" dirty="0">
              <a:solidFill>
                <a:schemeClr val="dk1"/>
              </a:solidFill>
              <a:cs typeface="Arial" panose="020B0604020202020204" pitchFamily="34" charset="0"/>
            </a:endParaRPr>
          </a:p>
        </p:txBody>
      </p:sp>
      <p:cxnSp>
        <p:nvCxnSpPr>
          <p:cNvPr id="7" name="Straight Connector 418"/>
          <p:cNvCxnSpPr/>
          <p:nvPr/>
        </p:nvCxnSpPr>
        <p:spPr>
          <a:xfrm>
            <a:off x="236708" y="3242449"/>
            <a:ext cx="7884000" cy="0"/>
          </a:xfrm>
          <a:prstGeom prst="line">
            <a:avLst/>
          </a:prstGeom>
          <a:ln w="9525" cap="flat" cmpd="sng" algn="ctr">
            <a:solidFill>
              <a:srgbClr val="B2B2B2"/>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custDataLst>
              <p:tags r:id="rId3"/>
            </p:custDataLst>
          </p:nvPr>
        </p:nvSpPr>
        <p:spPr bwMode="auto">
          <a:xfrm>
            <a:off x="7285404" y="849783"/>
            <a:ext cx="160339" cy="120650"/>
          </a:xfrm>
          <a:prstGeom prst="rect">
            <a:avLst/>
          </a:prstGeom>
          <a:solidFill>
            <a:srgbClr val="E46C0A"/>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15" name="Прямоугольник 14"/>
          <p:cNvSpPr/>
          <p:nvPr>
            <p:custDataLst>
              <p:tags r:id="rId4"/>
            </p:custDataLst>
          </p:nvPr>
        </p:nvSpPr>
        <p:spPr bwMode="auto">
          <a:xfrm>
            <a:off x="7573964" y="631802"/>
            <a:ext cx="558800" cy="538630"/>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a:solidFill>
                  <a:srgbClr val="32373C"/>
                </a:solidFill>
                <a:latin typeface="Arial"/>
              </a:rPr>
              <a:t>теңге/Гкал</a:t>
            </a:r>
            <a:endParaRPr lang="ru-RU" sz="900">
              <a:solidFill>
                <a:schemeClr val="tx1"/>
              </a:solidFill>
            </a:endParaRPr>
          </a:p>
        </p:txBody>
      </p:sp>
      <p:sp>
        <p:nvSpPr>
          <p:cNvPr id="22" name="Прямоугольник 21"/>
          <p:cNvSpPr/>
          <p:nvPr>
            <p:custDataLst>
              <p:tags r:id="rId5"/>
            </p:custDataLst>
          </p:nvPr>
        </p:nvSpPr>
        <p:spPr bwMode="auto">
          <a:xfrm>
            <a:off x="7285404" y="3525416"/>
            <a:ext cx="160339" cy="120650"/>
          </a:xfrm>
          <a:prstGeom prst="rect">
            <a:avLst/>
          </a:prstGeom>
          <a:solidFill>
            <a:srgbClr val="80808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23" name="Прямоугольник 22"/>
          <p:cNvSpPr/>
          <p:nvPr>
            <p:custDataLst>
              <p:tags r:id="rId6"/>
            </p:custDataLst>
          </p:nvPr>
        </p:nvSpPr>
        <p:spPr bwMode="auto">
          <a:xfrm>
            <a:off x="7550094" y="3509541"/>
            <a:ext cx="557213"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a:solidFill>
                  <a:srgbClr val="32373C"/>
                </a:solidFill>
                <a:latin typeface="Arial (Основной текст)"/>
              </a:rPr>
              <a:t>млн. теңге</a:t>
            </a:r>
            <a:endParaRPr lang="ru-RU" sz="900">
              <a:solidFill>
                <a:schemeClr val="tx1"/>
              </a:solidFill>
              <a:latin typeface="Arial (Основной текст)"/>
            </a:endParaRPr>
          </a:p>
        </p:txBody>
      </p:sp>
      <p:sp>
        <p:nvSpPr>
          <p:cNvPr id="51" name="Freeform 140"/>
          <p:cNvSpPr/>
          <p:nvPr/>
        </p:nvSpPr>
        <p:spPr>
          <a:xfrm>
            <a:off x="8372654" y="1068404"/>
            <a:ext cx="3317039" cy="4600876"/>
          </a:xfrm>
          <a:custGeom>
            <a:avLst/>
            <a:gdLst>
              <a:gd name="connsiteX0" fmla="*/ 0 w 937260"/>
              <a:gd name="connsiteY0" fmla="*/ 0 h 350520"/>
              <a:gd name="connsiteX1" fmla="*/ 0 w 937260"/>
              <a:gd name="connsiteY1" fmla="*/ 350520 h 350520"/>
              <a:gd name="connsiteX2" fmla="*/ 937260 w 937260"/>
              <a:gd name="connsiteY2" fmla="*/ 350520 h 350520"/>
            </a:gdLst>
            <a:ahLst/>
            <a:cxnLst>
              <a:cxn ang="0">
                <a:pos x="connsiteX0" y="connsiteY0"/>
              </a:cxn>
              <a:cxn ang="0">
                <a:pos x="connsiteX1" y="connsiteY1"/>
              </a:cxn>
              <a:cxn ang="0">
                <a:pos x="connsiteX2" y="connsiteY2"/>
              </a:cxn>
            </a:cxnLst>
            <a:rect l="l" t="t" r="r" b="b"/>
            <a:pathLst>
              <a:path w="937260" h="350520">
                <a:moveTo>
                  <a:pt x="0" y="0"/>
                </a:moveTo>
                <a:lnTo>
                  <a:pt x="0" y="350520"/>
                </a:lnTo>
                <a:lnTo>
                  <a:pt x="937260" y="350520"/>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oAutofit/>
          </a:bodyPr>
          <a:lstStyle/>
          <a:p>
            <a:pPr algn="r" defTabSz="583170" rtl="0">
              <a:spcAft>
                <a:spcPts val="300"/>
              </a:spcAft>
              <a:buFont typeface="Arial" panose="020B0604020202020204" pitchFamily="34" charset="0"/>
              <a:buNone/>
            </a:pPr>
            <a:r>
              <a:rPr lang="kk" sz="1600" b="0" i="0" u="none" strike="noStrike" dirty="0">
                <a:solidFill>
                  <a:srgbClr val="EF7F1A"/>
                </a:solidFill>
                <a:latin typeface="Arial"/>
              </a:rPr>
              <a:t>Іс-шараларды орындау</a:t>
            </a:r>
            <a:endParaRPr lang="en-US" sz="1600" dirty="0">
              <a:solidFill>
                <a:schemeClr val="accent1"/>
              </a:solidFill>
            </a:endParaRPr>
          </a:p>
          <a:p>
            <a:pPr algn="r" defTabSz="583170" rtl="0">
              <a:spcAft>
                <a:spcPts val="300"/>
              </a:spcAft>
              <a:buFont typeface="Arial" panose="020B0604020202020204" pitchFamily="34" charset="0"/>
              <a:buNone/>
            </a:pPr>
            <a:r>
              <a:rPr lang="kk" sz="1600" b="0" i="0" u="none" strike="noStrike" dirty="0">
                <a:solidFill>
                  <a:srgbClr val="EF7F1A"/>
                </a:solidFill>
                <a:latin typeface="Arial"/>
              </a:rPr>
              <a:t>мыналарға мүмкіндік </a:t>
            </a:r>
          </a:p>
          <a:p>
            <a:pPr algn="r" defTabSz="583170" rtl="0">
              <a:spcAft>
                <a:spcPts val="300"/>
              </a:spcAft>
              <a:buFont typeface="Arial" panose="020B0604020202020204" pitchFamily="34" charset="0"/>
              <a:buNone/>
            </a:pPr>
            <a:r>
              <a:rPr lang="kk" sz="1600" b="0" i="0" u="none" strike="noStrike" dirty="0">
                <a:solidFill>
                  <a:srgbClr val="EF7F1A"/>
                </a:solidFill>
                <a:latin typeface="Arial"/>
              </a:rPr>
              <a:t>береді:</a:t>
            </a:r>
          </a:p>
        </p:txBody>
      </p:sp>
      <p:sp>
        <p:nvSpPr>
          <p:cNvPr id="52" name="Rectangle 5"/>
          <p:cNvSpPr>
            <a:spLocks noChangeArrowheads="1"/>
          </p:cNvSpPr>
          <p:nvPr/>
        </p:nvSpPr>
        <p:spPr bwMode="auto">
          <a:xfrm>
            <a:off x="8477005" y="1896894"/>
            <a:ext cx="3277289" cy="3579636"/>
          </a:xfrm>
          <a:prstGeom prst="rect">
            <a:avLst/>
          </a:prstGeom>
          <a:solidFill>
            <a:schemeClr val="lt1"/>
          </a:solidFill>
          <a:ln w="19050" cap="flat" cmpd="sng" algn="ctr">
            <a:noFill/>
            <a:prstDash val="solid"/>
            <a:miter lim="800000"/>
            <a:headEnd type="none" w="med" len="med"/>
            <a:tailEnd type="none" w="med" len="lg"/>
          </a:ln>
        </p:spPr>
        <p:txBody>
          <a:bodyPr lIns="108000" tIns="180000" rIns="72000" bIns="72000" anchor="ctr" anchorCtr="0">
            <a:noAutofit/>
          </a:bodyPr>
          <a:lstStyle/>
          <a:p>
            <a:pPr algn="just" rtl="0">
              <a:spcAft>
                <a:spcPts val="300"/>
              </a:spcAft>
              <a:buClr>
                <a:srgbClr val="008E22"/>
              </a:buClr>
              <a:buFont typeface="Wingdings" panose="05000000000000000000" pitchFamily="2" charset="2"/>
              <a:buChar char="ü"/>
            </a:pPr>
            <a:r>
              <a:rPr lang="kk" sz="1600" b="0" i="0" u="none" strike="noStrike">
                <a:latin typeface="Arial"/>
              </a:rPr>
              <a:t> </a:t>
            </a:r>
            <a:r>
              <a:rPr lang="kk" sz="1600" b="0" i="0" u="none" strike="noStrike" kern="0">
                <a:latin typeface="Arial"/>
                <a:cs typeface="Arial"/>
              </a:rPr>
              <a:t>жылу энергиясын өндіру бойынша қызметтерді үздіксіз көрсетуді қамтамасыз ету</a:t>
            </a:r>
            <a:r>
              <a:rPr lang="kk" sz="1600" b="0" i="0" u="none" strike="noStrike">
                <a:latin typeface="Arial"/>
              </a:rPr>
              <a:t>;</a:t>
            </a:r>
            <a:endParaRPr lang="ru-RU" sz="1600"/>
          </a:p>
          <a:p>
            <a:pPr algn="just" rtl="0">
              <a:spcAft>
                <a:spcPts val="300"/>
              </a:spcAft>
              <a:buClr>
                <a:srgbClr val="008E22"/>
              </a:buClr>
              <a:buFont typeface="Wingdings" panose="05000000000000000000" pitchFamily="2" charset="2"/>
              <a:buChar char="ü"/>
            </a:pPr>
            <a:r>
              <a:rPr lang="kk" sz="1600" b="0" i="0" u="none" strike="noStrike">
                <a:latin typeface="Arial"/>
              </a:rPr>
              <a:t> </a:t>
            </a:r>
            <a:r>
              <a:rPr lang="kk" sz="1600" b="0" i="0" u="none" strike="noStrike" kern="0">
                <a:latin typeface="Arial"/>
                <a:cs typeface="Arial"/>
              </a:rPr>
              <a:t>төтенше немесе күтпеген жағдайларды жоюға үнемі дайын болу</a:t>
            </a:r>
            <a:r>
              <a:rPr lang="kk" sz="1600" b="0" i="0" u="none" strike="noStrike">
                <a:latin typeface="Arial"/>
              </a:rPr>
              <a:t>;</a:t>
            </a:r>
          </a:p>
          <a:p>
            <a:pPr algn="just" rtl="0">
              <a:spcAft>
                <a:spcPts val="300"/>
              </a:spcAft>
              <a:buClr>
                <a:srgbClr val="008E22"/>
              </a:buClr>
              <a:buFont typeface="Wingdings" panose="05000000000000000000" pitchFamily="2" charset="2"/>
              <a:buChar char="ü"/>
            </a:pPr>
            <a:r>
              <a:rPr lang="kk" sz="1600" b="0" i="0" u="none" strike="noStrike">
                <a:latin typeface="Arial"/>
              </a:rPr>
              <a:t>  жабдықтың тиімділігін және ұсынылатын реттелетін қызметтердің сапасын арттыру</a:t>
            </a:r>
            <a:endParaRPr lang="ru-RU" sz="1600"/>
          </a:p>
        </p:txBody>
      </p:sp>
      <p:pic>
        <p:nvPicPr>
          <p:cNvPr id="4" name="Рисунок 3"/>
          <p:cNvPicPr>
            <a:picLocks noChangeAspect="1"/>
          </p:cNvPicPr>
          <p:nvPr/>
        </p:nvPicPr>
        <p:blipFill>
          <a:blip r:embed="rId24"/>
          <a:stretch>
            <a:fillRect/>
          </a:stretch>
        </p:blipFill>
        <p:spPr>
          <a:xfrm>
            <a:off x="8477005" y="1083934"/>
            <a:ext cx="719657" cy="648976"/>
          </a:xfrm>
          <a:prstGeom prst="rect">
            <a:avLst/>
          </a:prstGeom>
        </p:spPr>
      </p:pic>
      <p:graphicFrame>
        <p:nvGraphicFramePr>
          <p:cNvPr id="54" name="Chart 3"/>
          <p:cNvGraphicFramePr/>
          <p:nvPr>
            <p:custDataLst>
              <p:tags r:id="rId7"/>
            </p:custDataLst>
            <p:extLst>
              <p:ext uri="{D42A27DB-BD31-4B8C-83A1-F6EECF244321}">
                <p14:modId xmlns:p14="http://schemas.microsoft.com/office/powerpoint/2010/main" val="1034748954"/>
              </p:ext>
            </p:extLst>
          </p:nvPr>
        </p:nvGraphicFramePr>
        <p:xfrm>
          <a:off x="2120900" y="1011238"/>
          <a:ext cx="5102225" cy="2190750"/>
        </p:xfrm>
        <a:graphic>
          <a:graphicData uri="http://schemas.openxmlformats.org/drawingml/2006/chart">
            <c:chart xmlns:c="http://schemas.openxmlformats.org/drawingml/2006/chart" xmlns:r="http://schemas.openxmlformats.org/officeDocument/2006/relationships" r:id="rId25"/>
          </a:graphicData>
        </a:graphic>
      </p:graphicFrame>
      <p:sp>
        <p:nvSpPr>
          <p:cNvPr id="35" name="Текст 2"/>
          <p:cNvSpPr>
            <a:spLocks noGrp="1"/>
          </p:cNvSpPr>
          <p:nvPr>
            <p:custDataLst>
              <p:tags r:id="rId8"/>
            </p:custDataLst>
          </p:nvPr>
        </p:nvSpPr>
        <p:spPr bwMode="auto">
          <a:xfrm>
            <a:off x="2563813" y="3035301"/>
            <a:ext cx="2667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ct val="0"/>
              </a:spcBef>
              <a:spcAft>
                <a:spcPct val="0"/>
              </a:spcAft>
              <a:buNone/>
            </a:pPr>
            <a:r>
              <a:rPr lang="kk" sz="900" b="0" i="0" u="none" strike="noStrike">
                <a:latin typeface="Arial"/>
              </a:rPr>
              <a:t>2023</a:t>
            </a:r>
            <a:endParaRPr lang="ru-RU" sz="900"/>
          </a:p>
        </p:txBody>
      </p:sp>
      <p:sp>
        <p:nvSpPr>
          <p:cNvPr id="36" name="Текст 2"/>
          <p:cNvSpPr>
            <a:spLocks noGrp="1"/>
          </p:cNvSpPr>
          <p:nvPr>
            <p:custDataLst>
              <p:tags r:id="rId9"/>
            </p:custDataLst>
          </p:nvPr>
        </p:nvSpPr>
        <p:spPr bwMode="auto">
          <a:xfrm>
            <a:off x="3551238" y="3035301"/>
            <a:ext cx="2667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ct val="0"/>
              </a:spcBef>
              <a:spcAft>
                <a:spcPct val="0"/>
              </a:spcAft>
              <a:buNone/>
            </a:pPr>
            <a:r>
              <a:rPr lang="kk" sz="900" b="0" i="0" u="none" strike="noStrike">
                <a:latin typeface="Arial"/>
              </a:rPr>
              <a:t>2024</a:t>
            </a:r>
            <a:endParaRPr lang="ru-RU" sz="900"/>
          </a:p>
        </p:txBody>
      </p:sp>
      <p:sp>
        <p:nvSpPr>
          <p:cNvPr id="37" name="Текст 2"/>
          <p:cNvSpPr>
            <a:spLocks noGrp="1"/>
          </p:cNvSpPr>
          <p:nvPr>
            <p:custDataLst>
              <p:tags r:id="rId10"/>
            </p:custDataLst>
          </p:nvPr>
        </p:nvSpPr>
        <p:spPr bwMode="auto">
          <a:xfrm>
            <a:off x="4538663" y="3035301"/>
            <a:ext cx="2667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ct val="0"/>
              </a:spcBef>
              <a:spcAft>
                <a:spcPct val="0"/>
              </a:spcAft>
              <a:buNone/>
            </a:pPr>
            <a:r>
              <a:rPr lang="kk" sz="900" b="0" i="0" u="none" strike="noStrike">
                <a:latin typeface="Arial"/>
              </a:rPr>
              <a:t>2025</a:t>
            </a:r>
            <a:endParaRPr lang="ru-RU" sz="900"/>
          </a:p>
        </p:txBody>
      </p:sp>
      <p:sp>
        <p:nvSpPr>
          <p:cNvPr id="40" name="Текст 2"/>
          <p:cNvSpPr>
            <a:spLocks noGrp="1"/>
          </p:cNvSpPr>
          <p:nvPr>
            <p:custDataLst>
              <p:tags r:id="rId11"/>
            </p:custDataLst>
          </p:nvPr>
        </p:nvSpPr>
        <p:spPr bwMode="auto">
          <a:xfrm>
            <a:off x="5526088" y="3035301"/>
            <a:ext cx="2667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ct val="0"/>
              </a:spcBef>
              <a:spcAft>
                <a:spcPct val="0"/>
              </a:spcAft>
              <a:buNone/>
            </a:pPr>
            <a:r>
              <a:rPr lang="kk" sz="900" b="0" i="0" u="none" strike="noStrike">
                <a:latin typeface="Arial"/>
              </a:rPr>
              <a:t>2026</a:t>
            </a:r>
            <a:endParaRPr lang="ru-RU" sz="900"/>
          </a:p>
        </p:txBody>
      </p:sp>
      <p:sp>
        <p:nvSpPr>
          <p:cNvPr id="41" name="Текст 2"/>
          <p:cNvSpPr>
            <a:spLocks noGrp="1"/>
          </p:cNvSpPr>
          <p:nvPr>
            <p:custDataLst>
              <p:tags r:id="rId12"/>
            </p:custDataLst>
          </p:nvPr>
        </p:nvSpPr>
        <p:spPr bwMode="auto">
          <a:xfrm>
            <a:off x="6513513" y="3035301"/>
            <a:ext cx="2667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ct val="0"/>
              </a:spcBef>
              <a:spcAft>
                <a:spcPct val="0"/>
              </a:spcAft>
              <a:buNone/>
            </a:pPr>
            <a:r>
              <a:rPr lang="kk" sz="900" b="0" i="0" u="none" strike="noStrike">
                <a:latin typeface="Arial"/>
              </a:rPr>
              <a:t>2027</a:t>
            </a:r>
            <a:endParaRPr lang="ru-RU" sz="900"/>
          </a:p>
        </p:txBody>
      </p:sp>
      <p:graphicFrame>
        <p:nvGraphicFramePr>
          <p:cNvPr id="42" name="Chart 3"/>
          <p:cNvGraphicFramePr/>
          <p:nvPr>
            <p:custDataLst>
              <p:tags r:id="rId13"/>
            </p:custDataLst>
            <p:extLst>
              <p:ext uri="{D42A27DB-BD31-4B8C-83A1-F6EECF244321}">
                <p14:modId xmlns:p14="http://schemas.microsoft.com/office/powerpoint/2010/main" val="1473050420"/>
              </p:ext>
            </p:extLst>
          </p:nvPr>
        </p:nvGraphicFramePr>
        <p:xfrm>
          <a:off x="2120900" y="3351213"/>
          <a:ext cx="5102225" cy="2522537"/>
        </p:xfrm>
        <a:graphic>
          <a:graphicData uri="http://schemas.openxmlformats.org/drawingml/2006/chart">
            <c:chart xmlns:c="http://schemas.openxmlformats.org/drawingml/2006/chart" xmlns:r="http://schemas.openxmlformats.org/officeDocument/2006/relationships" r:id="rId26"/>
          </a:graphicData>
        </a:graphic>
      </p:graphicFrame>
      <p:sp>
        <p:nvSpPr>
          <p:cNvPr id="107" name="Текст 2"/>
          <p:cNvSpPr>
            <a:spLocks noGrp="1"/>
          </p:cNvSpPr>
          <p:nvPr>
            <p:custDataLst>
              <p:tags r:id="rId14"/>
            </p:custDataLst>
          </p:nvPr>
        </p:nvSpPr>
        <p:spPr bwMode="auto">
          <a:xfrm>
            <a:off x="2563813" y="5707063"/>
            <a:ext cx="2667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ct val="0"/>
              </a:spcBef>
              <a:spcAft>
                <a:spcPct val="0"/>
              </a:spcAft>
              <a:buNone/>
            </a:pPr>
            <a:r>
              <a:rPr lang="kk" sz="900" b="0" i="0" u="none" strike="noStrike">
                <a:latin typeface="Arial"/>
              </a:rPr>
              <a:t>2023</a:t>
            </a:r>
            <a:endParaRPr lang="ru-RU" sz="900"/>
          </a:p>
        </p:txBody>
      </p:sp>
      <p:sp>
        <p:nvSpPr>
          <p:cNvPr id="108" name="Текст 2"/>
          <p:cNvSpPr>
            <a:spLocks noGrp="1"/>
          </p:cNvSpPr>
          <p:nvPr>
            <p:custDataLst>
              <p:tags r:id="rId15"/>
            </p:custDataLst>
          </p:nvPr>
        </p:nvSpPr>
        <p:spPr bwMode="auto">
          <a:xfrm>
            <a:off x="3551238" y="5707063"/>
            <a:ext cx="2667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ct val="0"/>
              </a:spcBef>
              <a:spcAft>
                <a:spcPct val="0"/>
              </a:spcAft>
              <a:buNone/>
            </a:pPr>
            <a:r>
              <a:rPr lang="kk" sz="900" b="0" i="0" u="none" strike="noStrike">
                <a:latin typeface="Arial"/>
              </a:rPr>
              <a:t>2024</a:t>
            </a:r>
            <a:endParaRPr lang="ru-RU" sz="900"/>
          </a:p>
        </p:txBody>
      </p:sp>
      <p:sp>
        <p:nvSpPr>
          <p:cNvPr id="109" name="Текст 2"/>
          <p:cNvSpPr>
            <a:spLocks noGrp="1"/>
          </p:cNvSpPr>
          <p:nvPr>
            <p:custDataLst>
              <p:tags r:id="rId16"/>
            </p:custDataLst>
          </p:nvPr>
        </p:nvSpPr>
        <p:spPr bwMode="auto">
          <a:xfrm>
            <a:off x="4538663" y="5707063"/>
            <a:ext cx="2667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ct val="0"/>
              </a:spcBef>
              <a:spcAft>
                <a:spcPct val="0"/>
              </a:spcAft>
              <a:buNone/>
            </a:pPr>
            <a:r>
              <a:rPr lang="kk" sz="900" b="0" i="0" u="none" strike="noStrike">
                <a:latin typeface="Arial"/>
              </a:rPr>
              <a:t>2025</a:t>
            </a:r>
            <a:endParaRPr lang="ru-RU" sz="900"/>
          </a:p>
        </p:txBody>
      </p:sp>
      <p:sp>
        <p:nvSpPr>
          <p:cNvPr id="115" name="Текст 2"/>
          <p:cNvSpPr>
            <a:spLocks noGrp="1"/>
          </p:cNvSpPr>
          <p:nvPr>
            <p:custDataLst>
              <p:tags r:id="rId17"/>
            </p:custDataLst>
          </p:nvPr>
        </p:nvSpPr>
        <p:spPr bwMode="auto">
          <a:xfrm>
            <a:off x="5526088" y="5707063"/>
            <a:ext cx="2667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ct val="0"/>
              </a:spcBef>
              <a:spcAft>
                <a:spcPct val="0"/>
              </a:spcAft>
              <a:buNone/>
            </a:pPr>
            <a:r>
              <a:rPr lang="kk" sz="900" b="0" i="0" u="none" strike="noStrike">
                <a:latin typeface="Arial"/>
              </a:rPr>
              <a:t>2026</a:t>
            </a:r>
            <a:endParaRPr lang="ru-RU" sz="900"/>
          </a:p>
        </p:txBody>
      </p:sp>
      <p:sp>
        <p:nvSpPr>
          <p:cNvPr id="116" name="Текст 2"/>
          <p:cNvSpPr>
            <a:spLocks noGrp="1"/>
          </p:cNvSpPr>
          <p:nvPr>
            <p:custDataLst>
              <p:tags r:id="rId18"/>
            </p:custDataLst>
          </p:nvPr>
        </p:nvSpPr>
        <p:spPr bwMode="auto">
          <a:xfrm>
            <a:off x="6513513" y="5707063"/>
            <a:ext cx="2667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ct val="0"/>
              </a:spcBef>
              <a:spcAft>
                <a:spcPct val="0"/>
              </a:spcAft>
              <a:buNone/>
            </a:pPr>
            <a:r>
              <a:rPr lang="kk" sz="900" b="0" i="0" u="none" strike="noStrike">
                <a:latin typeface="Arial"/>
              </a:rPr>
              <a:t>2027</a:t>
            </a:r>
            <a:endParaRPr lang="ru-RU" sz="900"/>
          </a:p>
        </p:txBody>
      </p:sp>
      <p:graphicFrame>
        <p:nvGraphicFramePr>
          <p:cNvPr id="3" name="Chart 3">
            <a:extLst>
              <a:ext uri="{FF2B5EF4-FFF2-40B4-BE49-F238E27FC236}">
                <a16:creationId xmlns="" xmlns:a16="http://schemas.microsoft.com/office/drawing/2014/main" id="{1DF652A4-4583-5011-CCA9-C4FF9FC0CC94}"/>
              </a:ext>
            </a:extLst>
          </p:cNvPr>
          <p:cNvGraphicFramePr/>
          <p:nvPr>
            <p:custDataLst>
              <p:tags r:id="rId19"/>
            </p:custDataLst>
            <p:extLst>
              <p:ext uri="{D42A27DB-BD31-4B8C-83A1-F6EECF244321}">
                <p14:modId xmlns:p14="http://schemas.microsoft.com/office/powerpoint/2010/main" val="440243918"/>
              </p:ext>
            </p:extLst>
          </p:nvPr>
        </p:nvGraphicFramePr>
        <p:xfrm>
          <a:off x="2120899" y="1016546"/>
          <a:ext cx="5102225" cy="2190750"/>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8" name="Chart 3">
            <a:extLst>
              <a:ext uri="{FF2B5EF4-FFF2-40B4-BE49-F238E27FC236}">
                <a16:creationId xmlns="" xmlns:a16="http://schemas.microsoft.com/office/drawing/2014/main" id="{8B1E8F03-597E-324D-B708-71A7B6065BE8}"/>
              </a:ext>
            </a:extLst>
          </p:cNvPr>
          <p:cNvGraphicFramePr/>
          <p:nvPr>
            <p:custDataLst>
              <p:tags r:id="rId20"/>
            </p:custDataLst>
            <p:extLst>
              <p:ext uri="{D42A27DB-BD31-4B8C-83A1-F6EECF244321}">
                <p14:modId xmlns:p14="http://schemas.microsoft.com/office/powerpoint/2010/main" val="1332869560"/>
              </p:ext>
            </p:extLst>
          </p:nvPr>
        </p:nvGraphicFramePr>
        <p:xfrm>
          <a:off x="2118578" y="3351212"/>
          <a:ext cx="5102225" cy="2522537"/>
        </p:xfrm>
        <a:graphic>
          <a:graphicData uri="http://schemas.openxmlformats.org/drawingml/2006/chart">
            <c:chart xmlns:c="http://schemas.openxmlformats.org/drawingml/2006/chart" xmlns:r="http://schemas.openxmlformats.org/officeDocument/2006/relationships" r:id="rId28"/>
          </a:graphicData>
        </a:graphic>
      </p:graphicFrame>
    </p:spTree>
    <p:extLst>
      <p:ext uri="{BB962C8B-B14F-4D97-AF65-F5344CB8AC3E}">
        <p14:creationId xmlns:p14="http://schemas.microsoft.com/office/powerpoint/2010/main" val="41174303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 name="Object 15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0" name="Слайд think-cell" r:id="rId5" imgW="360" imgH="360" progId="TCLayout.ActiveDocument.1">
                  <p:embed/>
                </p:oleObj>
              </mc:Choice>
              <mc:Fallback>
                <p:oleObj name="Слайд think-cell" r:id="rId5" imgW="360" imgH="360"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3" name="Rectangle 152" hidden="1"/>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a:solidFill>
                <a:schemeClr val="accent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vert="horz">
            <a:noAutofit/>
          </a:bodyPr>
          <a:lstStyle/>
          <a:p>
            <a:pPr rtl="0"/>
            <a:r>
              <a:rPr lang="kk" sz="1800" b="0" i="0" u="none" strike="noStrike">
                <a:latin typeface="Arial"/>
                <a:cs typeface="Arial"/>
              </a:rPr>
              <a:t>Көрсетілетін реттелетін қызметтердің сапасы туралы ақпарат</a:t>
            </a:r>
            <a:endParaRPr lang="en-US"/>
          </a:p>
        </p:txBody>
      </p:sp>
      <p:sp>
        <p:nvSpPr>
          <p:cNvPr id="5" name="Rectangle 4"/>
          <p:cNvSpPr/>
          <p:nvPr/>
        </p:nvSpPr>
        <p:spPr>
          <a:xfrm>
            <a:off x="314324" y="1783099"/>
            <a:ext cx="3756025" cy="1525251"/>
          </a:xfrm>
          <a:prstGeom prst="rect">
            <a:avLst/>
          </a:prstGeom>
          <a:noFill/>
          <a:ln w="9525">
            <a:solidFill>
              <a:schemeClr val="accent4"/>
            </a:solidFill>
          </a:ln>
        </p:spPr>
        <p:txBody>
          <a:bodyPr vert="horz" wrap="square" lIns="91440" tIns="45720" rIns="91440" bIns="45720" numCol="1" anchor="t" anchorCtr="0" compatLnSpc="1">
            <a:prstTxWarp prst="textNoShape">
              <a:avLst/>
            </a:prstTxWarp>
            <a:noAutofit/>
          </a:bodyPr>
          <a:lstStyle/>
          <a:p>
            <a:endParaRPr lang="en-US" sz="1000">
              <a:solidFill>
                <a:srgbClr val="000000"/>
              </a:solidFill>
              <a:latin typeface="Arial"/>
              <a:ea typeface="Arial"/>
              <a:cs typeface="Arial"/>
            </a:endParaRPr>
          </a:p>
        </p:txBody>
      </p:sp>
      <p:sp>
        <p:nvSpPr>
          <p:cNvPr id="14" name="Google Shape;478;p43"/>
          <p:cNvSpPr/>
          <p:nvPr/>
        </p:nvSpPr>
        <p:spPr>
          <a:xfrm>
            <a:off x="1903164" y="1550988"/>
            <a:ext cx="578344" cy="498598"/>
          </a:xfrm>
          <a:prstGeom prst="rect">
            <a:avLst/>
          </a:prstGeom>
          <a:solidFill>
            <a:schemeClr val="bg1"/>
          </a:solidFill>
        </p:spPr>
        <p:txBody>
          <a:bodyPr wrap="square" lIns="0" tIns="0" rIns="0" bIns="0">
            <a:noAutofit/>
          </a:bodyPr>
          <a:lstStyle/>
          <a:p>
            <a:pPr algn="ctr" defTabSz="583170" rtl="0">
              <a:lnSpc>
                <a:spcPct val="90000"/>
              </a:lnSpc>
              <a:spcBef>
                <a:spcPts val="638"/>
              </a:spcBef>
              <a:buFont typeface="Arial" panose="020B0604020202020204" pitchFamily="34" charset="0"/>
              <a:buNone/>
            </a:pPr>
            <a:r>
              <a:rPr lang="kk" sz="3600" b="0" i="0" u="none" strike="noStrike">
                <a:solidFill>
                  <a:srgbClr val="5A6469"/>
                </a:solidFill>
                <a:latin typeface="Arial"/>
                <a:sym typeface="Montserrat"/>
              </a:rPr>
              <a:t>01</a:t>
            </a:r>
            <a:endParaRPr sz="3600">
              <a:solidFill>
                <a:schemeClr val="tx2"/>
              </a:solidFill>
              <a:sym typeface="Montserrat"/>
            </a:endParaRPr>
          </a:p>
        </p:txBody>
      </p:sp>
      <p:sp>
        <p:nvSpPr>
          <p:cNvPr id="22" name="Google Shape;506;p43"/>
          <p:cNvSpPr txBox="1"/>
          <p:nvPr/>
        </p:nvSpPr>
        <p:spPr>
          <a:xfrm>
            <a:off x="395919" y="2111156"/>
            <a:ext cx="1838050" cy="923330"/>
          </a:xfrm>
          <a:prstGeom prst="rect">
            <a:avLst/>
          </a:prstGeom>
          <a:solidFill>
            <a:schemeClr val="bg1"/>
          </a:solidFill>
        </p:spPr>
        <p:txBody>
          <a:bodyPr wrap="square" lIns="0" tIns="0" rIns="0" bIns="0">
            <a:no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МЕМСТ және СанЕжН-лар: салқындатқыштың параметрлерін, температура режимдерін реттейді.</a:t>
            </a:r>
            <a:endParaRPr lang="en-US">
              <a:solidFill>
                <a:schemeClr val="tx1"/>
              </a:solidFill>
              <a:sym typeface="Open Sans"/>
            </a:endParaRPr>
          </a:p>
        </p:txBody>
      </p:sp>
      <p:sp>
        <p:nvSpPr>
          <p:cNvPr id="82" name="Google Shape;506;p43"/>
          <p:cNvSpPr txBox="1"/>
          <p:nvPr/>
        </p:nvSpPr>
        <p:spPr>
          <a:xfrm>
            <a:off x="2381608" y="2123043"/>
            <a:ext cx="1573289" cy="738664"/>
          </a:xfrm>
          <a:prstGeom prst="rect">
            <a:avLst/>
          </a:prstGeom>
          <a:solidFill>
            <a:schemeClr val="bg1"/>
          </a:solidFill>
        </p:spPr>
        <p:txBody>
          <a:bodyPr wrap="square" lIns="0" tIns="0" rIns="0" bIns="0">
            <a:no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Техникалық пайдалану ережелері: инженерлік жүйелер мен жабдықтар үшін.</a:t>
            </a:r>
            <a:endParaRPr lang="en-US">
              <a:solidFill>
                <a:schemeClr val="tx1"/>
              </a:solidFill>
              <a:sym typeface="Open Sans"/>
            </a:endParaRPr>
          </a:p>
        </p:txBody>
      </p:sp>
      <p:sp>
        <p:nvSpPr>
          <p:cNvPr id="98" name="Rectangle 97"/>
          <p:cNvSpPr/>
          <p:nvPr/>
        </p:nvSpPr>
        <p:spPr>
          <a:xfrm>
            <a:off x="314324" y="3588759"/>
            <a:ext cx="3756025" cy="1684281"/>
          </a:xfrm>
          <a:prstGeom prst="rect">
            <a:avLst/>
          </a:prstGeom>
          <a:noFill/>
          <a:ln w="9525">
            <a:solidFill>
              <a:schemeClr val="accent4"/>
            </a:solidFill>
          </a:ln>
        </p:spPr>
        <p:txBody>
          <a:bodyPr vert="horz" wrap="square" lIns="91440" tIns="45720" rIns="91440" bIns="45720" numCol="1" anchor="t" anchorCtr="0" compatLnSpc="1">
            <a:prstTxWarp prst="textNoShape">
              <a:avLst/>
            </a:prstTxWarp>
            <a:noAutofit/>
          </a:bodyPr>
          <a:lstStyle/>
          <a:p>
            <a:endParaRPr lang="en-US" sz="1000">
              <a:solidFill>
                <a:srgbClr val="000000"/>
              </a:solidFill>
              <a:latin typeface="Arial"/>
              <a:ea typeface="Arial"/>
              <a:cs typeface="Arial"/>
            </a:endParaRPr>
          </a:p>
        </p:txBody>
      </p:sp>
      <p:sp>
        <p:nvSpPr>
          <p:cNvPr id="99" name="Google Shape;478;p43"/>
          <p:cNvSpPr/>
          <p:nvPr/>
        </p:nvSpPr>
        <p:spPr>
          <a:xfrm>
            <a:off x="1903164" y="3356648"/>
            <a:ext cx="578344" cy="498598"/>
          </a:xfrm>
          <a:prstGeom prst="rect">
            <a:avLst/>
          </a:prstGeom>
          <a:solidFill>
            <a:schemeClr val="bg1"/>
          </a:solidFill>
        </p:spPr>
        <p:txBody>
          <a:bodyPr wrap="square" lIns="0" tIns="0" rIns="0" bIns="0">
            <a:noAutofit/>
          </a:bodyPr>
          <a:lstStyle/>
          <a:p>
            <a:pPr algn="ctr" defTabSz="583170" rtl="0">
              <a:lnSpc>
                <a:spcPct val="90000"/>
              </a:lnSpc>
              <a:spcBef>
                <a:spcPts val="638"/>
              </a:spcBef>
              <a:buFont typeface="Arial" panose="020B0604020202020204" pitchFamily="34" charset="0"/>
              <a:buNone/>
            </a:pPr>
            <a:r>
              <a:rPr lang="kk" sz="3600" b="0" i="0" u="none" strike="noStrike">
                <a:solidFill>
                  <a:srgbClr val="5A6469"/>
                </a:solidFill>
                <a:latin typeface="Arial"/>
                <a:sym typeface="Montserrat"/>
              </a:rPr>
              <a:t>06</a:t>
            </a:r>
            <a:endParaRPr sz="3600">
              <a:solidFill>
                <a:schemeClr val="tx2"/>
              </a:solidFill>
              <a:sym typeface="Montserrat"/>
            </a:endParaRPr>
          </a:p>
        </p:txBody>
      </p:sp>
      <p:sp>
        <p:nvSpPr>
          <p:cNvPr id="101" name="Google Shape;506;p43"/>
          <p:cNvSpPr txBox="1"/>
          <p:nvPr/>
        </p:nvSpPr>
        <p:spPr>
          <a:xfrm>
            <a:off x="433033" y="3919016"/>
            <a:ext cx="1688741" cy="738664"/>
          </a:xfrm>
          <a:prstGeom prst="rect">
            <a:avLst/>
          </a:prstGeom>
          <a:solidFill>
            <a:schemeClr val="bg1"/>
          </a:solidFill>
        </p:spPr>
        <p:txBody>
          <a:bodyPr lIns="0" tIns="0" rIns="0" bIns="0">
            <a:no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Энергияны үнемдейтін жабдықтар мен технологияларды пайдалану. </a:t>
            </a:r>
            <a:endParaRPr lang="en-US">
              <a:solidFill>
                <a:schemeClr val="tx1"/>
              </a:solidFill>
              <a:sym typeface="Open Sans"/>
            </a:endParaRPr>
          </a:p>
        </p:txBody>
      </p:sp>
      <p:sp>
        <p:nvSpPr>
          <p:cNvPr id="102" name="Google Shape;506;p43"/>
          <p:cNvSpPr txBox="1"/>
          <p:nvPr/>
        </p:nvSpPr>
        <p:spPr>
          <a:xfrm>
            <a:off x="2269413" y="3919016"/>
            <a:ext cx="1688741" cy="553998"/>
          </a:xfrm>
          <a:prstGeom prst="rect">
            <a:avLst/>
          </a:prstGeom>
          <a:solidFill>
            <a:schemeClr val="bg1"/>
          </a:solidFill>
        </p:spPr>
        <p:txBody>
          <a:bodyPr lIns="0" tIns="0" rIns="0" bIns="0">
            <a:no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Жеткізудің барлық кезеңдерінде жылу шығынын бақылау. </a:t>
            </a:r>
            <a:endParaRPr lang="en-US">
              <a:solidFill>
                <a:schemeClr val="tx1"/>
              </a:solidFill>
              <a:sym typeface="Open Sans"/>
            </a:endParaRPr>
          </a:p>
        </p:txBody>
      </p:sp>
      <p:sp>
        <p:nvSpPr>
          <p:cNvPr id="107" name="Rectangle 106"/>
          <p:cNvSpPr/>
          <p:nvPr/>
        </p:nvSpPr>
        <p:spPr>
          <a:xfrm>
            <a:off x="4217988" y="1783099"/>
            <a:ext cx="3756025" cy="1525251"/>
          </a:xfrm>
          <a:prstGeom prst="rect">
            <a:avLst/>
          </a:prstGeom>
          <a:noFill/>
          <a:ln w="9525">
            <a:solidFill>
              <a:schemeClr val="accent4"/>
            </a:solidFill>
          </a:ln>
        </p:spPr>
        <p:txBody>
          <a:bodyPr vert="horz" wrap="square" lIns="91440" tIns="45720" rIns="91440" bIns="45720" numCol="1" anchor="t" anchorCtr="0" compatLnSpc="1">
            <a:prstTxWarp prst="textNoShape">
              <a:avLst/>
            </a:prstTxWarp>
            <a:noAutofit/>
          </a:bodyPr>
          <a:lstStyle/>
          <a:p>
            <a:endParaRPr lang="en-US" sz="1000">
              <a:solidFill>
                <a:srgbClr val="000000"/>
              </a:solidFill>
              <a:latin typeface="Arial"/>
              <a:ea typeface="Arial"/>
              <a:cs typeface="Arial"/>
            </a:endParaRPr>
          </a:p>
        </p:txBody>
      </p:sp>
      <p:sp>
        <p:nvSpPr>
          <p:cNvPr id="108" name="Google Shape;478;p43"/>
          <p:cNvSpPr/>
          <p:nvPr/>
        </p:nvSpPr>
        <p:spPr>
          <a:xfrm>
            <a:off x="5806828" y="1550988"/>
            <a:ext cx="578344" cy="498598"/>
          </a:xfrm>
          <a:prstGeom prst="rect">
            <a:avLst/>
          </a:prstGeom>
          <a:solidFill>
            <a:schemeClr val="bg1"/>
          </a:solidFill>
        </p:spPr>
        <p:txBody>
          <a:bodyPr wrap="square" lIns="0" tIns="0" rIns="0" bIns="0">
            <a:noAutofit/>
          </a:bodyPr>
          <a:lstStyle/>
          <a:p>
            <a:pPr algn="ctr" defTabSz="583170" rtl="0">
              <a:lnSpc>
                <a:spcPct val="90000"/>
              </a:lnSpc>
              <a:spcBef>
                <a:spcPts val="638"/>
              </a:spcBef>
              <a:buFont typeface="Arial" panose="020B0604020202020204" pitchFamily="34" charset="0"/>
              <a:buNone/>
            </a:pPr>
            <a:r>
              <a:rPr lang="kk" sz="3600" b="0" i="0" u="none" strike="noStrike">
                <a:solidFill>
                  <a:srgbClr val="5A6469"/>
                </a:solidFill>
                <a:latin typeface="Arial"/>
                <a:sym typeface="Montserrat"/>
              </a:rPr>
              <a:t>02</a:t>
            </a:r>
            <a:endParaRPr sz="3600">
              <a:solidFill>
                <a:schemeClr val="tx2"/>
              </a:solidFill>
              <a:sym typeface="Montserrat"/>
            </a:endParaRPr>
          </a:p>
        </p:txBody>
      </p:sp>
      <p:sp>
        <p:nvSpPr>
          <p:cNvPr id="110" name="Google Shape;506;p43"/>
          <p:cNvSpPr txBox="1"/>
          <p:nvPr/>
        </p:nvSpPr>
        <p:spPr>
          <a:xfrm>
            <a:off x="4333440" y="2090426"/>
            <a:ext cx="1688741" cy="923330"/>
          </a:xfrm>
          <a:prstGeom prst="rect">
            <a:avLst/>
          </a:prstGeom>
          <a:solidFill>
            <a:schemeClr val="bg1"/>
          </a:solidFill>
        </p:spPr>
        <p:txBody>
          <a:bodyPr lIns="0" tIns="0" rIns="0" bIns="0">
            <a:no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Суды зертханалық талдау: нормаларға сәйкестігін тексеру үшін үнемі жүргізіледі. </a:t>
            </a:r>
            <a:endParaRPr lang="en-US">
              <a:solidFill>
                <a:schemeClr val="tx1"/>
              </a:solidFill>
              <a:sym typeface="Open Sans"/>
            </a:endParaRPr>
          </a:p>
        </p:txBody>
      </p:sp>
      <p:sp>
        <p:nvSpPr>
          <p:cNvPr id="111" name="Google Shape;506;p43"/>
          <p:cNvSpPr txBox="1"/>
          <p:nvPr/>
        </p:nvSpPr>
        <p:spPr>
          <a:xfrm>
            <a:off x="6169820" y="2090426"/>
            <a:ext cx="1688741" cy="923330"/>
          </a:xfrm>
          <a:prstGeom prst="rect">
            <a:avLst/>
          </a:prstGeom>
          <a:solidFill>
            <a:schemeClr val="bg1"/>
          </a:solidFill>
        </p:spPr>
        <p:txBody>
          <a:bodyPr lIns="0" tIns="0" rIns="0" bIns="0">
            <a:no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Жылу желілеріндегі және жылу көздерінен шығатын температура мен қысымды бақылау.</a:t>
            </a:r>
            <a:endParaRPr lang="en-US">
              <a:solidFill>
                <a:schemeClr val="tx1"/>
              </a:solidFill>
              <a:sym typeface="Open Sans"/>
            </a:endParaRPr>
          </a:p>
        </p:txBody>
      </p:sp>
      <p:sp>
        <p:nvSpPr>
          <p:cNvPr id="115" name="Rectangle 114"/>
          <p:cNvSpPr/>
          <p:nvPr/>
        </p:nvSpPr>
        <p:spPr>
          <a:xfrm>
            <a:off x="4217988" y="3588759"/>
            <a:ext cx="3756025" cy="1684281"/>
          </a:xfrm>
          <a:prstGeom prst="rect">
            <a:avLst/>
          </a:prstGeom>
          <a:noFill/>
          <a:ln w="9525">
            <a:solidFill>
              <a:schemeClr val="accent4"/>
            </a:solidFill>
          </a:ln>
        </p:spPr>
        <p:txBody>
          <a:bodyPr vert="horz" wrap="square" lIns="91440" tIns="45720" rIns="91440" bIns="45720" numCol="1" anchor="t" anchorCtr="0" compatLnSpc="1">
            <a:prstTxWarp prst="textNoShape">
              <a:avLst/>
            </a:prstTxWarp>
            <a:noAutofit/>
          </a:bodyPr>
          <a:lstStyle/>
          <a:p>
            <a:endParaRPr lang="en-US" sz="1000">
              <a:solidFill>
                <a:srgbClr val="000000"/>
              </a:solidFill>
              <a:latin typeface="Arial"/>
              <a:ea typeface="Arial"/>
              <a:cs typeface="Arial"/>
            </a:endParaRPr>
          </a:p>
        </p:txBody>
      </p:sp>
      <p:sp>
        <p:nvSpPr>
          <p:cNvPr id="116" name="Google Shape;478;p43"/>
          <p:cNvSpPr/>
          <p:nvPr/>
        </p:nvSpPr>
        <p:spPr>
          <a:xfrm>
            <a:off x="5806828" y="3356648"/>
            <a:ext cx="578344" cy="498598"/>
          </a:xfrm>
          <a:prstGeom prst="rect">
            <a:avLst/>
          </a:prstGeom>
          <a:solidFill>
            <a:schemeClr val="bg1"/>
          </a:solidFill>
        </p:spPr>
        <p:txBody>
          <a:bodyPr wrap="square" lIns="0" tIns="0" rIns="0" bIns="0">
            <a:noAutofit/>
          </a:bodyPr>
          <a:lstStyle/>
          <a:p>
            <a:pPr algn="ctr" defTabSz="583170" rtl="0">
              <a:lnSpc>
                <a:spcPct val="90000"/>
              </a:lnSpc>
              <a:spcBef>
                <a:spcPts val="638"/>
              </a:spcBef>
              <a:buFont typeface="Arial" panose="020B0604020202020204" pitchFamily="34" charset="0"/>
              <a:buNone/>
            </a:pPr>
            <a:r>
              <a:rPr lang="kk" sz="3600" b="0" i="0" u="none" strike="noStrike">
                <a:solidFill>
                  <a:srgbClr val="5A6469"/>
                </a:solidFill>
                <a:latin typeface="Arial"/>
                <a:sym typeface="Montserrat"/>
              </a:rPr>
              <a:t>05</a:t>
            </a:r>
            <a:endParaRPr sz="3600">
              <a:solidFill>
                <a:schemeClr val="tx2"/>
              </a:solidFill>
              <a:sym typeface="Montserrat"/>
            </a:endParaRPr>
          </a:p>
        </p:txBody>
      </p:sp>
      <p:sp>
        <p:nvSpPr>
          <p:cNvPr id="118" name="Google Shape;506;p43"/>
          <p:cNvSpPr txBox="1"/>
          <p:nvPr/>
        </p:nvSpPr>
        <p:spPr>
          <a:xfrm>
            <a:off x="4333440" y="3936287"/>
            <a:ext cx="1688741" cy="553998"/>
          </a:xfrm>
          <a:prstGeom prst="rect">
            <a:avLst/>
          </a:prstGeom>
          <a:solidFill>
            <a:schemeClr val="bg1"/>
          </a:solidFill>
        </p:spPr>
        <p:txBody>
          <a:bodyPr lIns="0" tIns="0" rIns="0" bIns="0">
            <a:no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Шағымдар мен өтініштерге жедел ден қою. </a:t>
            </a:r>
            <a:endParaRPr lang="en-US">
              <a:solidFill>
                <a:schemeClr val="tx1"/>
              </a:solidFill>
              <a:sym typeface="Open Sans"/>
            </a:endParaRPr>
          </a:p>
        </p:txBody>
      </p:sp>
      <p:sp>
        <p:nvSpPr>
          <p:cNvPr id="119" name="Google Shape;506;p43"/>
          <p:cNvSpPr txBox="1"/>
          <p:nvPr/>
        </p:nvSpPr>
        <p:spPr>
          <a:xfrm>
            <a:off x="6169820" y="3936287"/>
            <a:ext cx="1688741" cy="1292662"/>
          </a:xfrm>
          <a:prstGeom prst="rect">
            <a:avLst/>
          </a:prstGeom>
          <a:solidFill>
            <a:schemeClr val="bg1"/>
          </a:solidFill>
        </p:spPr>
        <p:txBody>
          <a:bodyPr lIns="0" tIns="0" rIns="0" bIns="0">
            <a:no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Түсіндіру жұмыстарын жүргізу және қызметтер туралы ашық ақпарат беру.</a:t>
            </a:r>
          </a:p>
        </p:txBody>
      </p:sp>
      <p:sp>
        <p:nvSpPr>
          <p:cNvPr id="123" name="Rectangle 122"/>
          <p:cNvSpPr/>
          <p:nvPr/>
        </p:nvSpPr>
        <p:spPr>
          <a:xfrm>
            <a:off x="8123238" y="1783099"/>
            <a:ext cx="3756025" cy="1525251"/>
          </a:xfrm>
          <a:prstGeom prst="rect">
            <a:avLst/>
          </a:prstGeom>
          <a:noFill/>
          <a:ln w="9525">
            <a:solidFill>
              <a:schemeClr val="accent4"/>
            </a:solidFill>
          </a:ln>
        </p:spPr>
        <p:txBody>
          <a:bodyPr vert="horz" wrap="square" lIns="91440" tIns="45720" rIns="91440" bIns="45720" numCol="1" anchor="t" anchorCtr="0" compatLnSpc="1">
            <a:prstTxWarp prst="textNoShape">
              <a:avLst/>
            </a:prstTxWarp>
            <a:noAutofit/>
          </a:bodyPr>
          <a:lstStyle/>
          <a:p>
            <a:endParaRPr lang="en-US" sz="1000">
              <a:solidFill>
                <a:srgbClr val="000000"/>
              </a:solidFill>
              <a:latin typeface="Arial"/>
              <a:ea typeface="Arial"/>
              <a:cs typeface="Arial"/>
            </a:endParaRPr>
          </a:p>
        </p:txBody>
      </p:sp>
      <p:sp>
        <p:nvSpPr>
          <p:cNvPr id="124" name="Google Shape;478;p43"/>
          <p:cNvSpPr/>
          <p:nvPr/>
        </p:nvSpPr>
        <p:spPr>
          <a:xfrm>
            <a:off x="9712078" y="1550988"/>
            <a:ext cx="578344" cy="498598"/>
          </a:xfrm>
          <a:prstGeom prst="rect">
            <a:avLst/>
          </a:prstGeom>
          <a:solidFill>
            <a:schemeClr val="bg1"/>
          </a:solidFill>
        </p:spPr>
        <p:txBody>
          <a:bodyPr wrap="square" lIns="0" tIns="0" rIns="0" bIns="0">
            <a:noAutofit/>
          </a:bodyPr>
          <a:lstStyle/>
          <a:p>
            <a:pPr algn="ctr" defTabSz="583170" rtl="0">
              <a:lnSpc>
                <a:spcPct val="90000"/>
              </a:lnSpc>
              <a:spcBef>
                <a:spcPts val="638"/>
              </a:spcBef>
              <a:buFont typeface="Arial" panose="020B0604020202020204" pitchFamily="34" charset="0"/>
              <a:buNone/>
            </a:pPr>
            <a:r>
              <a:rPr lang="kk" sz="3600" b="0" i="0" u="none" strike="noStrike">
                <a:solidFill>
                  <a:srgbClr val="5A6469"/>
                </a:solidFill>
                <a:latin typeface="Arial"/>
                <a:sym typeface="Montserrat"/>
              </a:rPr>
              <a:t>03</a:t>
            </a:r>
            <a:endParaRPr sz="3600">
              <a:solidFill>
                <a:schemeClr val="tx2"/>
              </a:solidFill>
              <a:sym typeface="Montserrat"/>
            </a:endParaRPr>
          </a:p>
        </p:txBody>
      </p:sp>
      <p:sp>
        <p:nvSpPr>
          <p:cNvPr id="126" name="Google Shape;506;p43"/>
          <p:cNvSpPr txBox="1"/>
          <p:nvPr/>
        </p:nvSpPr>
        <p:spPr>
          <a:xfrm>
            <a:off x="8235432" y="2111156"/>
            <a:ext cx="2097394" cy="1107996"/>
          </a:xfrm>
          <a:prstGeom prst="rect">
            <a:avLst/>
          </a:prstGeom>
          <a:solidFill>
            <a:schemeClr val="bg1"/>
          </a:solidFill>
        </p:spPr>
        <p:txBody>
          <a:bodyPr wrap="square" lIns="0" tIns="0" rIns="0" bIns="0">
            <a:no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dirty="0">
                <a:solidFill>
                  <a:srgbClr val="32373C"/>
                </a:solidFill>
                <a:latin typeface="Arial"/>
                <a:sym typeface="Open Sans"/>
              </a:rPr>
              <a:t>Желілерге тұрақты техникалық қызмет көрсету және жөндеу. Жабдықты жаңарту, тозған құбырлар мен жылу алмастыр-ғыштарды ауыстыру. </a:t>
            </a:r>
            <a:endParaRPr lang="en-US" dirty="0">
              <a:solidFill>
                <a:schemeClr val="tx1"/>
              </a:solidFill>
              <a:sym typeface="Open Sans"/>
            </a:endParaRPr>
          </a:p>
        </p:txBody>
      </p:sp>
      <p:sp>
        <p:nvSpPr>
          <p:cNvPr id="127" name="Google Shape;506;p43"/>
          <p:cNvSpPr txBox="1"/>
          <p:nvPr/>
        </p:nvSpPr>
        <p:spPr>
          <a:xfrm>
            <a:off x="10334413" y="2145390"/>
            <a:ext cx="1543263" cy="553998"/>
          </a:xfrm>
          <a:prstGeom prst="rect">
            <a:avLst/>
          </a:prstGeom>
          <a:solidFill>
            <a:schemeClr val="bg1"/>
          </a:solidFill>
        </p:spPr>
        <p:txBody>
          <a:bodyPr lIns="0" tIns="0" rIns="0" bIns="0">
            <a:no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dirty="0">
                <a:solidFill>
                  <a:srgbClr val="32373C"/>
                </a:solidFill>
                <a:latin typeface="Arial"/>
                <a:sym typeface="Open Sans"/>
              </a:rPr>
              <a:t>Басқару жүйелерін автоматтандыру және диспетчерлеу. </a:t>
            </a:r>
          </a:p>
        </p:txBody>
      </p:sp>
      <p:sp>
        <p:nvSpPr>
          <p:cNvPr id="131" name="Rectangle 130"/>
          <p:cNvSpPr/>
          <p:nvPr/>
        </p:nvSpPr>
        <p:spPr>
          <a:xfrm>
            <a:off x="8123238" y="3588759"/>
            <a:ext cx="3756025" cy="1684281"/>
          </a:xfrm>
          <a:prstGeom prst="rect">
            <a:avLst/>
          </a:prstGeom>
          <a:noFill/>
          <a:ln w="9525">
            <a:solidFill>
              <a:schemeClr val="accent4"/>
            </a:solidFill>
          </a:ln>
        </p:spPr>
        <p:txBody>
          <a:bodyPr vert="horz" wrap="square" lIns="91440" tIns="45720" rIns="91440" bIns="45720" numCol="1" anchor="t" anchorCtr="0" compatLnSpc="1">
            <a:prstTxWarp prst="textNoShape">
              <a:avLst/>
            </a:prstTxWarp>
            <a:noAutofit/>
          </a:bodyPr>
          <a:lstStyle/>
          <a:p>
            <a:endParaRPr lang="en-US" sz="1000">
              <a:solidFill>
                <a:srgbClr val="000000"/>
              </a:solidFill>
              <a:latin typeface="Arial"/>
              <a:ea typeface="Arial"/>
              <a:cs typeface="Arial"/>
            </a:endParaRPr>
          </a:p>
        </p:txBody>
      </p:sp>
      <p:sp>
        <p:nvSpPr>
          <p:cNvPr id="132" name="Google Shape;478;p43"/>
          <p:cNvSpPr/>
          <p:nvPr/>
        </p:nvSpPr>
        <p:spPr>
          <a:xfrm>
            <a:off x="9712078" y="3356648"/>
            <a:ext cx="578344" cy="498598"/>
          </a:xfrm>
          <a:prstGeom prst="rect">
            <a:avLst/>
          </a:prstGeom>
          <a:solidFill>
            <a:schemeClr val="bg1"/>
          </a:solidFill>
        </p:spPr>
        <p:txBody>
          <a:bodyPr wrap="square" lIns="0" tIns="0" rIns="0" bIns="0">
            <a:noAutofit/>
          </a:bodyPr>
          <a:lstStyle/>
          <a:p>
            <a:pPr algn="ctr" defTabSz="583170" rtl="0">
              <a:lnSpc>
                <a:spcPct val="90000"/>
              </a:lnSpc>
              <a:spcBef>
                <a:spcPts val="638"/>
              </a:spcBef>
              <a:buFont typeface="Arial" panose="020B0604020202020204" pitchFamily="34" charset="0"/>
              <a:buNone/>
            </a:pPr>
            <a:r>
              <a:rPr lang="kk" sz="3600" b="0" i="0" u="none" strike="noStrike">
                <a:solidFill>
                  <a:srgbClr val="5A6469"/>
                </a:solidFill>
                <a:latin typeface="Arial"/>
                <a:sym typeface="Montserrat"/>
              </a:rPr>
              <a:t>04</a:t>
            </a:r>
            <a:endParaRPr sz="3600">
              <a:solidFill>
                <a:schemeClr val="tx2"/>
              </a:solidFill>
              <a:sym typeface="Montserrat"/>
            </a:endParaRPr>
          </a:p>
        </p:txBody>
      </p:sp>
      <p:sp>
        <p:nvSpPr>
          <p:cNvPr id="134" name="Google Shape;506;p43"/>
          <p:cNvSpPr txBox="1"/>
          <p:nvPr/>
        </p:nvSpPr>
        <p:spPr>
          <a:xfrm>
            <a:off x="8235433" y="3888599"/>
            <a:ext cx="1629499" cy="1292662"/>
          </a:xfrm>
          <a:prstGeom prst="rect">
            <a:avLst/>
          </a:prstGeom>
          <a:solidFill>
            <a:schemeClr val="bg1"/>
          </a:solidFill>
        </p:spPr>
        <p:txBody>
          <a:bodyPr wrap="square" lIns="0" tIns="0" rIns="0" bIns="0">
            <a:no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Жылумен жабдықтау нысандарында жұмыс істейтін мамандарды даярлау және сертификаттау. Аттестаттау</a:t>
            </a:r>
            <a:endParaRPr lang="en-US">
              <a:solidFill>
                <a:schemeClr val="tx1"/>
              </a:solidFill>
              <a:sym typeface="Open Sans"/>
            </a:endParaRPr>
          </a:p>
        </p:txBody>
      </p:sp>
      <p:sp>
        <p:nvSpPr>
          <p:cNvPr id="135" name="Google Shape;506;p43"/>
          <p:cNvSpPr txBox="1"/>
          <p:nvPr/>
        </p:nvSpPr>
        <p:spPr>
          <a:xfrm>
            <a:off x="10071813" y="3888599"/>
            <a:ext cx="1688741" cy="1292662"/>
          </a:xfrm>
          <a:prstGeom prst="rect">
            <a:avLst/>
          </a:prstGeom>
          <a:solidFill>
            <a:schemeClr val="bg1"/>
          </a:solidFill>
        </p:spPr>
        <p:txBody>
          <a:bodyPr wrap="square" lIns="0" tIns="0" rIns="0" bIns="0">
            <a:no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Мерзімді біліктілікті арттыру ИТЖ, шеберлер мен операторлар үшін міндетті болып табылады.</a:t>
            </a:r>
            <a:endParaRPr lang="en-US">
              <a:solidFill>
                <a:schemeClr val="tx1"/>
              </a:solidFill>
              <a:sym typeface="Open Sans"/>
            </a:endParaRPr>
          </a:p>
        </p:txBody>
      </p:sp>
      <p:cxnSp>
        <p:nvCxnSpPr>
          <p:cNvPr id="140" name="Straight Connector 139"/>
          <p:cNvCxnSpPr>
            <a:stCxn id="5" idx="3"/>
            <a:endCxn id="107" idx="1"/>
          </p:cNvCxnSpPr>
          <p:nvPr/>
        </p:nvCxnSpPr>
        <p:spPr>
          <a:xfrm>
            <a:off x="4070349" y="2545725"/>
            <a:ext cx="147639" cy="0"/>
          </a:xfrm>
          <a:prstGeom prst="line">
            <a:avLst/>
          </a:prstGeom>
          <a:noFill/>
          <a:ln w="9525">
            <a:solidFill>
              <a:schemeClr val="accent4"/>
            </a:solidFill>
          </a:ln>
        </p:spPr>
      </p:cxnSp>
      <p:cxnSp>
        <p:nvCxnSpPr>
          <p:cNvPr id="142" name="Straight Connector 141"/>
          <p:cNvCxnSpPr>
            <a:stCxn id="107" idx="3"/>
            <a:endCxn id="123" idx="1"/>
          </p:cNvCxnSpPr>
          <p:nvPr/>
        </p:nvCxnSpPr>
        <p:spPr>
          <a:xfrm>
            <a:off x="7974013" y="2545725"/>
            <a:ext cx="149225" cy="0"/>
          </a:xfrm>
          <a:prstGeom prst="line">
            <a:avLst/>
          </a:prstGeom>
          <a:noFill/>
          <a:ln w="9525">
            <a:solidFill>
              <a:schemeClr val="accent4"/>
            </a:solidFill>
          </a:ln>
        </p:spPr>
      </p:cxnSp>
      <p:cxnSp>
        <p:nvCxnSpPr>
          <p:cNvPr id="144" name="Straight Connector 143"/>
          <p:cNvCxnSpPr>
            <a:stCxn id="131" idx="1"/>
            <a:endCxn id="115" idx="3"/>
          </p:cNvCxnSpPr>
          <p:nvPr/>
        </p:nvCxnSpPr>
        <p:spPr>
          <a:xfrm flipH="1">
            <a:off x="7974013" y="4351385"/>
            <a:ext cx="149225" cy="0"/>
          </a:xfrm>
          <a:prstGeom prst="line">
            <a:avLst/>
          </a:prstGeom>
          <a:noFill/>
          <a:ln w="9525">
            <a:solidFill>
              <a:schemeClr val="accent4"/>
            </a:solidFill>
          </a:ln>
        </p:spPr>
      </p:cxnSp>
      <p:cxnSp>
        <p:nvCxnSpPr>
          <p:cNvPr id="146" name="Straight Connector 145"/>
          <p:cNvCxnSpPr>
            <a:stCxn id="115" idx="1"/>
            <a:endCxn id="98" idx="3"/>
          </p:cNvCxnSpPr>
          <p:nvPr/>
        </p:nvCxnSpPr>
        <p:spPr>
          <a:xfrm flipH="1">
            <a:off x="4070349" y="4351385"/>
            <a:ext cx="147639" cy="0"/>
          </a:xfrm>
          <a:prstGeom prst="line">
            <a:avLst/>
          </a:prstGeom>
          <a:noFill/>
          <a:ln w="9525">
            <a:solidFill>
              <a:schemeClr val="accent4"/>
            </a:solidFill>
          </a:ln>
        </p:spPr>
      </p:cxnSp>
      <p:cxnSp>
        <p:nvCxnSpPr>
          <p:cNvPr id="148" name="Straight Connector 147"/>
          <p:cNvCxnSpPr/>
          <p:nvPr/>
        </p:nvCxnSpPr>
        <p:spPr>
          <a:xfrm flipH="1">
            <a:off x="11554182" y="3308350"/>
            <a:ext cx="0" cy="280409"/>
          </a:xfrm>
          <a:prstGeom prst="line">
            <a:avLst/>
          </a:prstGeom>
          <a:noFill/>
          <a:ln w="9525">
            <a:solidFill>
              <a:schemeClr val="accent4"/>
            </a:solidFill>
          </a:ln>
        </p:spPr>
      </p:cxnSp>
      <p:sp>
        <p:nvSpPr>
          <p:cNvPr id="48" name="Rectangle 47"/>
          <p:cNvSpPr/>
          <p:nvPr/>
        </p:nvSpPr>
        <p:spPr>
          <a:xfrm>
            <a:off x="0" y="5558844"/>
            <a:ext cx="12192000" cy="691817"/>
          </a:xfrm>
          <a:prstGeom prst="rect">
            <a:avLst/>
          </a:prstGeom>
          <a:gradFill flip="none" rotWithShape="1">
            <a:gsLst>
              <a:gs pos="15000">
                <a:schemeClr val="accent1"/>
              </a:gs>
              <a:gs pos="100000">
                <a:schemeClr val="accent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kk" sz="1800" b="0" i="0" u="none" strike="noStrike">
                <a:solidFill>
                  <a:srgbClr val="FFFFFF"/>
                </a:solidFill>
                <a:latin typeface="Arial"/>
              </a:rPr>
              <a:t>Реттелетін қызметтер мемлекеттік органдар өз құзыреті шегінде белгілеген сапаға қойылатын талаптарды ескере отырып көрсетіледі</a:t>
            </a:r>
          </a:p>
        </p:txBody>
      </p:sp>
      <p:sp>
        <p:nvSpPr>
          <p:cNvPr id="50" name="Freeform 223"/>
          <p:cNvSpPr>
            <a:spLocks noEditPoints="1"/>
          </p:cNvSpPr>
          <p:nvPr/>
        </p:nvSpPr>
        <p:spPr bwMode="auto">
          <a:xfrm>
            <a:off x="3540549" y="2882437"/>
            <a:ext cx="414348" cy="352012"/>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2" name="Freeform 223"/>
          <p:cNvSpPr>
            <a:spLocks noEditPoints="1"/>
          </p:cNvSpPr>
          <p:nvPr/>
        </p:nvSpPr>
        <p:spPr bwMode="auto">
          <a:xfrm>
            <a:off x="7444213" y="2882437"/>
            <a:ext cx="414348" cy="352012"/>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4" name="Freeform 223"/>
          <p:cNvSpPr>
            <a:spLocks noEditPoints="1"/>
          </p:cNvSpPr>
          <p:nvPr/>
        </p:nvSpPr>
        <p:spPr bwMode="auto">
          <a:xfrm>
            <a:off x="11349463" y="2882437"/>
            <a:ext cx="414348" cy="352012"/>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6" name="Freeform 223"/>
          <p:cNvSpPr>
            <a:spLocks noEditPoints="1"/>
          </p:cNvSpPr>
          <p:nvPr/>
        </p:nvSpPr>
        <p:spPr bwMode="auto">
          <a:xfrm>
            <a:off x="3540549" y="4688097"/>
            <a:ext cx="414348" cy="352012"/>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8" name="Freeform 223"/>
          <p:cNvSpPr>
            <a:spLocks noEditPoints="1"/>
          </p:cNvSpPr>
          <p:nvPr/>
        </p:nvSpPr>
        <p:spPr bwMode="auto">
          <a:xfrm>
            <a:off x="7444213" y="4688097"/>
            <a:ext cx="414348" cy="352012"/>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0" name="Freeform 223"/>
          <p:cNvSpPr>
            <a:spLocks noEditPoints="1"/>
          </p:cNvSpPr>
          <p:nvPr/>
        </p:nvSpPr>
        <p:spPr bwMode="auto">
          <a:xfrm>
            <a:off x="11349463" y="4860817"/>
            <a:ext cx="414348" cy="352012"/>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1" name="TextBox 60"/>
          <p:cNvSpPr txBox="1"/>
          <p:nvPr/>
        </p:nvSpPr>
        <p:spPr>
          <a:xfrm>
            <a:off x="370358" y="1149983"/>
            <a:ext cx="7767587" cy="246221"/>
          </a:xfrm>
          <a:prstGeom prst="rect">
            <a:avLst/>
          </a:prstGeom>
        </p:spPr>
        <p:txBody>
          <a:bodyPr wrap="square" lIns="0" tIns="0" rIns="0" bIns="0" rtlCol="0">
            <a:noAutofit/>
          </a:bodyPr>
          <a:lstStyle/>
          <a:p>
            <a:pPr rtl="0"/>
            <a:r>
              <a:rPr lang="kk" sz="1600" b="0" i="0" u="none" strike="noStrike">
                <a:latin typeface="Arial"/>
              </a:rPr>
              <a:t>Көрсетілетін қызметтердің сапасы қамтамасыз етіледі:</a:t>
            </a:r>
          </a:p>
        </p:txBody>
      </p:sp>
      <p:sp>
        <p:nvSpPr>
          <p:cNvPr id="4" name="TextBox 3"/>
          <p:cNvSpPr txBox="1"/>
          <p:nvPr/>
        </p:nvSpPr>
        <p:spPr>
          <a:xfrm>
            <a:off x="686119" y="1905760"/>
            <a:ext cx="3416417" cy="184666"/>
          </a:xfrm>
          <a:prstGeom prst="rect">
            <a:avLst/>
          </a:prstGeom>
        </p:spPr>
        <p:txBody>
          <a:bodyPr wrap="square" lIns="0" tIns="0" rIns="0" bIns="0" rtlCol="0">
            <a:noAutofit/>
          </a:bodyPr>
          <a:lstStyle/>
          <a:p>
            <a:pPr rtl="0"/>
            <a:r>
              <a:rPr lang="kk" sz="1200" b="0" i="0" u="none" strike="noStrike">
                <a:solidFill>
                  <a:srgbClr val="EF7F1A"/>
                </a:solidFill>
                <a:latin typeface="Arial"/>
                <a:sym typeface="Open Sans"/>
              </a:rPr>
              <a:t>Нормативтік талаптарды сақтау</a:t>
            </a:r>
            <a:endParaRPr lang="ru-RU" sz="1200">
              <a:solidFill>
                <a:schemeClr val="accent1"/>
              </a:solidFill>
            </a:endParaRPr>
          </a:p>
        </p:txBody>
      </p:sp>
      <p:sp>
        <p:nvSpPr>
          <p:cNvPr id="62" name="TextBox 61"/>
          <p:cNvSpPr txBox="1"/>
          <p:nvPr/>
        </p:nvSpPr>
        <p:spPr>
          <a:xfrm>
            <a:off x="4518502" y="1905760"/>
            <a:ext cx="3416417" cy="184666"/>
          </a:xfrm>
          <a:prstGeom prst="rect">
            <a:avLst/>
          </a:prstGeom>
        </p:spPr>
        <p:txBody>
          <a:bodyPr wrap="square" lIns="0" tIns="0" rIns="0" bIns="0" rtlCol="0">
            <a:noAutofit/>
          </a:bodyPr>
          <a:lstStyle/>
          <a:p>
            <a:pPr algn="ctr" rtl="0"/>
            <a:r>
              <a:rPr lang="kk" sz="1200" b="0" i="0" u="none" strike="noStrike">
                <a:solidFill>
                  <a:srgbClr val="EF7F1A"/>
                </a:solidFill>
                <a:latin typeface="Arial"/>
                <a:sym typeface="Open Sans"/>
              </a:rPr>
              <a:t>Сапаны бақылау</a:t>
            </a:r>
            <a:endParaRPr lang="ru-RU" sz="1200">
              <a:solidFill>
                <a:schemeClr val="accent1"/>
              </a:solidFill>
            </a:endParaRPr>
          </a:p>
        </p:txBody>
      </p:sp>
      <p:sp>
        <p:nvSpPr>
          <p:cNvPr id="63" name="TextBox 62"/>
          <p:cNvSpPr txBox="1"/>
          <p:nvPr/>
        </p:nvSpPr>
        <p:spPr>
          <a:xfrm>
            <a:off x="8292249" y="1905760"/>
            <a:ext cx="3416417" cy="184666"/>
          </a:xfrm>
          <a:prstGeom prst="rect">
            <a:avLst/>
          </a:prstGeom>
        </p:spPr>
        <p:txBody>
          <a:bodyPr wrap="square" lIns="0" tIns="0" rIns="0" bIns="0" rtlCol="0">
            <a:noAutofit/>
          </a:bodyPr>
          <a:lstStyle/>
          <a:p>
            <a:pPr algn="ctr" rtl="0"/>
            <a:r>
              <a:rPr lang="kk" sz="1200" b="0" i="0" u="none" strike="noStrike">
                <a:solidFill>
                  <a:srgbClr val="EF7F1A"/>
                </a:solidFill>
                <a:latin typeface="Arial"/>
                <a:sym typeface="Open Sans"/>
              </a:rPr>
              <a:t>Инфрақұрылымның сенімділігі мен жағдайы</a:t>
            </a:r>
            <a:endParaRPr lang="ru-RU" sz="1200">
              <a:solidFill>
                <a:schemeClr val="accent1"/>
              </a:solidFill>
            </a:endParaRPr>
          </a:p>
        </p:txBody>
      </p:sp>
      <p:sp>
        <p:nvSpPr>
          <p:cNvPr id="64" name="TextBox 63"/>
          <p:cNvSpPr txBox="1"/>
          <p:nvPr/>
        </p:nvSpPr>
        <p:spPr>
          <a:xfrm>
            <a:off x="8344137" y="3703933"/>
            <a:ext cx="3416417" cy="184666"/>
          </a:xfrm>
          <a:prstGeom prst="rect">
            <a:avLst/>
          </a:prstGeom>
        </p:spPr>
        <p:txBody>
          <a:bodyPr wrap="square" lIns="0" tIns="0" rIns="0" bIns="0" rtlCol="0">
            <a:noAutofit/>
          </a:bodyPr>
          <a:lstStyle/>
          <a:p>
            <a:pPr algn="ctr" rtl="0"/>
            <a:r>
              <a:rPr lang="kk" sz="1200" b="0" i="0" u="none" strike="noStrike">
                <a:solidFill>
                  <a:srgbClr val="EF7F1A"/>
                </a:solidFill>
                <a:latin typeface="Arial"/>
                <a:sym typeface="Open Sans"/>
              </a:rPr>
              <a:t>Персоналдың біліктілігі </a:t>
            </a:r>
            <a:endParaRPr lang="ru-RU" sz="1200">
              <a:solidFill>
                <a:schemeClr val="accent1"/>
              </a:solidFill>
            </a:endParaRPr>
          </a:p>
        </p:txBody>
      </p:sp>
      <p:sp>
        <p:nvSpPr>
          <p:cNvPr id="65" name="TextBox 64"/>
          <p:cNvSpPr txBox="1"/>
          <p:nvPr/>
        </p:nvSpPr>
        <p:spPr>
          <a:xfrm>
            <a:off x="4461611" y="3707531"/>
            <a:ext cx="3416417" cy="184666"/>
          </a:xfrm>
          <a:prstGeom prst="rect">
            <a:avLst/>
          </a:prstGeom>
        </p:spPr>
        <p:txBody>
          <a:bodyPr wrap="square" lIns="0" tIns="0" rIns="0" bIns="0" rtlCol="0">
            <a:noAutofit/>
          </a:bodyPr>
          <a:lstStyle/>
          <a:p>
            <a:pPr algn="ctr" rtl="0"/>
            <a:r>
              <a:rPr lang="kk" sz="1200" b="0" i="0" u="none" strike="noStrike">
                <a:solidFill>
                  <a:srgbClr val="EF7F1A"/>
                </a:solidFill>
                <a:latin typeface="Arial"/>
                <a:sym typeface="Open Sans"/>
              </a:rPr>
              <a:t>Тұтынушылармен жұмыс </a:t>
            </a:r>
            <a:endParaRPr lang="ru-RU" sz="1200">
              <a:solidFill>
                <a:schemeClr val="accent1"/>
              </a:solidFill>
            </a:endParaRPr>
          </a:p>
        </p:txBody>
      </p:sp>
      <p:sp>
        <p:nvSpPr>
          <p:cNvPr id="66" name="TextBox 65"/>
          <p:cNvSpPr txBox="1"/>
          <p:nvPr/>
        </p:nvSpPr>
        <p:spPr>
          <a:xfrm>
            <a:off x="635154" y="3703933"/>
            <a:ext cx="3416417" cy="184666"/>
          </a:xfrm>
          <a:prstGeom prst="rect">
            <a:avLst/>
          </a:prstGeom>
        </p:spPr>
        <p:txBody>
          <a:bodyPr wrap="square" lIns="0" tIns="0" rIns="0" bIns="0" rtlCol="0">
            <a:noAutofit/>
          </a:bodyPr>
          <a:lstStyle/>
          <a:p>
            <a:pPr algn="ctr" rtl="0"/>
            <a:r>
              <a:rPr lang="kk" sz="1200" b="0" i="0" u="none" strike="noStrike">
                <a:solidFill>
                  <a:srgbClr val="EF7F1A"/>
                </a:solidFill>
                <a:latin typeface="Arial"/>
                <a:sym typeface="Open Sans"/>
              </a:rPr>
              <a:t>Энергияны үнемдеу және ресурс тиімділігі </a:t>
            </a:r>
            <a:endParaRPr lang="ru-RU" sz="1200">
              <a:solidFill>
                <a:schemeClr val="accent1"/>
              </a:solidFill>
            </a:endParaRPr>
          </a:p>
        </p:txBody>
      </p:sp>
    </p:spTree>
    <p:extLst>
      <p:ext uri="{BB962C8B-B14F-4D97-AF65-F5344CB8AC3E}">
        <p14:creationId xmlns:p14="http://schemas.microsoft.com/office/powerpoint/2010/main" val="19376637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Autofit/>
          </a:bodyPr>
          <a:lstStyle/>
          <a:p>
            <a:pPr rtl="0"/>
            <a:r>
              <a:rPr lang="kk" sz="2400" b="1" i="0" u="none" strike="noStrike" dirty="0">
                <a:latin typeface="Arial"/>
                <a:ea typeface="Verdana"/>
              </a:rPr>
              <a:t>"Качары кені" АҚ</a:t>
            </a:r>
            <a:r>
              <a:rPr lang="kk" sz="2000" b="0" i="0" u="none" strike="noStrike" dirty="0">
                <a:latin typeface="Arial"/>
                <a:ea typeface="Verdana"/>
              </a:rPr>
              <a:t>, 2026 жылғы 22 сәуір</a:t>
            </a:r>
            <a:endParaRPr lang="en-US" sz="2000" dirty="0"/>
          </a:p>
        </p:txBody>
      </p:sp>
      <p:sp>
        <p:nvSpPr>
          <p:cNvPr id="2" name="Text Placeholder 1"/>
          <p:cNvSpPr>
            <a:spLocks noGrp="1"/>
          </p:cNvSpPr>
          <p:nvPr>
            <p:ph type="body" sz="quarter" idx="12"/>
          </p:nvPr>
        </p:nvSpPr>
        <p:spPr>
          <a:xfrm>
            <a:off x="303783" y="2838402"/>
            <a:ext cx="5962264" cy="923973"/>
          </a:xfrm>
        </p:spPr>
        <p:txBody>
          <a:bodyPr>
            <a:noAutofit/>
          </a:bodyPr>
          <a:lstStyle/>
          <a:p>
            <a:pPr rtl="0"/>
            <a:r>
              <a:rPr lang="kk" sz="3000" b="1" i="0" u="none" strike="noStrike">
                <a:latin typeface="Arial"/>
              </a:rPr>
              <a:t>Назарларыңызға рақмет!</a:t>
            </a:r>
            <a:r>
              <a:rPr lang="kk" sz="2400" b="1" i="0" u="none" strike="noStrike">
                <a:latin typeface="Arial"/>
              </a:rPr>
              <a:t/>
            </a:r>
            <a:br>
              <a:rPr lang="kk" sz="2400" b="1" i="0" u="none" strike="noStrike">
                <a:latin typeface="Arial"/>
              </a:rPr>
            </a:br>
            <a:endParaRPr lang="en-US"/>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5364" y="164986"/>
            <a:ext cx="2231329" cy="932769"/>
          </a:xfrm>
          <a:prstGeom prst="rect">
            <a:avLst/>
          </a:prstGeom>
        </p:spPr>
      </p:pic>
    </p:spTree>
    <p:extLst>
      <p:ext uri="{BB962C8B-B14F-4D97-AF65-F5344CB8AC3E}">
        <p14:creationId xmlns:p14="http://schemas.microsoft.com/office/powerpoint/2010/main" val="39355917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38002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6"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50257" y="39846"/>
            <a:ext cx="10582275" cy="704850"/>
          </a:xfrm>
        </p:spPr>
        <p:txBody>
          <a:bodyPr vert="horz">
            <a:noAutofit/>
          </a:bodyPr>
          <a:lstStyle/>
          <a:p>
            <a:pPr rtl="0"/>
            <a:r>
              <a:rPr lang="kk" sz="1800" b="1" i="0" u="none" strike="noStrike">
                <a:latin typeface="Arial"/>
              </a:rPr>
              <a:t>Жалпы мәліметтер </a:t>
            </a:r>
            <a:endParaRPr lang="en-US" b="1"/>
          </a:p>
        </p:txBody>
      </p:sp>
      <p:sp>
        <p:nvSpPr>
          <p:cNvPr id="9" name="Прямоугольник 8"/>
          <p:cNvSpPr/>
          <p:nvPr/>
        </p:nvSpPr>
        <p:spPr>
          <a:xfrm>
            <a:off x="8270939" y="4895016"/>
            <a:ext cx="643125" cy="307777"/>
          </a:xfrm>
          <a:prstGeom prst="rect">
            <a:avLst/>
          </a:prstGeom>
        </p:spPr>
        <p:txBody>
          <a:bodyPr wrap="none">
            <a:noAutofit/>
          </a:bodyPr>
          <a:lstStyle/>
          <a:p>
            <a:pPr rtl="0"/>
            <a:r>
              <a:rPr lang="kk" sz="1400" b="0" i="0" u="none" strike="noStrike">
                <a:solidFill>
                  <a:srgbClr val="FFFFFF"/>
                </a:solidFill>
                <a:latin typeface="Arial"/>
              </a:rPr>
              <a:t>100%</a:t>
            </a:r>
            <a:endParaRPr lang="ru-RU" sz="1400"/>
          </a:p>
        </p:txBody>
      </p:sp>
      <p:sp>
        <p:nvSpPr>
          <p:cNvPr id="10" name="Текст 2"/>
          <p:cNvSpPr>
            <a:spLocks noGrp="1"/>
          </p:cNvSpPr>
          <p:nvPr>
            <p:custDataLst>
              <p:tags r:id="rId3"/>
            </p:custDataLst>
          </p:nvPr>
        </p:nvSpPr>
        <p:spPr bwMode="auto">
          <a:xfrm>
            <a:off x="7974963" y="5816600"/>
            <a:ext cx="1654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180000" algn="l" defTabSz="914400" rtl="0" eaLnBrk="1" latinLnBrk="0" hangingPunct="1">
              <a:spcBef>
                <a:spcPct val="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spcBef>
                <a:spcPts val="3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spcBef>
                <a:spcPts val="3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spcBef>
                <a:spcPts val="3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r">
              <a:spcBef>
                <a:spcPct val="0"/>
              </a:spcBef>
              <a:buNone/>
            </a:pPr>
            <a:endParaRPr lang="ru-RU" sz="1400">
              <a:latin typeface="+mn-lt"/>
              <a:cs typeface="+mn-cs"/>
              <a:sym typeface="+mn-lt"/>
            </a:endParaRPr>
          </a:p>
        </p:txBody>
      </p:sp>
      <p:pic>
        <p:nvPicPr>
          <p:cNvPr id="6" name="Рисунок 5"/>
          <p:cNvPicPr>
            <a:picLocks noChangeAspect="1"/>
          </p:cNvPicPr>
          <p:nvPr/>
        </p:nvPicPr>
        <p:blipFill>
          <a:blip r:embed="rId7"/>
          <a:stretch>
            <a:fillRect/>
          </a:stretch>
        </p:blipFill>
        <p:spPr>
          <a:xfrm>
            <a:off x="6500177" y="2833734"/>
            <a:ext cx="2782884" cy="3348879"/>
          </a:xfrm>
          <a:prstGeom prst="rect">
            <a:avLst/>
          </a:prstGeom>
        </p:spPr>
      </p:pic>
      <p:sp>
        <p:nvSpPr>
          <p:cNvPr id="35" name="Content Placeholder 2"/>
          <p:cNvSpPr txBox="1"/>
          <p:nvPr/>
        </p:nvSpPr>
        <p:spPr>
          <a:xfrm>
            <a:off x="144379" y="919261"/>
            <a:ext cx="6142127" cy="2488082"/>
          </a:xfrm>
          <a:prstGeom prst="rect">
            <a:avLst/>
          </a:prstGeom>
        </p:spPr>
        <p:txBody>
          <a:bodyPr>
            <a:noAutofit/>
          </a:bodyPr>
          <a:lstStyle>
            <a:lvl1pPr marL="145792" indent="-145792" algn="l" defTabSz="58317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378" indent="-145792" algn="l" defTabSz="583170" rtl="0" eaLnBrk="1" latinLnBrk="0" hangingPunct="1">
              <a:lnSpc>
                <a:spcPct val="90000"/>
              </a:lnSpc>
              <a:spcBef>
                <a:spcPts val="319"/>
              </a:spcBef>
              <a:buFont typeface="Arial" panose="020B0604020202020204" pitchFamily="34" charset="0"/>
              <a:buChar char="•"/>
              <a:defRPr sz="1531" kern="1200">
                <a:solidFill>
                  <a:schemeClr val="tx1"/>
                </a:solidFill>
                <a:latin typeface="+mn-lt"/>
                <a:ea typeface="+mn-ea"/>
                <a:cs typeface="+mn-cs"/>
              </a:defRPr>
            </a:lvl2pPr>
            <a:lvl3pPr marL="728963" indent="-145792" algn="l" defTabSz="58317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548"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2133"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718"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5303"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6888"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8472"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marL="0" indent="0" algn="just" rtl="0">
              <a:lnSpc>
                <a:spcPct val="120000"/>
              </a:lnSpc>
              <a:spcBef>
                <a:spcPts val="600"/>
              </a:spcBef>
              <a:buNone/>
            </a:pPr>
            <a:r>
              <a:rPr lang="kk" sz="1600" b="0" i="0" u="none" strike="noStrike" dirty="0">
                <a:latin typeface="Arial"/>
              </a:rPr>
              <a:t>"Качары кені" АҚ Қазақстанның тау-кен өнеркәсібі кәсіпорны.</a:t>
            </a:r>
          </a:p>
          <a:p>
            <a:pPr marL="0" indent="625475" algn="just" rtl="0">
              <a:lnSpc>
                <a:spcPct val="120000"/>
              </a:lnSpc>
              <a:spcBef>
                <a:spcPts val="600"/>
              </a:spcBef>
              <a:buNone/>
            </a:pPr>
            <a:r>
              <a:rPr lang="kk" sz="1600" b="0" i="0" u="none" strike="noStrike" dirty="0">
                <a:latin typeface="Arial"/>
              </a:rPr>
              <a:t>"Качары кені" АҚ Қостанай облысы бойынша Табиғи монополиялар субъектілерінің мемлекеттік тіркелімінің жергілікті бөліміне қызмет түрі: </a:t>
            </a:r>
            <a:r>
              <a:rPr lang="kk" sz="1600" b="1" i="0" u="none" strike="noStrike" dirty="0">
                <a:latin typeface="Arial"/>
              </a:rPr>
              <a:t>жылу энергиясын өндіру жөніндегі қызметтер</a:t>
            </a:r>
            <a:r>
              <a:rPr lang="kk" sz="1100" b="0" i="1" u="none" strike="noStrike" dirty="0">
                <a:latin typeface="Arial"/>
              </a:rPr>
              <a:t> </a:t>
            </a:r>
            <a:r>
              <a:rPr lang="kk" sz="1600" b="0" u="none" strike="noStrike" dirty="0">
                <a:latin typeface="Arial"/>
              </a:rPr>
              <a:t>бойынша енгізілген</a:t>
            </a:r>
            <a:r>
              <a:rPr lang="kk" sz="1100" b="0" i="1" u="none" strike="noStrike" dirty="0">
                <a:latin typeface="Arial"/>
              </a:rPr>
              <a:t>: (Табиғи монополия субъектілерінің мемлекеттік тіркеліміне енгізу туралы 2021 жылғы 28 қаңтардағы №KZ18VFF00002704 куәлік)</a:t>
            </a:r>
            <a:r>
              <a:rPr lang="kk" sz="1600" b="0" i="0" u="none" strike="noStrike" dirty="0">
                <a:latin typeface="Arial"/>
              </a:rPr>
              <a:t>   </a:t>
            </a:r>
          </a:p>
          <a:p>
            <a:pPr marL="0" indent="0" algn="just">
              <a:lnSpc>
                <a:spcPct val="120000"/>
              </a:lnSpc>
              <a:spcBef>
                <a:spcPts val="600"/>
              </a:spcBef>
              <a:buNone/>
            </a:pPr>
            <a:endParaRPr lang="ru-RU" sz="1600" dirty="0"/>
          </a:p>
        </p:txBody>
      </p:sp>
      <p:grpSp>
        <p:nvGrpSpPr>
          <p:cNvPr id="11" name="Group 488"/>
          <p:cNvGrpSpPr/>
          <p:nvPr/>
        </p:nvGrpSpPr>
        <p:grpSpPr>
          <a:xfrm>
            <a:off x="282588" y="1276026"/>
            <a:ext cx="371475" cy="371475"/>
            <a:chOff x="-2103438" y="3878264"/>
            <a:chExt cx="371475" cy="371475"/>
          </a:xfrm>
        </p:grpSpPr>
        <p:sp>
          <p:nvSpPr>
            <p:cNvPr id="12" name="Freeform 231"/>
            <p:cNvSpPr/>
            <p:nvPr/>
          </p:nvSpPr>
          <p:spPr bwMode="auto">
            <a:xfrm>
              <a:off x="-2103438" y="4238626"/>
              <a:ext cx="101600" cy="11113"/>
            </a:xfrm>
            <a:custGeom>
              <a:avLst/>
              <a:gdLst>
                <a:gd name="T0" fmla="*/ 73 w 78"/>
                <a:gd name="T1" fmla="*/ 0 h 9"/>
                <a:gd name="T2" fmla="*/ 5 w 78"/>
                <a:gd name="T3" fmla="*/ 0 h 9"/>
                <a:gd name="T4" fmla="*/ 0 w 78"/>
                <a:gd name="T5" fmla="*/ 5 h 9"/>
                <a:gd name="T6" fmla="*/ 5 w 78"/>
                <a:gd name="T7" fmla="*/ 9 h 9"/>
                <a:gd name="T8" fmla="*/ 73 w 78"/>
                <a:gd name="T9" fmla="*/ 9 h 9"/>
                <a:gd name="T10" fmla="*/ 78 w 78"/>
                <a:gd name="T11" fmla="*/ 5 h 9"/>
                <a:gd name="T12" fmla="*/ 73 w 7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8" h="9">
                  <a:moveTo>
                    <a:pt x="73" y="0"/>
                  </a:moveTo>
                  <a:cubicBezTo>
                    <a:pt x="5" y="0"/>
                    <a:pt x="5" y="0"/>
                    <a:pt x="5" y="0"/>
                  </a:cubicBezTo>
                  <a:cubicBezTo>
                    <a:pt x="2" y="0"/>
                    <a:pt x="0" y="2"/>
                    <a:pt x="0" y="5"/>
                  </a:cubicBezTo>
                  <a:cubicBezTo>
                    <a:pt x="0" y="7"/>
                    <a:pt x="2" y="9"/>
                    <a:pt x="5" y="9"/>
                  </a:cubicBezTo>
                  <a:cubicBezTo>
                    <a:pt x="73" y="9"/>
                    <a:pt x="73" y="9"/>
                    <a:pt x="73" y="9"/>
                  </a:cubicBezTo>
                  <a:cubicBezTo>
                    <a:pt x="76" y="9"/>
                    <a:pt x="78" y="7"/>
                    <a:pt x="78" y="5"/>
                  </a:cubicBezTo>
                  <a:cubicBezTo>
                    <a:pt x="78" y="2"/>
                    <a:pt x="76" y="0"/>
                    <a:pt x="73"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 name="Freeform 232"/>
            <p:cNvSpPr/>
            <p:nvPr/>
          </p:nvSpPr>
          <p:spPr bwMode="auto">
            <a:xfrm>
              <a:off x="-1984376" y="4238626"/>
              <a:ext cx="82550" cy="11113"/>
            </a:xfrm>
            <a:custGeom>
              <a:avLst/>
              <a:gdLst>
                <a:gd name="T0" fmla="*/ 60 w 64"/>
                <a:gd name="T1" fmla="*/ 0 h 9"/>
                <a:gd name="T2" fmla="*/ 5 w 64"/>
                <a:gd name="T3" fmla="*/ 0 h 9"/>
                <a:gd name="T4" fmla="*/ 0 w 64"/>
                <a:gd name="T5" fmla="*/ 5 h 9"/>
                <a:gd name="T6" fmla="*/ 5 w 64"/>
                <a:gd name="T7" fmla="*/ 9 h 9"/>
                <a:gd name="T8" fmla="*/ 60 w 64"/>
                <a:gd name="T9" fmla="*/ 9 h 9"/>
                <a:gd name="T10" fmla="*/ 64 w 64"/>
                <a:gd name="T11" fmla="*/ 5 h 9"/>
                <a:gd name="T12" fmla="*/ 60 w 6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4" h="9">
                  <a:moveTo>
                    <a:pt x="60" y="0"/>
                  </a:moveTo>
                  <a:cubicBezTo>
                    <a:pt x="5" y="0"/>
                    <a:pt x="5" y="0"/>
                    <a:pt x="5" y="0"/>
                  </a:cubicBezTo>
                  <a:cubicBezTo>
                    <a:pt x="2" y="0"/>
                    <a:pt x="0" y="2"/>
                    <a:pt x="0" y="5"/>
                  </a:cubicBezTo>
                  <a:cubicBezTo>
                    <a:pt x="0" y="7"/>
                    <a:pt x="2" y="9"/>
                    <a:pt x="5" y="9"/>
                  </a:cubicBezTo>
                  <a:cubicBezTo>
                    <a:pt x="60" y="9"/>
                    <a:pt x="60" y="9"/>
                    <a:pt x="60" y="9"/>
                  </a:cubicBezTo>
                  <a:cubicBezTo>
                    <a:pt x="62" y="9"/>
                    <a:pt x="64" y="7"/>
                    <a:pt x="64" y="5"/>
                  </a:cubicBezTo>
                  <a:cubicBezTo>
                    <a:pt x="64" y="2"/>
                    <a:pt x="62" y="0"/>
                    <a:pt x="6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4" name="Freeform 233"/>
            <p:cNvSpPr/>
            <p:nvPr/>
          </p:nvSpPr>
          <p:spPr bwMode="auto">
            <a:xfrm>
              <a:off x="-1827213" y="4238626"/>
              <a:ext cx="95250" cy="11113"/>
            </a:xfrm>
            <a:custGeom>
              <a:avLst/>
              <a:gdLst>
                <a:gd name="T0" fmla="*/ 67 w 72"/>
                <a:gd name="T1" fmla="*/ 0 h 9"/>
                <a:gd name="T2" fmla="*/ 5 w 72"/>
                <a:gd name="T3" fmla="*/ 0 h 9"/>
                <a:gd name="T4" fmla="*/ 0 w 72"/>
                <a:gd name="T5" fmla="*/ 5 h 9"/>
                <a:gd name="T6" fmla="*/ 5 w 72"/>
                <a:gd name="T7" fmla="*/ 9 h 9"/>
                <a:gd name="T8" fmla="*/ 67 w 72"/>
                <a:gd name="T9" fmla="*/ 9 h 9"/>
                <a:gd name="T10" fmla="*/ 72 w 72"/>
                <a:gd name="T11" fmla="*/ 5 h 9"/>
                <a:gd name="T12" fmla="*/ 67 w 7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67" y="0"/>
                  </a:moveTo>
                  <a:cubicBezTo>
                    <a:pt x="5" y="0"/>
                    <a:pt x="5" y="0"/>
                    <a:pt x="5" y="0"/>
                  </a:cubicBezTo>
                  <a:cubicBezTo>
                    <a:pt x="2" y="0"/>
                    <a:pt x="0" y="2"/>
                    <a:pt x="0" y="5"/>
                  </a:cubicBezTo>
                  <a:cubicBezTo>
                    <a:pt x="0" y="7"/>
                    <a:pt x="2" y="9"/>
                    <a:pt x="5" y="9"/>
                  </a:cubicBezTo>
                  <a:cubicBezTo>
                    <a:pt x="67" y="9"/>
                    <a:pt x="67" y="9"/>
                    <a:pt x="67" y="9"/>
                  </a:cubicBezTo>
                  <a:cubicBezTo>
                    <a:pt x="70" y="9"/>
                    <a:pt x="72" y="7"/>
                    <a:pt x="72" y="5"/>
                  </a:cubicBezTo>
                  <a:cubicBezTo>
                    <a:pt x="72" y="2"/>
                    <a:pt x="70" y="0"/>
                    <a:pt x="67"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5" name="Freeform 234"/>
            <p:cNvSpPr/>
            <p:nvPr/>
          </p:nvSpPr>
          <p:spPr bwMode="auto">
            <a:xfrm>
              <a:off x="-1882776" y="4238626"/>
              <a:ext cx="38100" cy="11113"/>
            </a:xfrm>
            <a:custGeom>
              <a:avLst/>
              <a:gdLst>
                <a:gd name="T0" fmla="*/ 25 w 29"/>
                <a:gd name="T1" fmla="*/ 0 h 9"/>
                <a:gd name="T2" fmla="*/ 5 w 29"/>
                <a:gd name="T3" fmla="*/ 0 h 9"/>
                <a:gd name="T4" fmla="*/ 0 w 29"/>
                <a:gd name="T5" fmla="*/ 5 h 9"/>
                <a:gd name="T6" fmla="*/ 5 w 29"/>
                <a:gd name="T7" fmla="*/ 9 h 9"/>
                <a:gd name="T8" fmla="*/ 25 w 29"/>
                <a:gd name="T9" fmla="*/ 9 h 9"/>
                <a:gd name="T10" fmla="*/ 29 w 29"/>
                <a:gd name="T11" fmla="*/ 5 h 9"/>
                <a:gd name="T12" fmla="*/ 25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5" y="0"/>
                  </a:moveTo>
                  <a:cubicBezTo>
                    <a:pt x="5" y="0"/>
                    <a:pt x="5" y="0"/>
                    <a:pt x="5" y="0"/>
                  </a:cubicBezTo>
                  <a:cubicBezTo>
                    <a:pt x="2" y="0"/>
                    <a:pt x="0" y="2"/>
                    <a:pt x="0" y="5"/>
                  </a:cubicBezTo>
                  <a:cubicBezTo>
                    <a:pt x="0" y="7"/>
                    <a:pt x="2" y="9"/>
                    <a:pt x="5" y="9"/>
                  </a:cubicBezTo>
                  <a:cubicBezTo>
                    <a:pt x="25" y="9"/>
                    <a:pt x="25" y="9"/>
                    <a:pt x="25" y="9"/>
                  </a:cubicBezTo>
                  <a:cubicBezTo>
                    <a:pt x="27" y="9"/>
                    <a:pt x="29" y="7"/>
                    <a:pt x="29" y="5"/>
                  </a:cubicBezTo>
                  <a:cubicBezTo>
                    <a:pt x="29" y="2"/>
                    <a:pt x="27" y="0"/>
                    <a:pt x="25"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6" name="Freeform 235"/>
            <p:cNvSpPr/>
            <p:nvPr/>
          </p:nvSpPr>
          <p:spPr bwMode="auto">
            <a:xfrm>
              <a:off x="-1935163" y="3990976"/>
              <a:ext cx="169863" cy="234950"/>
            </a:xfrm>
            <a:custGeom>
              <a:avLst/>
              <a:gdLst>
                <a:gd name="T0" fmla="*/ 121 w 130"/>
                <a:gd name="T1" fmla="*/ 178 h 181"/>
                <a:gd name="T2" fmla="*/ 125 w 130"/>
                <a:gd name="T3" fmla="*/ 181 h 181"/>
                <a:gd name="T4" fmla="*/ 126 w 130"/>
                <a:gd name="T5" fmla="*/ 180 h 181"/>
                <a:gd name="T6" fmla="*/ 129 w 130"/>
                <a:gd name="T7" fmla="*/ 175 h 181"/>
                <a:gd name="T8" fmla="*/ 114 w 130"/>
                <a:gd name="T9" fmla="*/ 4 h 181"/>
                <a:gd name="T10" fmla="*/ 113 w 130"/>
                <a:gd name="T11" fmla="*/ 1 h 181"/>
                <a:gd name="T12" fmla="*/ 110 w 130"/>
                <a:gd name="T13" fmla="*/ 0 h 181"/>
                <a:gd name="T14" fmla="*/ 5 w 130"/>
                <a:gd name="T15" fmla="*/ 0 h 181"/>
                <a:gd name="T16" fmla="*/ 0 w 130"/>
                <a:gd name="T17" fmla="*/ 4 h 181"/>
                <a:gd name="T18" fmla="*/ 0 w 130"/>
                <a:gd name="T19" fmla="*/ 34 h 181"/>
                <a:gd name="T20" fmla="*/ 5 w 130"/>
                <a:gd name="T21" fmla="*/ 38 h 181"/>
                <a:gd name="T22" fmla="*/ 93 w 130"/>
                <a:gd name="T23" fmla="*/ 38 h 181"/>
                <a:gd name="T24" fmla="*/ 98 w 130"/>
                <a:gd name="T25" fmla="*/ 34 h 181"/>
                <a:gd name="T26" fmla="*/ 93 w 130"/>
                <a:gd name="T27" fmla="*/ 29 h 181"/>
                <a:gd name="T28" fmla="*/ 10 w 130"/>
                <a:gd name="T29" fmla="*/ 29 h 181"/>
                <a:gd name="T30" fmla="*/ 10 w 130"/>
                <a:gd name="T31" fmla="*/ 9 h 181"/>
                <a:gd name="T32" fmla="*/ 105 w 130"/>
                <a:gd name="T33" fmla="*/ 9 h 181"/>
                <a:gd name="T34" fmla="*/ 121 w 130"/>
                <a:gd name="T3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81">
                  <a:moveTo>
                    <a:pt x="121" y="178"/>
                  </a:moveTo>
                  <a:cubicBezTo>
                    <a:pt x="121" y="180"/>
                    <a:pt x="123" y="181"/>
                    <a:pt x="125" y="181"/>
                  </a:cubicBezTo>
                  <a:cubicBezTo>
                    <a:pt x="125" y="181"/>
                    <a:pt x="126" y="181"/>
                    <a:pt x="126" y="180"/>
                  </a:cubicBezTo>
                  <a:cubicBezTo>
                    <a:pt x="129" y="180"/>
                    <a:pt x="130" y="177"/>
                    <a:pt x="129" y="175"/>
                  </a:cubicBezTo>
                  <a:cubicBezTo>
                    <a:pt x="112" y="123"/>
                    <a:pt x="114" y="5"/>
                    <a:pt x="114" y="4"/>
                  </a:cubicBezTo>
                  <a:cubicBezTo>
                    <a:pt x="114" y="3"/>
                    <a:pt x="114" y="2"/>
                    <a:pt x="113" y="1"/>
                  </a:cubicBezTo>
                  <a:cubicBezTo>
                    <a:pt x="112" y="0"/>
                    <a:pt x="111" y="0"/>
                    <a:pt x="110" y="0"/>
                  </a:cubicBezTo>
                  <a:cubicBezTo>
                    <a:pt x="5" y="0"/>
                    <a:pt x="5" y="0"/>
                    <a:pt x="5" y="0"/>
                  </a:cubicBezTo>
                  <a:cubicBezTo>
                    <a:pt x="2" y="0"/>
                    <a:pt x="0" y="2"/>
                    <a:pt x="0" y="4"/>
                  </a:cubicBezTo>
                  <a:cubicBezTo>
                    <a:pt x="0" y="34"/>
                    <a:pt x="0" y="34"/>
                    <a:pt x="0" y="34"/>
                  </a:cubicBezTo>
                  <a:cubicBezTo>
                    <a:pt x="0" y="36"/>
                    <a:pt x="2" y="38"/>
                    <a:pt x="5" y="38"/>
                  </a:cubicBezTo>
                  <a:cubicBezTo>
                    <a:pt x="93" y="38"/>
                    <a:pt x="93" y="38"/>
                    <a:pt x="93" y="38"/>
                  </a:cubicBezTo>
                  <a:cubicBezTo>
                    <a:pt x="96" y="38"/>
                    <a:pt x="98" y="36"/>
                    <a:pt x="98" y="34"/>
                  </a:cubicBezTo>
                  <a:cubicBezTo>
                    <a:pt x="98" y="31"/>
                    <a:pt x="96" y="29"/>
                    <a:pt x="93" y="29"/>
                  </a:cubicBezTo>
                  <a:cubicBezTo>
                    <a:pt x="10" y="29"/>
                    <a:pt x="10" y="29"/>
                    <a:pt x="10" y="29"/>
                  </a:cubicBezTo>
                  <a:cubicBezTo>
                    <a:pt x="10" y="9"/>
                    <a:pt x="10" y="9"/>
                    <a:pt x="10" y="9"/>
                  </a:cubicBezTo>
                  <a:cubicBezTo>
                    <a:pt x="105" y="9"/>
                    <a:pt x="105" y="9"/>
                    <a:pt x="105" y="9"/>
                  </a:cubicBezTo>
                  <a:cubicBezTo>
                    <a:pt x="105" y="32"/>
                    <a:pt x="104" y="130"/>
                    <a:pt x="121" y="178"/>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7" name="Freeform 236"/>
            <p:cNvSpPr/>
            <p:nvPr/>
          </p:nvSpPr>
          <p:spPr bwMode="auto">
            <a:xfrm>
              <a:off x="-2039938" y="4014789"/>
              <a:ext cx="119063" cy="211138"/>
            </a:xfrm>
            <a:custGeom>
              <a:avLst/>
              <a:gdLst>
                <a:gd name="T0" fmla="*/ 71 w 91"/>
                <a:gd name="T1" fmla="*/ 163 h 163"/>
                <a:gd name="T2" fmla="*/ 72 w 91"/>
                <a:gd name="T3" fmla="*/ 163 h 163"/>
                <a:gd name="T4" fmla="*/ 76 w 91"/>
                <a:gd name="T5" fmla="*/ 159 h 163"/>
                <a:gd name="T6" fmla="*/ 91 w 91"/>
                <a:gd name="T7" fmla="*/ 35 h 163"/>
                <a:gd name="T8" fmla="*/ 90 w 91"/>
                <a:gd name="T9" fmla="*/ 32 h 163"/>
                <a:gd name="T10" fmla="*/ 87 w 91"/>
                <a:gd name="T11" fmla="*/ 30 h 163"/>
                <a:gd name="T12" fmla="*/ 9 w 91"/>
                <a:gd name="T13" fmla="*/ 30 h 163"/>
                <a:gd name="T14" fmla="*/ 9 w 91"/>
                <a:gd name="T15" fmla="*/ 9 h 163"/>
                <a:gd name="T16" fmla="*/ 66 w 91"/>
                <a:gd name="T17" fmla="*/ 9 h 163"/>
                <a:gd name="T18" fmla="*/ 71 w 91"/>
                <a:gd name="T19" fmla="*/ 5 h 163"/>
                <a:gd name="T20" fmla="*/ 66 w 91"/>
                <a:gd name="T21" fmla="*/ 0 h 163"/>
                <a:gd name="T22" fmla="*/ 4 w 91"/>
                <a:gd name="T23" fmla="*/ 0 h 163"/>
                <a:gd name="T24" fmla="*/ 0 w 91"/>
                <a:gd name="T25" fmla="*/ 5 h 163"/>
                <a:gd name="T26" fmla="*/ 0 w 91"/>
                <a:gd name="T27" fmla="*/ 35 h 163"/>
                <a:gd name="T28" fmla="*/ 4 w 91"/>
                <a:gd name="T29" fmla="*/ 40 h 163"/>
                <a:gd name="T30" fmla="*/ 82 w 91"/>
                <a:gd name="T31" fmla="*/ 40 h 163"/>
                <a:gd name="T32" fmla="*/ 68 w 91"/>
                <a:gd name="T33" fmla="*/ 157 h 163"/>
                <a:gd name="T34" fmla="*/ 71 w 91"/>
                <a:gd name="T3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3">
                  <a:moveTo>
                    <a:pt x="71" y="163"/>
                  </a:moveTo>
                  <a:cubicBezTo>
                    <a:pt x="71" y="163"/>
                    <a:pt x="72" y="163"/>
                    <a:pt x="72" y="163"/>
                  </a:cubicBezTo>
                  <a:cubicBezTo>
                    <a:pt x="74" y="163"/>
                    <a:pt x="76" y="161"/>
                    <a:pt x="76" y="159"/>
                  </a:cubicBezTo>
                  <a:cubicBezTo>
                    <a:pt x="91" y="112"/>
                    <a:pt x="91" y="38"/>
                    <a:pt x="91" y="35"/>
                  </a:cubicBezTo>
                  <a:cubicBezTo>
                    <a:pt x="91" y="34"/>
                    <a:pt x="91" y="33"/>
                    <a:pt x="90" y="32"/>
                  </a:cubicBezTo>
                  <a:cubicBezTo>
                    <a:pt x="89" y="31"/>
                    <a:pt x="88" y="30"/>
                    <a:pt x="87" y="30"/>
                  </a:cubicBezTo>
                  <a:cubicBezTo>
                    <a:pt x="9" y="30"/>
                    <a:pt x="9" y="30"/>
                    <a:pt x="9" y="30"/>
                  </a:cubicBezTo>
                  <a:cubicBezTo>
                    <a:pt x="9" y="9"/>
                    <a:pt x="9" y="9"/>
                    <a:pt x="9" y="9"/>
                  </a:cubicBezTo>
                  <a:cubicBezTo>
                    <a:pt x="66" y="9"/>
                    <a:pt x="66" y="9"/>
                    <a:pt x="66" y="9"/>
                  </a:cubicBezTo>
                  <a:cubicBezTo>
                    <a:pt x="69" y="9"/>
                    <a:pt x="71" y="7"/>
                    <a:pt x="71" y="5"/>
                  </a:cubicBezTo>
                  <a:cubicBezTo>
                    <a:pt x="71" y="2"/>
                    <a:pt x="69" y="0"/>
                    <a:pt x="66" y="0"/>
                  </a:cubicBezTo>
                  <a:cubicBezTo>
                    <a:pt x="4" y="0"/>
                    <a:pt x="4" y="0"/>
                    <a:pt x="4" y="0"/>
                  </a:cubicBezTo>
                  <a:cubicBezTo>
                    <a:pt x="2" y="0"/>
                    <a:pt x="0" y="2"/>
                    <a:pt x="0" y="5"/>
                  </a:cubicBezTo>
                  <a:cubicBezTo>
                    <a:pt x="0" y="35"/>
                    <a:pt x="0" y="35"/>
                    <a:pt x="0" y="35"/>
                  </a:cubicBezTo>
                  <a:cubicBezTo>
                    <a:pt x="0" y="38"/>
                    <a:pt x="2" y="40"/>
                    <a:pt x="4" y="40"/>
                  </a:cubicBezTo>
                  <a:cubicBezTo>
                    <a:pt x="82" y="40"/>
                    <a:pt x="82" y="40"/>
                    <a:pt x="82" y="40"/>
                  </a:cubicBezTo>
                  <a:cubicBezTo>
                    <a:pt x="82" y="57"/>
                    <a:pt x="80" y="118"/>
                    <a:pt x="68" y="157"/>
                  </a:cubicBezTo>
                  <a:cubicBezTo>
                    <a:pt x="67" y="159"/>
                    <a:pt x="68" y="162"/>
                    <a:pt x="71" y="163"/>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8" name="Freeform 237"/>
            <p:cNvSpPr/>
            <p:nvPr/>
          </p:nvSpPr>
          <p:spPr bwMode="auto">
            <a:xfrm>
              <a:off x="-2070101" y="4073526"/>
              <a:ext cx="44450" cy="152400"/>
            </a:xfrm>
            <a:custGeom>
              <a:avLst/>
              <a:gdLst>
                <a:gd name="T0" fmla="*/ 3 w 34"/>
                <a:gd name="T1" fmla="*/ 116 h 117"/>
                <a:gd name="T2" fmla="*/ 6 w 34"/>
                <a:gd name="T3" fmla="*/ 117 h 117"/>
                <a:gd name="T4" fmla="*/ 10 w 34"/>
                <a:gd name="T5" fmla="*/ 114 h 117"/>
                <a:gd name="T6" fmla="*/ 34 w 34"/>
                <a:gd name="T7" fmla="*/ 5 h 117"/>
                <a:gd name="T8" fmla="*/ 30 w 34"/>
                <a:gd name="T9" fmla="*/ 0 h 117"/>
                <a:gd name="T10" fmla="*/ 25 w 34"/>
                <a:gd name="T11" fmla="*/ 4 h 117"/>
                <a:gd name="T12" fmla="*/ 2 w 34"/>
                <a:gd name="T13" fmla="*/ 110 h 117"/>
                <a:gd name="T14" fmla="*/ 3 w 34"/>
                <a:gd name="T15" fmla="*/ 116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7">
                  <a:moveTo>
                    <a:pt x="3" y="116"/>
                  </a:moveTo>
                  <a:cubicBezTo>
                    <a:pt x="4" y="117"/>
                    <a:pt x="5" y="117"/>
                    <a:pt x="6" y="117"/>
                  </a:cubicBezTo>
                  <a:cubicBezTo>
                    <a:pt x="7" y="117"/>
                    <a:pt x="9" y="116"/>
                    <a:pt x="10" y="114"/>
                  </a:cubicBezTo>
                  <a:cubicBezTo>
                    <a:pt x="32" y="75"/>
                    <a:pt x="34" y="7"/>
                    <a:pt x="34" y="5"/>
                  </a:cubicBezTo>
                  <a:cubicBezTo>
                    <a:pt x="34" y="2"/>
                    <a:pt x="32" y="0"/>
                    <a:pt x="30" y="0"/>
                  </a:cubicBezTo>
                  <a:cubicBezTo>
                    <a:pt x="27" y="0"/>
                    <a:pt x="25" y="2"/>
                    <a:pt x="25" y="4"/>
                  </a:cubicBezTo>
                  <a:cubicBezTo>
                    <a:pt x="25" y="5"/>
                    <a:pt x="23" y="73"/>
                    <a:pt x="2" y="110"/>
                  </a:cubicBezTo>
                  <a:cubicBezTo>
                    <a:pt x="0" y="112"/>
                    <a:pt x="1" y="115"/>
                    <a:pt x="3" y="116"/>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9" name="Freeform 238"/>
            <p:cNvSpPr/>
            <p:nvPr/>
          </p:nvSpPr>
          <p:spPr bwMode="auto">
            <a:xfrm>
              <a:off x="-1935163" y="3878264"/>
              <a:ext cx="173038" cy="101600"/>
            </a:xfrm>
            <a:custGeom>
              <a:avLst/>
              <a:gdLst>
                <a:gd name="T0" fmla="*/ 3 w 133"/>
                <a:gd name="T1" fmla="*/ 59 h 78"/>
                <a:gd name="T2" fmla="*/ 26 w 133"/>
                <a:gd name="T3" fmla="*/ 77 h 78"/>
                <a:gd name="T4" fmla="*/ 48 w 133"/>
                <a:gd name="T5" fmla="*/ 53 h 78"/>
                <a:gd name="T6" fmla="*/ 45 w 133"/>
                <a:gd name="T7" fmla="*/ 48 h 78"/>
                <a:gd name="T8" fmla="*/ 39 w 133"/>
                <a:gd name="T9" fmla="*/ 51 h 78"/>
                <a:gd name="T10" fmla="*/ 26 w 133"/>
                <a:gd name="T11" fmla="*/ 68 h 78"/>
                <a:gd name="T12" fmla="*/ 11 w 133"/>
                <a:gd name="T13" fmla="*/ 57 h 78"/>
                <a:gd name="T14" fmla="*/ 23 w 133"/>
                <a:gd name="T15" fmla="*/ 39 h 78"/>
                <a:gd name="T16" fmla="*/ 26 w 133"/>
                <a:gd name="T17" fmla="*/ 33 h 78"/>
                <a:gd name="T18" fmla="*/ 30 w 133"/>
                <a:gd name="T19" fmla="*/ 20 h 78"/>
                <a:gd name="T20" fmla="*/ 42 w 133"/>
                <a:gd name="T21" fmla="*/ 23 h 78"/>
                <a:gd name="T22" fmla="*/ 47 w 133"/>
                <a:gd name="T23" fmla="*/ 25 h 78"/>
                <a:gd name="T24" fmla="*/ 51 w 133"/>
                <a:gd name="T25" fmla="*/ 22 h 78"/>
                <a:gd name="T26" fmla="*/ 77 w 133"/>
                <a:gd name="T27" fmla="*/ 11 h 78"/>
                <a:gd name="T28" fmla="*/ 97 w 133"/>
                <a:gd name="T29" fmla="*/ 38 h 78"/>
                <a:gd name="T30" fmla="*/ 99 w 133"/>
                <a:gd name="T31" fmla="*/ 42 h 78"/>
                <a:gd name="T32" fmla="*/ 104 w 133"/>
                <a:gd name="T33" fmla="*/ 42 h 78"/>
                <a:gd name="T34" fmla="*/ 116 w 133"/>
                <a:gd name="T35" fmla="*/ 42 h 78"/>
                <a:gd name="T36" fmla="*/ 122 w 133"/>
                <a:gd name="T37" fmla="*/ 57 h 78"/>
                <a:gd name="T38" fmla="*/ 107 w 133"/>
                <a:gd name="T39" fmla="*/ 69 h 78"/>
                <a:gd name="T40" fmla="*/ 104 w 133"/>
                <a:gd name="T41" fmla="*/ 75 h 78"/>
                <a:gd name="T42" fmla="*/ 108 w 133"/>
                <a:gd name="T43" fmla="*/ 78 h 78"/>
                <a:gd name="T44" fmla="*/ 109 w 133"/>
                <a:gd name="T45" fmla="*/ 78 h 78"/>
                <a:gd name="T46" fmla="*/ 131 w 133"/>
                <a:gd name="T47" fmla="*/ 59 h 78"/>
                <a:gd name="T48" fmla="*/ 121 w 133"/>
                <a:gd name="T49" fmla="*/ 35 h 78"/>
                <a:gd name="T50" fmla="*/ 106 w 133"/>
                <a:gd name="T51" fmla="*/ 32 h 78"/>
                <a:gd name="T52" fmla="*/ 79 w 133"/>
                <a:gd name="T53" fmla="*/ 2 h 78"/>
                <a:gd name="T54" fmla="*/ 45 w 133"/>
                <a:gd name="T55" fmla="*/ 13 h 78"/>
                <a:gd name="T56" fmla="*/ 25 w 133"/>
                <a:gd name="T57" fmla="*/ 12 h 78"/>
                <a:gd name="T58" fmla="*/ 16 w 133"/>
                <a:gd name="T59" fmla="*/ 32 h 78"/>
                <a:gd name="T60" fmla="*/ 3 w 133"/>
                <a:gd name="T61"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78">
                  <a:moveTo>
                    <a:pt x="3" y="59"/>
                  </a:moveTo>
                  <a:cubicBezTo>
                    <a:pt x="5" y="69"/>
                    <a:pt x="15" y="77"/>
                    <a:pt x="26" y="77"/>
                  </a:cubicBezTo>
                  <a:cubicBezTo>
                    <a:pt x="31" y="77"/>
                    <a:pt x="44" y="75"/>
                    <a:pt x="48" y="53"/>
                  </a:cubicBezTo>
                  <a:cubicBezTo>
                    <a:pt x="49" y="51"/>
                    <a:pt x="47" y="48"/>
                    <a:pt x="45" y="48"/>
                  </a:cubicBezTo>
                  <a:cubicBezTo>
                    <a:pt x="42" y="47"/>
                    <a:pt x="40" y="49"/>
                    <a:pt x="39" y="51"/>
                  </a:cubicBezTo>
                  <a:cubicBezTo>
                    <a:pt x="37" y="62"/>
                    <a:pt x="32" y="68"/>
                    <a:pt x="26" y="68"/>
                  </a:cubicBezTo>
                  <a:cubicBezTo>
                    <a:pt x="19" y="68"/>
                    <a:pt x="13" y="63"/>
                    <a:pt x="11" y="57"/>
                  </a:cubicBezTo>
                  <a:cubicBezTo>
                    <a:pt x="10" y="50"/>
                    <a:pt x="14" y="44"/>
                    <a:pt x="23" y="39"/>
                  </a:cubicBezTo>
                  <a:cubicBezTo>
                    <a:pt x="25" y="38"/>
                    <a:pt x="26" y="35"/>
                    <a:pt x="26" y="33"/>
                  </a:cubicBezTo>
                  <a:cubicBezTo>
                    <a:pt x="22" y="25"/>
                    <a:pt x="27" y="21"/>
                    <a:pt x="30" y="20"/>
                  </a:cubicBezTo>
                  <a:cubicBezTo>
                    <a:pt x="34" y="18"/>
                    <a:pt x="39" y="19"/>
                    <a:pt x="42" y="23"/>
                  </a:cubicBezTo>
                  <a:cubicBezTo>
                    <a:pt x="43" y="25"/>
                    <a:pt x="45" y="26"/>
                    <a:pt x="47" y="25"/>
                  </a:cubicBezTo>
                  <a:cubicBezTo>
                    <a:pt x="49" y="25"/>
                    <a:pt x="50" y="24"/>
                    <a:pt x="51" y="22"/>
                  </a:cubicBezTo>
                  <a:cubicBezTo>
                    <a:pt x="53" y="15"/>
                    <a:pt x="66" y="9"/>
                    <a:pt x="77" y="11"/>
                  </a:cubicBezTo>
                  <a:cubicBezTo>
                    <a:pt x="83" y="12"/>
                    <a:pt x="97" y="17"/>
                    <a:pt x="97" y="38"/>
                  </a:cubicBezTo>
                  <a:cubicBezTo>
                    <a:pt x="97" y="40"/>
                    <a:pt x="98" y="41"/>
                    <a:pt x="99" y="42"/>
                  </a:cubicBezTo>
                  <a:cubicBezTo>
                    <a:pt x="100" y="43"/>
                    <a:pt x="102" y="43"/>
                    <a:pt x="104" y="42"/>
                  </a:cubicBezTo>
                  <a:cubicBezTo>
                    <a:pt x="109" y="39"/>
                    <a:pt x="113" y="40"/>
                    <a:pt x="116" y="42"/>
                  </a:cubicBezTo>
                  <a:cubicBezTo>
                    <a:pt x="121" y="46"/>
                    <a:pt x="123" y="52"/>
                    <a:pt x="122" y="57"/>
                  </a:cubicBezTo>
                  <a:cubicBezTo>
                    <a:pt x="121" y="63"/>
                    <a:pt x="116" y="67"/>
                    <a:pt x="107" y="69"/>
                  </a:cubicBezTo>
                  <a:cubicBezTo>
                    <a:pt x="105" y="70"/>
                    <a:pt x="103" y="72"/>
                    <a:pt x="104" y="75"/>
                  </a:cubicBezTo>
                  <a:cubicBezTo>
                    <a:pt x="104" y="77"/>
                    <a:pt x="106" y="78"/>
                    <a:pt x="108" y="78"/>
                  </a:cubicBezTo>
                  <a:cubicBezTo>
                    <a:pt x="109" y="78"/>
                    <a:pt x="109" y="78"/>
                    <a:pt x="109" y="78"/>
                  </a:cubicBezTo>
                  <a:cubicBezTo>
                    <a:pt x="121" y="76"/>
                    <a:pt x="129" y="69"/>
                    <a:pt x="131" y="59"/>
                  </a:cubicBezTo>
                  <a:cubicBezTo>
                    <a:pt x="133" y="50"/>
                    <a:pt x="129" y="40"/>
                    <a:pt x="121" y="35"/>
                  </a:cubicBezTo>
                  <a:cubicBezTo>
                    <a:pt x="117" y="31"/>
                    <a:pt x="111" y="30"/>
                    <a:pt x="106" y="32"/>
                  </a:cubicBezTo>
                  <a:cubicBezTo>
                    <a:pt x="104" y="16"/>
                    <a:pt x="94" y="5"/>
                    <a:pt x="79" y="2"/>
                  </a:cubicBezTo>
                  <a:cubicBezTo>
                    <a:pt x="65" y="0"/>
                    <a:pt x="52" y="5"/>
                    <a:pt x="45" y="13"/>
                  </a:cubicBezTo>
                  <a:cubicBezTo>
                    <a:pt x="40" y="9"/>
                    <a:pt x="32" y="9"/>
                    <a:pt x="25" y="12"/>
                  </a:cubicBezTo>
                  <a:cubicBezTo>
                    <a:pt x="19" y="15"/>
                    <a:pt x="14" y="22"/>
                    <a:pt x="16" y="32"/>
                  </a:cubicBezTo>
                  <a:cubicBezTo>
                    <a:pt x="5" y="39"/>
                    <a:pt x="0" y="49"/>
                    <a:pt x="3" y="5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0" name="Freeform 239"/>
            <p:cNvSpPr/>
            <p:nvPr/>
          </p:nvSpPr>
          <p:spPr bwMode="auto">
            <a:xfrm>
              <a:off x="-2062163" y="3881439"/>
              <a:ext cx="131763" cy="120650"/>
            </a:xfrm>
            <a:custGeom>
              <a:avLst/>
              <a:gdLst>
                <a:gd name="T0" fmla="*/ 13 w 102"/>
                <a:gd name="T1" fmla="*/ 90 h 93"/>
                <a:gd name="T2" fmla="*/ 22 w 102"/>
                <a:gd name="T3" fmla="*/ 93 h 93"/>
                <a:gd name="T4" fmla="*/ 27 w 102"/>
                <a:gd name="T5" fmla="*/ 92 h 93"/>
                <a:gd name="T6" fmla="*/ 29 w 102"/>
                <a:gd name="T7" fmla="*/ 86 h 93"/>
                <a:gd name="T8" fmla="*/ 23 w 102"/>
                <a:gd name="T9" fmla="*/ 84 h 93"/>
                <a:gd name="T10" fmla="*/ 18 w 102"/>
                <a:gd name="T11" fmla="*/ 82 h 93"/>
                <a:gd name="T12" fmla="*/ 11 w 102"/>
                <a:gd name="T13" fmla="*/ 67 h 93"/>
                <a:gd name="T14" fmla="*/ 25 w 102"/>
                <a:gd name="T15" fmla="*/ 54 h 93"/>
                <a:gd name="T16" fmla="*/ 28 w 102"/>
                <a:gd name="T17" fmla="*/ 52 h 93"/>
                <a:gd name="T18" fmla="*/ 28 w 102"/>
                <a:gd name="T19" fmla="*/ 49 h 93"/>
                <a:gd name="T20" fmla="*/ 37 w 102"/>
                <a:gd name="T21" fmla="*/ 21 h 93"/>
                <a:gd name="T22" fmla="*/ 60 w 102"/>
                <a:gd name="T23" fmla="*/ 22 h 93"/>
                <a:gd name="T24" fmla="*/ 65 w 102"/>
                <a:gd name="T25" fmla="*/ 24 h 93"/>
                <a:gd name="T26" fmla="*/ 68 w 102"/>
                <a:gd name="T27" fmla="*/ 21 h 93"/>
                <a:gd name="T28" fmla="*/ 81 w 102"/>
                <a:gd name="T29" fmla="*/ 9 h 93"/>
                <a:gd name="T30" fmla="*/ 92 w 102"/>
                <a:gd name="T31" fmla="*/ 22 h 93"/>
                <a:gd name="T32" fmla="*/ 98 w 102"/>
                <a:gd name="T33" fmla="*/ 25 h 93"/>
                <a:gd name="T34" fmla="*/ 101 w 102"/>
                <a:gd name="T35" fmla="*/ 19 h 93"/>
                <a:gd name="T36" fmla="*/ 81 w 102"/>
                <a:gd name="T37" fmla="*/ 0 h 93"/>
                <a:gd name="T38" fmla="*/ 62 w 102"/>
                <a:gd name="T39" fmla="*/ 12 h 93"/>
                <a:gd name="T40" fmla="*/ 33 w 102"/>
                <a:gd name="T41" fmla="*/ 13 h 93"/>
                <a:gd name="T42" fmla="*/ 18 w 102"/>
                <a:gd name="T43" fmla="*/ 48 h 93"/>
                <a:gd name="T44" fmla="*/ 2 w 102"/>
                <a:gd name="T45" fmla="*/ 66 h 93"/>
                <a:gd name="T46" fmla="*/ 13 w 102"/>
                <a:gd name="T4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93">
                  <a:moveTo>
                    <a:pt x="13" y="90"/>
                  </a:moveTo>
                  <a:cubicBezTo>
                    <a:pt x="16" y="92"/>
                    <a:pt x="19" y="93"/>
                    <a:pt x="22" y="93"/>
                  </a:cubicBezTo>
                  <a:cubicBezTo>
                    <a:pt x="24" y="93"/>
                    <a:pt x="25" y="93"/>
                    <a:pt x="27" y="92"/>
                  </a:cubicBezTo>
                  <a:cubicBezTo>
                    <a:pt x="29" y="91"/>
                    <a:pt x="30" y="89"/>
                    <a:pt x="29" y="86"/>
                  </a:cubicBezTo>
                  <a:cubicBezTo>
                    <a:pt x="28" y="84"/>
                    <a:pt x="25" y="83"/>
                    <a:pt x="23" y="84"/>
                  </a:cubicBezTo>
                  <a:cubicBezTo>
                    <a:pt x="22" y="84"/>
                    <a:pt x="20" y="84"/>
                    <a:pt x="18" y="82"/>
                  </a:cubicBezTo>
                  <a:cubicBezTo>
                    <a:pt x="14" y="79"/>
                    <a:pt x="10" y="73"/>
                    <a:pt x="11" y="67"/>
                  </a:cubicBezTo>
                  <a:cubicBezTo>
                    <a:pt x="12" y="61"/>
                    <a:pt x="19" y="57"/>
                    <a:pt x="25" y="54"/>
                  </a:cubicBezTo>
                  <a:cubicBezTo>
                    <a:pt x="26" y="54"/>
                    <a:pt x="27" y="53"/>
                    <a:pt x="28" y="52"/>
                  </a:cubicBezTo>
                  <a:cubicBezTo>
                    <a:pt x="28" y="51"/>
                    <a:pt x="28" y="50"/>
                    <a:pt x="28" y="49"/>
                  </a:cubicBezTo>
                  <a:cubicBezTo>
                    <a:pt x="22" y="32"/>
                    <a:pt x="31" y="24"/>
                    <a:pt x="37" y="21"/>
                  </a:cubicBezTo>
                  <a:cubicBezTo>
                    <a:pt x="47" y="17"/>
                    <a:pt x="58" y="18"/>
                    <a:pt x="60" y="22"/>
                  </a:cubicBezTo>
                  <a:cubicBezTo>
                    <a:pt x="61" y="23"/>
                    <a:pt x="63" y="24"/>
                    <a:pt x="65" y="24"/>
                  </a:cubicBezTo>
                  <a:cubicBezTo>
                    <a:pt x="66" y="23"/>
                    <a:pt x="68" y="22"/>
                    <a:pt x="68" y="21"/>
                  </a:cubicBezTo>
                  <a:cubicBezTo>
                    <a:pt x="71" y="13"/>
                    <a:pt x="76" y="9"/>
                    <a:pt x="81" y="9"/>
                  </a:cubicBezTo>
                  <a:cubicBezTo>
                    <a:pt x="86" y="10"/>
                    <a:pt x="91" y="14"/>
                    <a:pt x="92" y="22"/>
                  </a:cubicBezTo>
                  <a:cubicBezTo>
                    <a:pt x="93" y="24"/>
                    <a:pt x="96" y="26"/>
                    <a:pt x="98" y="25"/>
                  </a:cubicBezTo>
                  <a:cubicBezTo>
                    <a:pt x="101" y="24"/>
                    <a:pt x="102" y="22"/>
                    <a:pt x="101" y="19"/>
                  </a:cubicBezTo>
                  <a:cubicBezTo>
                    <a:pt x="98" y="8"/>
                    <a:pt x="91" y="0"/>
                    <a:pt x="81" y="0"/>
                  </a:cubicBezTo>
                  <a:cubicBezTo>
                    <a:pt x="74" y="0"/>
                    <a:pt x="67" y="4"/>
                    <a:pt x="62" y="12"/>
                  </a:cubicBezTo>
                  <a:cubicBezTo>
                    <a:pt x="55" y="7"/>
                    <a:pt x="42" y="8"/>
                    <a:pt x="33" y="13"/>
                  </a:cubicBezTo>
                  <a:cubicBezTo>
                    <a:pt x="22" y="18"/>
                    <a:pt x="13" y="30"/>
                    <a:pt x="18" y="48"/>
                  </a:cubicBezTo>
                  <a:cubicBezTo>
                    <a:pt x="6" y="53"/>
                    <a:pt x="2" y="61"/>
                    <a:pt x="2" y="66"/>
                  </a:cubicBezTo>
                  <a:cubicBezTo>
                    <a:pt x="0" y="76"/>
                    <a:pt x="6" y="85"/>
                    <a:pt x="13" y="9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1" name="Freeform 240"/>
            <p:cNvSpPr/>
            <p:nvPr/>
          </p:nvSpPr>
          <p:spPr bwMode="auto">
            <a:xfrm>
              <a:off x="-1851026" y="3940176"/>
              <a:ext cx="44450" cy="26988"/>
            </a:xfrm>
            <a:custGeom>
              <a:avLst/>
              <a:gdLst>
                <a:gd name="T0" fmla="*/ 9 w 34"/>
                <a:gd name="T1" fmla="*/ 21 h 21"/>
                <a:gd name="T2" fmla="*/ 33 w 34"/>
                <a:gd name="T3" fmla="*/ 7 h 21"/>
                <a:gd name="T4" fmla="*/ 31 w 34"/>
                <a:gd name="T5" fmla="*/ 1 h 21"/>
                <a:gd name="T6" fmla="*/ 25 w 34"/>
                <a:gd name="T7" fmla="*/ 3 h 21"/>
                <a:gd name="T8" fmla="*/ 6 w 34"/>
                <a:gd name="T9" fmla="*/ 11 h 21"/>
                <a:gd name="T10" fmla="*/ 1 w 34"/>
                <a:gd name="T11" fmla="*/ 15 h 21"/>
                <a:gd name="T12" fmla="*/ 5 w 34"/>
                <a:gd name="T13" fmla="*/ 21 h 21"/>
                <a:gd name="T14" fmla="*/ 9 w 3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9" y="21"/>
                  </a:moveTo>
                  <a:cubicBezTo>
                    <a:pt x="15" y="21"/>
                    <a:pt x="27" y="19"/>
                    <a:pt x="33" y="7"/>
                  </a:cubicBezTo>
                  <a:cubicBezTo>
                    <a:pt x="34" y="5"/>
                    <a:pt x="33" y="2"/>
                    <a:pt x="31" y="1"/>
                  </a:cubicBezTo>
                  <a:cubicBezTo>
                    <a:pt x="29" y="0"/>
                    <a:pt x="26" y="1"/>
                    <a:pt x="25" y="3"/>
                  </a:cubicBezTo>
                  <a:cubicBezTo>
                    <a:pt x="19" y="13"/>
                    <a:pt x="7" y="12"/>
                    <a:pt x="6" y="11"/>
                  </a:cubicBezTo>
                  <a:cubicBezTo>
                    <a:pt x="4" y="11"/>
                    <a:pt x="1" y="13"/>
                    <a:pt x="1" y="15"/>
                  </a:cubicBezTo>
                  <a:cubicBezTo>
                    <a:pt x="0" y="18"/>
                    <a:pt x="2" y="20"/>
                    <a:pt x="5" y="21"/>
                  </a:cubicBezTo>
                  <a:cubicBezTo>
                    <a:pt x="5" y="21"/>
                    <a:pt x="6" y="21"/>
                    <a:pt x="9" y="21"/>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 name="Freeform 241"/>
            <p:cNvSpPr/>
            <p:nvPr/>
          </p:nvSpPr>
          <p:spPr bwMode="auto">
            <a:xfrm>
              <a:off x="-1979613" y="3954464"/>
              <a:ext cx="34925" cy="49213"/>
            </a:xfrm>
            <a:custGeom>
              <a:avLst/>
              <a:gdLst>
                <a:gd name="T0" fmla="*/ 6 w 27"/>
                <a:gd name="T1" fmla="*/ 29 h 38"/>
                <a:gd name="T2" fmla="*/ 6 w 27"/>
                <a:gd name="T3" fmla="*/ 29 h 38"/>
                <a:gd name="T4" fmla="*/ 2 w 27"/>
                <a:gd name="T5" fmla="*/ 33 h 38"/>
                <a:gd name="T6" fmla="*/ 6 w 27"/>
                <a:gd name="T7" fmla="*/ 38 h 38"/>
                <a:gd name="T8" fmla="*/ 6 w 27"/>
                <a:gd name="T9" fmla="*/ 38 h 38"/>
                <a:gd name="T10" fmla="*/ 24 w 27"/>
                <a:gd name="T11" fmla="*/ 28 h 38"/>
                <a:gd name="T12" fmla="*/ 22 w 27"/>
                <a:gd name="T13" fmla="*/ 9 h 38"/>
                <a:gd name="T14" fmla="*/ 5 w 27"/>
                <a:gd name="T15" fmla="*/ 1 h 38"/>
                <a:gd name="T16" fmla="*/ 1 w 27"/>
                <a:gd name="T17" fmla="*/ 6 h 38"/>
                <a:gd name="T18" fmla="*/ 6 w 27"/>
                <a:gd name="T19" fmla="*/ 10 h 38"/>
                <a:gd name="T20" fmla="*/ 15 w 27"/>
                <a:gd name="T21" fmla="*/ 14 h 38"/>
                <a:gd name="T22" fmla="*/ 15 w 27"/>
                <a:gd name="T23" fmla="*/ 24 h 38"/>
                <a:gd name="T24" fmla="*/ 6 w 27"/>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6" y="29"/>
                  </a:moveTo>
                  <a:cubicBezTo>
                    <a:pt x="6" y="29"/>
                    <a:pt x="6" y="29"/>
                    <a:pt x="6" y="29"/>
                  </a:cubicBezTo>
                  <a:cubicBezTo>
                    <a:pt x="4" y="29"/>
                    <a:pt x="2" y="31"/>
                    <a:pt x="2" y="33"/>
                  </a:cubicBezTo>
                  <a:cubicBezTo>
                    <a:pt x="2" y="36"/>
                    <a:pt x="4" y="38"/>
                    <a:pt x="6" y="38"/>
                  </a:cubicBezTo>
                  <a:cubicBezTo>
                    <a:pt x="6" y="38"/>
                    <a:pt x="6" y="38"/>
                    <a:pt x="6" y="38"/>
                  </a:cubicBezTo>
                  <a:cubicBezTo>
                    <a:pt x="14" y="38"/>
                    <a:pt x="20" y="34"/>
                    <a:pt x="24" y="28"/>
                  </a:cubicBezTo>
                  <a:cubicBezTo>
                    <a:pt x="27" y="22"/>
                    <a:pt x="26" y="15"/>
                    <a:pt x="22" y="9"/>
                  </a:cubicBezTo>
                  <a:cubicBezTo>
                    <a:pt x="18" y="3"/>
                    <a:pt x="12" y="0"/>
                    <a:pt x="5" y="1"/>
                  </a:cubicBezTo>
                  <a:cubicBezTo>
                    <a:pt x="2" y="2"/>
                    <a:pt x="0" y="4"/>
                    <a:pt x="1" y="6"/>
                  </a:cubicBezTo>
                  <a:cubicBezTo>
                    <a:pt x="1" y="9"/>
                    <a:pt x="3" y="11"/>
                    <a:pt x="6" y="10"/>
                  </a:cubicBezTo>
                  <a:cubicBezTo>
                    <a:pt x="11" y="10"/>
                    <a:pt x="13" y="12"/>
                    <a:pt x="15" y="14"/>
                  </a:cubicBezTo>
                  <a:cubicBezTo>
                    <a:pt x="17" y="17"/>
                    <a:pt x="17" y="21"/>
                    <a:pt x="15" y="24"/>
                  </a:cubicBezTo>
                  <a:cubicBezTo>
                    <a:pt x="14" y="27"/>
                    <a:pt x="11" y="29"/>
                    <a:pt x="6" y="2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7" name="TextBox 6"/>
          <p:cNvSpPr txBox="1"/>
          <p:nvPr/>
        </p:nvSpPr>
        <p:spPr>
          <a:xfrm>
            <a:off x="236487" y="5445836"/>
            <a:ext cx="6050020" cy="738664"/>
          </a:xfrm>
          <a:prstGeom prst="rect">
            <a:avLst/>
          </a:prstGeom>
        </p:spPr>
        <p:txBody>
          <a:bodyPr wrap="square" lIns="0" tIns="0" rIns="0" bIns="0" rtlCol="0">
            <a:noAutofit/>
          </a:bodyPr>
          <a:lstStyle/>
          <a:p>
            <a:pPr rtl="0"/>
            <a:r>
              <a:rPr lang="kk" sz="1600" b="0" i="0" u="none" strike="noStrike" dirty="0">
                <a:latin typeface="Arial"/>
              </a:rPr>
              <a:t>"Качары кені" АҚ табиғи монополиялар туралы заңнамаға сәйкес уәкілетті орган бекіткен тариф бойынша жылу энергиясын өндіру бойынша қызметтер көрсетеді</a:t>
            </a:r>
            <a:endParaRPr lang="ru-RU" sz="1600" dirty="0"/>
          </a:p>
        </p:txBody>
      </p:sp>
      <p:sp>
        <p:nvSpPr>
          <p:cNvPr id="23" name="TextBox 22"/>
          <p:cNvSpPr txBox="1"/>
          <p:nvPr/>
        </p:nvSpPr>
        <p:spPr>
          <a:xfrm>
            <a:off x="217236" y="3490014"/>
            <a:ext cx="6069270" cy="738664"/>
          </a:xfrm>
          <a:prstGeom prst="rect">
            <a:avLst/>
          </a:prstGeom>
        </p:spPr>
        <p:txBody>
          <a:bodyPr wrap="square" lIns="0" tIns="0" rIns="0" bIns="0" rtlCol="0">
            <a:noAutofit/>
          </a:bodyPr>
          <a:lstStyle/>
          <a:p>
            <a:pPr indent="539750" algn="just" rtl="0"/>
            <a:r>
              <a:rPr lang="kk" sz="1600" b="0" i="0" u="none" strike="noStrike" dirty="0">
                <a:latin typeface="Arial"/>
              </a:rPr>
              <a:t>Қашар кентінде жылу энергиясын өндіру бойынша қызметтер көрсететін </a:t>
            </a:r>
            <a:r>
              <a:rPr lang="kk" sz="1600" b="1" i="0" u="none" strike="noStrike" dirty="0">
                <a:latin typeface="Arial"/>
              </a:rPr>
              <a:t>Қашар жылу орталығы (ҚЖО)</a:t>
            </a:r>
            <a:r>
              <a:rPr lang="kk" sz="1600" b="0" i="0" u="none" strike="noStrike" dirty="0">
                <a:latin typeface="Arial"/>
              </a:rPr>
              <a:t> - "Качары кені" АҚ құрылымдық бөлімшесі</a:t>
            </a:r>
            <a:endParaRPr lang="ru-RU" sz="1600" dirty="0"/>
          </a:p>
        </p:txBody>
      </p:sp>
      <p:grpSp>
        <p:nvGrpSpPr>
          <p:cNvPr id="25" name="Group 488"/>
          <p:cNvGrpSpPr/>
          <p:nvPr/>
        </p:nvGrpSpPr>
        <p:grpSpPr>
          <a:xfrm>
            <a:off x="327039" y="3350987"/>
            <a:ext cx="371475" cy="371475"/>
            <a:chOff x="-2103438" y="3878264"/>
            <a:chExt cx="371475" cy="371475"/>
          </a:xfrm>
        </p:grpSpPr>
        <p:sp>
          <p:nvSpPr>
            <p:cNvPr id="26" name="Freeform 231"/>
            <p:cNvSpPr/>
            <p:nvPr/>
          </p:nvSpPr>
          <p:spPr bwMode="auto">
            <a:xfrm>
              <a:off x="-2103438" y="4238626"/>
              <a:ext cx="101600" cy="11113"/>
            </a:xfrm>
            <a:custGeom>
              <a:avLst/>
              <a:gdLst>
                <a:gd name="T0" fmla="*/ 73 w 78"/>
                <a:gd name="T1" fmla="*/ 0 h 9"/>
                <a:gd name="T2" fmla="*/ 5 w 78"/>
                <a:gd name="T3" fmla="*/ 0 h 9"/>
                <a:gd name="T4" fmla="*/ 0 w 78"/>
                <a:gd name="T5" fmla="*/ 5 h 9"/>
                <a:gd name="T6" fmla="*/ 5 w 78"/>
                <a:gd name="T7" fmla="*/ 9 h 9"/>
                <a:gd name="T8" fmla="*/ 73 w 78"/>
                <a:gd name="T9" fmla="*/ 9 h 9"/>
                <a:gd name="T10" fmla="*/ 78 w 78"/>
                <a:gd name="T11" fmla="*/ 5 h 9"/>
                <a:gd name="T12" fmla="*/ 73 w 7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8" h="9">
                  <a:moveTo>
                    <a:pt x="73" y="0"/>
                  </a:moveTo>
                  <a:cubicBezTo>
                    <a:pt x="5" y="0"/>
                    <a:pt x="5" y="0"/>
                    <a:pt x="5" y="0"/>
                  </a:cubicBezTo>
                  <a:cubicBezTo>
                    <a:pt x="2" y="0"/>
                    <a:pt x="0" y="2"/>
                    <a:pt x="0" y="5"/>
                  </a:cubicBezTo>
                  <a:cubicBezTo>
                    <a:pt x="0" y="7"/>
                    <a:pt x="2" y="9"/>
                    <a:pt x="5" y="9"/>
                  </a:cubicBezTo>
                  <a:cubicBezTo>
                    <a:pt x="73" y="9"/>
                    <a:pt x="73" y="9"/>
                    <a:pt x="73" y="9"/>
                  </a:cubicBezTo>
                  <a:cubicBezTo>
                    <a:pt x="76" y="9"/>
                    <a:pt x="78" y="7"/>
                    <a:pt x="78" y="5"/>
                  </a:cubicBezTo>
                  <a:cubicBezTo>
                    <a:pt x="78" y="2"/>
                    <a:pt x="76" y="0"/>
                    <a:pt x="73"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7" name="Freeform 232"/>
            <p:cNvSpPr/>
            <p:nvPr/>
          </p:nvSpPr>
          <p:spPr bwMode="auto">
            <a:xfrm>
              <a:off x="-1984376" y="4238626"/>
              <a:ext cx="82550" cy="11113"/>
            </a:xfrm>
            <a:custGeom>
              <a:avLst/>
              <a:gdLst>
                <a:gd name="T0" fmla="*/ 60 w 64"/>
                <a:gd name="T1" fmla="*/ 0 h 9"/>
                <a:gd name="T2" fmla="*/ 5 w 64"/>
                <a:gd name="T3" fmla="*/ 0 h 9"/>
                <a:gd name="T4" fmla="*/ 0 w 64"/>
                <a:gd name="T5" fmla="*/ 5 h 9"/>
                <a:gd name="T6" fmla="*/ 5 w 64"/>
                <a:gd name="T7" fmla="*/ 9 h 9"/>
                <a:gd name="T8" fmla="*/ 60 w 64"/>
                <a:gd name="T9" fmla="*/ 9 h 9"/>
                <a:gd name="T10" fmla="*/ 64 w 64"/>
                <a:gd name="T11" fmla="*/ 5 h 9"/>
                <a:gd name="T12" fmla="*/ 60 w 6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4" h="9">
                  <a:moveTo>
                    <a:pt x="60" y="0"/>
                  </a:moveTo>
                  <a:cubicBezTo>
                    <a:pt x="5" y="0"/>
                    <a:pt x="5" y="0"/>
                    <a:pt x="5" y="0"/>
                  </a:cubicBezTo>
                  <a:cubicBezTo>
                    <a:pt x="2" y="0"/>
                    <a:pt x="0" y="2"/>
                    <a:pt x="0" y="5"/>
                  </a:cubicBezTo>
                  <a:cubicBezTo>
                    <a:pt x="0" y="7"/>
                    <a:pt x="2" y="9"/>
                    <a:pt x="5" y="9"/>
                  </a:cubicBezTo>
                  <a:cubicBezTo>
                    <a:pt x="60" y="9"/>
                    <a:pt x="60" y="9"/>
                    <a:pt x="60" y="9"/>
                  </a:cubicBezTo>
                  <a:cubicBezTo>
                    <a:pt x="62" y="9"/>
                    <a:pt x="64" y="7"/>
                    <a:pt x="64" y="5"/>
                  </a:cubicBezTo>
                  <a:cubicBezTo>
                    <a:pt x="64" y="2"/>
                    <a:pt x="62" y="0"/>
                    <a:pt x="6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8" name="Freeform 233"/>
            <p:cNvSpPr/>
            <p:nvPr/>
          </p:nvSpPr>
          <p:spPr bwMode="auto">
            <a:xfrm>
              <a:off x="-1827213" y="4238626"/>
              <a:ext cx="95250" cy="11113"/>
            </a:xfrm>
            <a:custGeom>
              <a:avLst/>
              <a:gdLst>
                <a:gd name="T0" fmla="*/ 67 w 72"/>
                <a:gd name="T1" fmla="*/ 0 h 9"/>
                <a:gd name="T2" fmla="*/ 5 w 72"/>
                <a:gd name="T3" fmla="*/ 0 h 9"/>
                <a:gd name="T4" fmla="*/ 0 w 72"/>
                <a:gd name="T5" fmla="*/ 5 h 9"/>
                <a:gd name="T6" fmla="*/ 5 w 72"/>
                <a:gd name="T7" fmla="*/ 9 h 9"/>
                <a:gd name="T8" fmla="*/ 67 w 72"/>
                <a:gd name="T9" fmla="*/ 9 h 9"/>
                <a:gd name="T10" fmla="*/ 72 w 72"/>
                <a:gd name="T11" fmla="*/ 5 h 9"/>
                <a:gd name="T12" fmla="*/ 67 w 7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67" y="0"/>
                  </a:moveTo>
                  <a:cubicBezTo>
                    <a:pt x="5" y="0"/>
                    <a:pt x="5" y="0"/>
                    <a:pt x="5" y="0"/>
                  </a:cubicBezTo>
                  <a:cubicBezTo>
                    <a:pt x="2" y="0"/>
                    <a:pt x="0" y="2"/>
                    <a:pt x="0" y="5"/>
                  </a:cubicBezTo>
                  <a:cubicBezTo>
                    <a:pt x="0" y="7"/>
                    <a:pt x="2" y="9"/>
                    <a:pt x="5" y="9"/>
                  </a:cubicBezTo>
                  <a:cubicBezTo>
                    <a:pt x="67" y="9"/>
                    <a:pt x="67" y="9"/>
                    <a:pt x="67" y="9"/>
                  </a:cubicBezTo>
                  <a:cubicBezTo>
                    <a:pt x="70" y="9"/>
                    <a:pt x="72" y="7"/>
                    <a:pt x="72" y="5"/>
                  </a:cubicBezTo>
                  <a:cubicBezTo>
                    <a:pt x="72" y="2"/>
                    <a:pt x="70" y="0"/>
                    <a:pt x="67"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9" name="Freeform 234"/>
            <p:cNvSpPr/>
            <p:nvPr/>
          </p:nvSpPr>
          <p:spPr bwMode="auto">
            <a:xfrm>
              <a:off x="-1882776" y="4238626"/>
              <a:ext cx="38100" cy="11113"/>
            </a:xfrm>
            <a:custGeom>
              <a:avLst/>
              <a:gdLst>
                <a:gd name="T0" fmla="*/ 25 w 29"/>
                <a:gd name="T1" fmla="*/ 0 h 9"/>
                <a:gd name="T2" fmla="*/ 5 w 29"/>
                <a:gd name="T3" fmla="*/ 0 h 9"/>
                <a:gd name="T4" fmla="*/ 0 w 29"/>
                <a:gd name="T5" fmla="*/ 5 h 9"/>
                <a:gd name="T6" fmla="*/ 5 w 29"/>
                <a:gd name="T7" fmla="*/ 9 h 9"/>
                <a:gd name="T8" fmla="*/ 25 w 29"/>
                <a:gd name="T9" fmla="*/ 9 h 9"/>
                <a:gd name="T10" fmla="*/ 29 w 29"/>
                <a:gd name="T11" fmla="*/ 5 h 9"/>
                <a:gd name="T12" fmla="*/ 25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5" y="0"/>
                  </a:moveTo>
                  <a:cubicBezTo>
                    <a:pt x="5" y="0"/>
                    <a:pt x="5" y="0"/>
                    <a:pt x="5" y="0"/>
                  </a:cubicBezTo>
                  <a:cubicBezTo>
                    <a:pt x="2" y="0"/>
                    <a:pt x="0" y="2"/>
                    <a:pt x="0" y="5"/>
                  </a:cubicBezTo>
                  <a:cubicBezTo>
                    <a:pt x="0" y="7"/>
                    <a:pt x="2" y="9"/>
                    <a:pt x="5" y="9"/>
                  </a:cubicBezTo>
                  <a:cubicBezTo>
                    <a:pt x="25" y="9"/>
                    <a:pt x="25" y="9"/>
                    <a:pt x="25" y="9"/>
                  </a:cubicBezTo>
                  <a:cubicBezTo>
                    <a:pt x="27" y="9"/>
                    <a:pt x="29" y="7"/>
                    <a:pt x="29" y="5"/>
                  </a:cubicBezTo>
                  <a:cubicBezTo>
                    <a:pt x="29" y="2"/>
                    <a:pt x="27" y="0"/>
                    <a:pt x="25"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0" name="Freeform 235"/>
            <p:cNvSpPr/>
            <p:nvPr/>
          </p:nvSpPr>
          <p:spPr bwMode="auto">
            <a:xfrm>
              <a:off x="-1935163" y="3990976"/>
              <a:ext cx="169863" cy="234950"/>
            </a:xfrm>
            <a:custGeom>
              <a:avLst/>
              <a:gdLst>
                <a:gd name="T0" fmla="*/ 121 w 130"/>
                <a:gd name="T1" fmla="*/ 178 h 181"/>
                <a:gd name="T2" fmla="*/ 125 w 130"/>
                <a:gd name="T3" fmla="*/ 181 h 181"/>
                <a:gd name="T4" fmla="*/ 126 w 130"/>
                <a:gd name="T5" fmla="*/ 180 h 181"/>
                <a:gd name="T6" fmla="*/ 129 w 130"/>
                <a:gd name="T7" fmla="*/ 175 h 181"/>
                <a:gd name="T8" fmla="*/ 114 w 130"/>
                <a:gd name="T9" fmla="*/ 4 h 181"/>
                <a:gd name="T10" fmla="*/ 113 w 130"/>
                <a:gd name="T11" fmla="*/ 1 h 181"/>
                <a:gd name="T12" fmla="*/ 110 w 130"/>
                <a:gd name="T13" fmla="*/ 0 h 181"/>
                <a:gd name="T14" fmla="*/ 5 w 130"/>
                <a:gd name="T15" fmla="*/ 0 h 181"/>
                <a:gd name="T16" fmla="*/ 0 w 130"/>
                <a:gd name="T17" fmla="*/ 4 h 181"/>
                <a:gd name="T18" fmla="*/ 0 w 130"/>
                <a:gd name="T19" fmla="*/ 34 h 181"/>
                <a:gd name="T20" fmla="*/ 5 w 130"/>
                <a:gd name="T21" fmla="*/ 38 h 181"/>
                <a:gd name="T22" fmla="*/ 93 w 130"/>
                <a:gd name="T23" fmla="*/ 38 h 181"/>
                <a:gd name="T24" fmla="*/ 98 w 130"/>
                <a:gd name="T25" fmla="*/ 34 h 181"/>
                <a:gd name="T26" fmla="*/ 93 w 130"/>
                <a:gd name="T27" fmla="*/ 29 h 181"/>
                <a:gd name="T28" fmla="*/ 10 w 130"/>
                <a:gd name="T29" fmla="*/ 29 h 181"/>
                <a:gd name="T30" fmla="*/ 10 w 130"/>
                <a:gd name="T31" fmla="*/ 9 h 181"/>
                <a:gd name="T32" fmla="*/ 105 w 130"/>
                <a:gd name="T33" fmla="*/ 9 h 181"/>
                <a:gd name="T34" fmla="*/ 121 w 130"/>
                <a:gd name="T3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81">
                  <a:moveTo>
                    <a:pt x="121" y="178"/>
                  </a:moveTo>
                  <a:cubicBezTo>
                    <a:pt x="121" y="180"/>
                    <a:pt x="123" y="181"/>
                    <a:pt x="125" y="181"/>
                  </a:cubicBezTo>
                  <a:cubicBezTo>
                    <a:pt x="125" y="181"/>
                    <a:pt x="126" y="181"/>
                    <a:pt x="126" y="180"/>
                  </a:cubicBezTo>
                  <a:cubicBezTo>
                    <a:pt x="129" y="180"/>
                    <a:pt x="130" y="177"/>
                    <a:pt x="129" y="175"/>
                  </a:cubicBezTo>
                  <a:cubicBezTo>
                    <a:pt x="112" y="123"/>
                    <a:pt x="114" y="5"/>
                    <a:pt x="114" y="4"/>
                  </a:cubicBezTo>
                  <a:cubicBezTo>
                    <a:pt x="114" y="3"/>
                    <a:pt x="114" y="2"/>
                    <a:pt x="113" y="1"/>
                  </a:cubicBezTo>
                  <a:cubicBezTo>
                    <a:pt x="112" y="0"/>
                    <a:pt x="111" y="0"/>
                    <a:pt x="110" y="0"/>
                  </a:cubicBezTo>
                  <a:cubicBezTo>
                    <a:pt x="5" y="0"/>
                    <a:pt x="5" y="0"/>
                    <a:pt x="5" y="0"/>
                  </a:cubicBezTo>
                  <a:cubicBezTo>
                    <a:pt x="2" y="0"/>
                    <a:pt x="0" y="2"/>
                    <a:pt x="0" y="4"/>
                  </a:cubicBezTo>
                  <a:cubicBezTo>
                    <a:pt x="0" y="34"/>
                    <a:pt x="0" y="34"/>
                    <a:pt x="0" y="34"/>
                  </a:cubicBezTo>
                  <a:cubicBezTo>
                    <a:pt x="0" y="36"/>
                    <a:pt x="2" y="38"/>
                    <a:pt x="5" y="38"/>
                  </a:cubicBezTo>
                  <a:cubicBezTo>
                    <a:pt x="93" y="38"/>
                    <a:pt x="93" y="38"/>
                    <a:pt x="93" y="38"/>
                  </a:cubicBezTo>
                  <a:cubicBezTo>
                    <a:pt x="96" y="38"/>
                    <a:pt x="98" y="36"/>
                    <a:pt x="98" y="34"/>
                  </a:cubicBezTo>
                  <a:cubicBezTo>
                    <a:pt x="98" y="31"/>
                    <a:pt x="96" y="29"/>
                    <a:pt x="93" y="29"/>
                  </a:cubicBezTo>
                  <a:cubicBezTo>
                    <a:pt x="10" y="29"/>
                    <a:pt x="10" y="29"/>
                    <a:pt x="10" y="29"/>
                  </a:cubicBezTo>
                  <a:cubicBezTo>
                    <a:pt x="10" y="9"/>
                    <a:pt x="10" y="9"/>
                    <a:pt x="10" y="9"/>
                  </a:cubicBezTo>
                  <a:cubicBezTo>
                    <a:pt x="105" y="9"/>
                    <a:pt x="105" y="9"/>
                    <a:pt x="105" y="9"/>
                  </a:cubicBezTo>
                  <a:cubicBezTo>
                    <a:pt x="105" y="32"/>
                    <a:pt x="104" y="130"/>
                    <a:pt x="121" y="178"/>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1" name="Freeform 236"/>
            <p:cNvSpPr/>
            <p:nvPr/>
          </p:nvSpPr>
          <p:spPr bwMode="auto">
            <a:xfrm>
              <a:off x="-2039938" y="4014789"/>
              <a:ext cx="119063" cy="211138"/>
            </a:xfrm>
            <a:custGeom>
              <a:avLst/>
              <a:gdLst>
                <a:gd name="T0" fmla="*/ 71 w 91"/>
                <a:gd name="T1" fmla="*/ 163 h 163"/>
                <a:gd name="T2" fmla="*/ 72 w 91"/>
                <a:gd name="T3" fmla="*/ 163 h 163"/>
                <a:gd name="T4" fmla="*/ 76 w 91"/>
                <a:gd name="T5" fmla="*/ 159 h 163"/>
                <a:gd name="T6" fmla="*/ 91 w 91"/>
                <a:gd name="T7" fmla="*/ 35 h 163"/>
                <a:gd name="T8" fmla="*/ 90 w 91"/>
                <a:gd name="T9" fmla="*/ 32 h 163"/>
                <a:gd name="T10" fmla="*/ 87 w 91"/>
                <a:gd name="T11" fmla="*/ 30 h 163"/>
                <a:gd name="T12" fmla="*/ 9 w 91"/>
                <a:gd name="T13" fmla="*/ 30 h 163"/>
                <a:gd name="T14" fmla="*/ 9 w 91"/>
                <a:gd name="T15" fmla="*/ 9 h 163"/>
                <a:gd name="T16" fmla="*/ 66 w 91"/>
                <a:gd name="T17" fmla="*/ 9 h 163"/>
                <a:gd name="T18" fmla="*/ 71 w 91"/>
                <a:gd name="T19" fmla="*/ 5 h 163"/>
                <a:gd name="T20" fmla="*/ 66 w 91"/>
                <a:gd name="T21" fmla="*/ 0 h 163"/>
                <a:gd name="T22" fmla="*/ 4 w 91"/>
                <a:gd name="T23" fmla="*/ 0 h 163"/>
                <a:gd name="T24" fmla="*/ 0 w 91"/>
                <a:gd name="T25" fmla="*/ 5 h 163"/>
                <a:gd name="T26" fmla="*/ 0 w 91"/>
                <a:gd name="T27" fmla="*/ 35 h 163"/>
                <a:gd name="T28" fmla="*/ 4 w 91"/>
                <a:gd name="T29" fmla="*/ 40 h 163"/>
                <a:gd name="T30" fmla="*/ 82 w 91"/>
                <a:gd name="T31" fmla="*/ 40 h 163"/>
                <a:gd name="T32" fmla="*/ 68 w 91"/>
                <a:gd name="T33" fmla="*/ 157 h 163"/>
                <a:gd name="T34" fmla="*/ 71 w 91"/>
                <a:gd name="T3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3">
                  <a:moveTo>
                    <a:pt x="71" y="163"/>
                  </a:moveTo>
                  <a:cubicBezTo>
                    <a:pt x="71" y="163"/>
                    <a:pt x="72" y="163"/>
                    <a:pt x="72" y="163"/>
                  </a:cubicBezTo>
                  <a:cubicBezTo>
                    <a:pt x="74" y="163"/>
                    <a:pt x="76" y="161"/>
                    <a:pt x="76" y="159"/>
                  </a:cubicBezTo>
                  <a:cubicBezTo>
                    <a:pt x="91" y="112"/>
                    <a:pt x="91" y="38"/>
                    <a:pt x="91" y="35"/>
                  </a:cubicBezTo>
                  <a:cubicBezTo>
                    <a:pt x="91" y="34"/>
                    <a:pt x="91" y="33"/>
                    <a:pt x="90" y="32"/>
                  </a:cubicBezTo>
                  <a:cubicBezTo>
                    <a:pt x="89" y="31"/>
                    <a:pt x="88" y="30"/>
                    <a:pt x="87" y="30"/>
                  </a:cubicBezTo>
                  <a:cubicBezTo>
                    <a:pt x="9" y="30"/>
                    <a:pt x="9" y="30"/>
                    <a:pt x="9" y="30"/>
                  </a:cubicBezTo>
                  <a:cubicBezTo>
                    <a:pt x="9" y="9"/>
                    <a:pt x="9" y="9"/>
                    <a:pt x="9" y="9"/>
                  </a:cubicBezTo>
                  <a:cubicBezTo>
                    <a:pt x="66" y="9"/>
                    <a:pt x="66" y="9"/>
                    <a:pt x="66" y="9"/>
                  </a:cubicBezTo>
                  <a:cubicBezTo>
                    <a:pt x="69" y="9"/>
                    <a:pt x="71" y="7"/>
                    <a:pt x="71" y="5"/>
                  </a:cubicBezTo>
                  <a:cubicBezTo>
                    <a:pt x="71" y="2"/>
                    <a:pt x="69" y="0"/>
                    <a:pt x="66" y="0"/>
                  </a:cubicBezTo>
                  <a:cubicBezTo>
                    <a:pt x="4" y="0"/>
                    <a:pt x="4" y="0"/>
                    <a:pt x="4" y="0"/>
                  </a:cubicBezTo>
                  <a:cubicBezTo>
                    <a:pt x="2" y="0"/>
                    <a:pt x="0" y="2"/>
                    <a:pt x="0" y="5"/>
                  </a:cubicBezTo>
                  <a:cubicBezTo>
                    <a:pt x="0" y="35"/>
                    <a:pt x="0" y="35"/>
                    <a:pt x="0" y="35"/>
                  </a:cubicBezTo>
                  <a:cubicBezTo>
                    <a:pt x="0" y="38"/>
                    <a:pt x="2" y="40"/>
                    <a:pt x="4" y="40"/>
                  </a:cubicBezTo>
                  <a:cubicBezTo>
                    <a:pt x="82" y="40"/>
                    <a:pt x="82" y="40"/>
                    <a:pt x="82" y="40"/>
                  </a:cubicBezTo>
                  <a:cubicBezTo>
                    <a:pt x="82" y="57"/>
                    <a:pt x="80" y="118"/>
                    <a:pt x="68" y="157"/>
                  </a:cubicBezTo>
                  <a:cubicBezTo>
                    <a:pt x="67" y="159"/>
                    <a:pt x="68" y="162"/>
                    <a:pt x="71" y="163"/>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2" name="Freeform 237"/>
            <p:cNvSpPr/>
            <p:nvPr/>
          </p:nvSpPr>
          <p:spPr bwMode="auto">
            <a:xfrm>
              <a:off x="-2070101" y="4073526"/>
              <a:ext cx="44450" cy="152400"/>
            </a:xfrm>
            <a:custGeom>
              <a:avLst/>
              <a:gdLst>
                <a:gd name="T0" fmla="*/ 3 w 34"/>
                <a:gd name="T1" fmla="*/ 116 h 117"/>
                <a:gd name="T2" fmla="*/ 6 w 34"/>
                <a:gd name="T3" fmla="*/ 117 h 117"/>
                <a:gd name="T4" fmla="*/ 10 w 34"/>
                <a:gd name="T5" fmla="*/ 114 h 117"/>
                <a:gd name="T6" fmla="*/ 34 w 34"/>
                <a:gd name="T7" fmla="*/ 5 h 117"/>
                <a:gd name="T8" fmla="*/ 30 w 34"/>
                <a:gd name="T9" fmla="*/ 0 h 117"/>
                <a:gd name="T10" fmla="*/ 25 w 34"/>
                <a:gd name="T11" fmla="*/ 4 h 117"/>
                <a:gd name="T12" fmla="*/ 2 w 34"/>
                <a:gd name="T13" fmla="*/ 110 h 117"/>
                <a:gd name="T14" fmla="*/ 3 w 34"/>
                <a:gd name="T15" fmla="*/ 116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7">
                  <a:moveTo>
                    <a:pt x="3" y="116"/>
                  </a:moveTo>
                  <a:cubicBezTo>
                    <a:pt x="4" y="117"/>
                    <a:pt x="5" y="117"/>
                    <a:pt x="6" y="117"/>
                  </a:cubicBezTo>
                  <a:cubicBezTo>
                    <a:pt x="7" y="117"/>
                    <a:pt x="9" y="116"/>
                    <a:pt x="10" y="114"/>
                  </a:cubicBezTo>
                  <a:cubicBezTo>
                    <a:pt x="32" y="75"/>
                    <a:pt x="34" y="7"/>
                    <a:pt x="34" y="5"/>
                  </a:cubicBezTo>
                  <a:cubicBezTo>
                    <a:pt x="34" y="2"/>
                    <a:pt x="32" y="0"/>
                    <a:pt x="30" y="0"/>
                  </a:cubicBezTo>
                  <a:cubicBezTo>
                    <a:pt x="27" y="0"/>
                    <a:pt x="25" y="2"/>
                    <a:pt x="25" y="4"/>
                  </a:cubicBezTo>
                  <a:cubicBezTo>
                    <a:pt x="25" y="5"/>
                    <a:pt x="23" y="73"/>
                    <a:pt x="2" y="110"/>
                  </a:cubicBezTo>
                  <a:cubicBezTo>
                    <a:pt x="0" y="112"/>
                    <a:pt x="1" y="115"/>
                    <a:pt x="3" y="116"/>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3" name="Freeform 238"/>
            <p:cNvSpPr/>
            <p:nvPr/>
          </p:nvSpPr>
          <p:spPr bwMode="auto">
            <a:xfrm>
              <a:off x="-1935163" y="3878264"/>
              <a:ext cx="173038" cy="101600"/>
            </a:xfrm>
            <a:custGeom>
              <a:avLst/>
              <a:gdLst>
                <a:gd name="T0" fmla="*/ 3 w 133"/>
                <a:gd name="T1" fmla="*/ 59 h 78"/>
                <a:gd name="T2" fmla="*/ 26 w 133"/>
                <a:gd name="T3" fmla="*/ 77 h 78"/>
                <a:gd name="T4" fmla="*/ 48 w 133"/>
                <a:gd name="T5" fmla="*/ 53 h 78"/>
                <a:gd name="T6" fmla="*/ 45 w 133"/>
                <a:gd name="T7" fmla="*/ 48 h 78"/>
                <a:gd name="T8" fmla="*/ 39 w 133"/>
                <a:gd name="T9" fmla="*/ 51 h 78"/>
                <a:gd name="T10" fmla="*/ 26 w 133"/>
                <a:gd name="T11" fmla="*/ 68 h 78"/>
                <a:gd name="T12" fmla="*/ 11 w 133"/>
                <a:gd name="T13" fmla="*/ 57 h 78"/>
                <a:gd name="T14" fmla="*/ 23 w 133"/>
                <a:gd name="T15" fmla="*/ 39 h 78"/>
                <a:gd name="T16" fmla="*/ 26 w 133"/>
                <a:gd name="T17" fmla="*/ 33 h 78"/>
                <a:gd name="T18" fmla="*/ 30 w 133"/>
                <a:gd name="T19" fmla="*/ 20 h 78"/>
                <a:gd name="T20" fmla="*/ 42 w 133"/>
                <a:gd name="T21" fmla="*/ 23 h 78"/>
                <a:gd name="T22" fmla="*/ 47 w 133"/>
                <a:gd name="T23" fmla="*/ 25 h 78"/>
                <a:gd name="T24" fmla="*/ 51 w 133"/>
                <a:gd name="T25" fmla="*/ 22 h 78"/>
                <a:gd name="T26" fmla="*/ 77 w 133"/>
                <a:gd name="T27" fmla="*/ 11 h 78"/>
                <a:gd name="T28" fmla="*/ 97 w 133"/>
                <a:gd name="T29" fmla="*/ 38 h 78"/>
                <a:gd name="T30" fmla="*/ 99 w 133"/>
                <a:gd name="T31" fmla="*/ 42 h 78"/>
                <a:gd name="T32" fmla="*/ 104 w 133"/>
                <a:gd name="T33" fmla="*/ 42 h 78"/>
                <a:gd name="T34" fmla="*/ 116 w 133"/>
                <a:gd name="T35" fmla="*/ 42 h 78"/>
                <a:gd name="T36" fmla="*/ 122 w 133"/>
                <a:gd name="T37" fmla="*/ 57 h 78"/>
                <a:gd name="T38" fmla="*/ 107 w 133"/>
                <a:gd name="T39" fmla="*/ 69 h 78"/>
                <a:gd name="T40" fmla="*/ 104 w 133"/>
                <a:gd name="T41" fmla="*/ 75 h 78"/>
                <a:gd name="T42" fmla="*/ 108 w 133"/>
                <a:gd name="T43" fmla="*/ 78 h 78"/>
                <a:gd name="T44" fmla="*/ 109 w 133"/>
                <a:gd name="T45" fmla="*/ 78 h 78"/>
                <a:gd name="T46" fmla="*/ 131 w 133"/>
                <a:gd name="T47" fmla="*/ 59 h 78"/>
                <a:gd name="T48" fmla="*/ 121 w 133"/>
                <a:gd name="T49" fmla="*/ 35 h 78"/>
                <a:gd name="T50" fmla="*/ 106 w 133"/>
                <a:gd name="T51" fmla="*/ 32 h 78"/>
                <a:gd name="T52" fmla="*/ 79 w 133"/>
                <a:gd name="T53" fmla="*/ 2 h 78"/>
                <a:gd name="T54" fmla="*/ 45 w 133"/>
                <a:gd name="T55" fmla="*/ 13 h 78"/>
                <a:gd name="T56" fmla="*/ 25 w 133"/>
                <a:gd name="T57" fmla="*/ 12 h 78"/>
                <a:gd name="T58" fmla="*/ 16 w 133"/>
                <a:gd name="T59" fmla="*/ 32 h 78"/>
                <a:gd name="T60" fmla="*/ 3 w 133"/>
                <a:gd name="T61"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78">
                  <a:moveTo>
                    <a:pt x="3" y="59"/>
                  </a:moveTo>
                  <a:cubicBezTo>
                    <a:pt x="5" y="69"/>
                    <a:pt x="15" y="77"/>
                    <a:pt x="26" y="77"/>
                  </a:cubicBezTo>
                  <a:cubicBezTo>
                    <a:pt x="31" y="77"/>
                    <a:pt x="44" y="75"/>
                    <a:pt x="48" y="53"/>
                  </a:cubicBezTo>
                  <a:cubicBezTo>
                    <a:pt x="49" y="51"/>
                    <a:pt x="47" y="48"/>
                    <a:pt x="45" y="48"/>
                  </a:cubicBezTo>
                  <a:cubicBezTo>
                    <a:pt x="42" y="47"/>
                    <a:pt x="40" y="49"/>
                    <a:pt x="39" y="51"/>
                  </a:cubicBezTo>
                  <a:cubicBezTo>
                    <a:pt x="37" y="62"/>
                    <a:pt x="32" y="68"/>
                    <a:pt x="26" y="68"/>
                  </a:cubicBezTo>
                  <a:cubicBezTo>
                    <a:pt x="19" y="68"/>
                    <a:pt x="13" y="63"/>
                    <a:pt x="11" y="57"/>
                  </a:cubicBezTo>
                  <a:cubicBezTo>
                    <a:pt x="10" y="50"/>
                    <a:pt x="14" y="44"/>
                    <a:pt x="23" y="39"/>
                  </a:cubicBezTo>
                  <a:cubicBezTo>
                    <a:pt x="25" y="38"/>
                    <a:pt x="26" y="35"/>
                    <a:pt x="26" y="33"/>
                  </a:cubicBezTo>
                  <a:cubicBezTo>
                    <a:pt x="22" y="25"/>
                    <a:pt x="27" y="21"/>
                    <a:pt x="30" y="20"/>
                  </a:cubicBezTo>
                  <a:cubicBezTo>
                    <a:pt x="34" y="18"/>
                    <a:pt x="39" y="19"/>
                    <a:pt x="42" y="23"/>
                  </a:cubicBezTo>
                  <a:cubicBezTo>
                    <a:pt x="43" y="25"/>
                    <a:pt x="45" y="26"/>
                    <a:pt x="47" y="25"/>
                  </a:cubicBezTo>
                  <a:cubicBezTo>
                    <a:pt x="49" y="25"/>
                    <a:pt x="50" y="24"/>
                    <a:pt x="51" y="22"/>
                  </a:cubicBezTo>
                  <a:cubicBezTo>
                    <a:pt x="53" y="15"/>
                    <a:pt x="66" y="9"/>
                    <a:pt x="77" y="11"/>
                  </a:cubicBezTo>
                  <a:cubicBezTo>
                    <a:pt x="83" y="12"/>
                    <a:pt x="97" y="17"/>
                    <a:pt x="97" y="38"/>
                  </a:cubicBezTo>
                  <a:cubicBezTo>
                    <a:pt x="97" y="40"/>
                    <a:pt x="98" y="41"/>
                    <a:pt x="99" y="42"/>
                  </a:cubicBezTo>
                  <a:cubicBezTo>
                    <a:pt x="100" y="43"/>
                    <a:pt x="102" y="43"/>
                    <a:pt x="104" y="42"/>
                  </a:cubicBezTo>
                  <a:cubicBezTo>
                    <a:pt x="109" y="39"/>
                    <a:pt x="113" y="40"/>
                    <a:pt x="116" y="42"/>
                  </a:cubicBezTo>
                  <a:cubicBezTo>
                    <a:pt x="121" y="46"/>
                    <a:pt x="123" y="52"/>
                    <a:pt x="122" y="57"/>
                  </a:cubicBezTo>
                  <a:cubicBezTo>
                    <a:pt x="121" y="63"/>
                    <a:pt x="116" y="67"/>
                    <a:pt x="107" y="69"/>
                  </a:cubicBezTo>
                  <a:cubicBezTo>
                    <a:pt x="105" y="70"/>
                    <a:pt x="103" y="72"/>
                    <a:pt x="104" y="75"/>
                  </a:cubicBezTo>
                  <a:cubicBezTo>
                    <a:pt x="104" y="77"/>
                    <a:pt x="106" y="78"/>
                    <a:pt x="108" y="78"/>
                  </a:cubicBezTo>
                  <a:cubicBezTo>
                    <a:pt x="109" y="78"/>
                    <a:pt x="109" y="78"/>
                    <a:pt x="109" y="78"/>
                  </a:cubicBezTo>
                  <a:cubicBezTo>
                    <a:pt x="121" y="76"/>
                    <a:pt x="129" y="69"/>
                    <a:pt x="131" y="59"/>
                  </a:cubicBezTo>
                  <a:cubicBezTo>
                    <a:pt x="133" y="50"/>
                    <a:pt x="129" y="40"/>
                    <a:pt x="121" y="35"/>
                  </a:cubicBezTo>
                  <a:cubicBezTo>
                    <a:pt x="117" y="31"/>
                    <a:pt x="111" y="30"/>
                    <a:pt x="106" y="32"/>
                  </a:cubicBezTo>
                  <a:cubicBezTo>
                    <a:pt x="104" y="16"/>
                    <a:pt x="94" y="5"/>
                    <a:pt x="79" y="2"/>
                  </a:cubicBezTo>
                  <a:cubicBezTo>
                    <a:pt x="65" y="0"/>
                    <a:pt x="52" y="5"/>
                    <a:pt x="45" y="13"/>
                  </a:cubicBezTo>
                  <a:cubicBezTo>
                    <a:pt x="40" y="9"/>
                    <a:pt x="32" y="9"/>
                    <a:pt x="25" y="12"/>
                  </a:cubicBezTo>
                  <a:cubicBezTo>
                    <a:pt x="19" y="15"/>
                    <a:pt x="14" y="22"/>
                    <a:pt x="16" y="32"/>
                  </a:cubicBezTo>
                  <a:cubicBezTo>
                    <a:pt x="5" y="39"/>
                    <a:pt x="0" y="49"/>
                    <a:pt x="3" y="5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4" name="Freeform 239"/>
            <p:cNvSpPr/>
            <p:nvPr/>
          </p:nvSpPr>
          <p:spPr bwMode="auto">
            <a:xfrm>
              <a:off x="-2062163" y="3881439"/>
              <a:ext cx="131763" cy="120650"/>
            </a:xfrm>
            <a:custGeom>
              <a:avLst/>
              <a:gdLst>
                <a:gd name="T0" fmla="*/ 13 w 102"/>
                <a:gd name="T1" fmla="*/ 90 h 93"/>
                <a:gd name="T2" fmla="*/ 22 w 102"/>
                <a:gd name="T3" fmla="*/ 93 h 93"/>
                <a:gd name="T4" fmla="*/ 27 w 102"/>
                <a:gd name="T5" fmla="*/ 92 h 93"/>
                <a:gd name="T6" fmla="*/ 29 w 102"/>
                <a:gd name="T7" fmla="*/ 86 h 93"/>
                <a:gd name="T8" fmla="*/ 23 w 102"/>
                <a:gd name="T9" fmla="*/ 84 h 93"/>
                <a:gd name="T10" fmla="*/ 18 w 102"/>
                <a:gd name="T11" fmla="*/ 82 h 93"/>
                <a:gd name="T12" fmla="*/ 11 w 102"/>
                <a:gd name="T13" fmla="*/ 67 h 93"/>
                <a:gd name="T14" fmla="*/ 25 w 102"/>
                <a:gd name="T15" fmla="*/ 54 h 93"/>
                <a:gd name="T16" fmla="*/ 28 w 102"/>
                <a:gd name="T17" fmla="*/ 52 h 93"/>
                <a:gd name="T18" fmla="*/ 28 w 102"/>
                <a:gd name="T19" fmla="*/ 49 h 93"/>
                <a:gd name="T20" fmla="*/ 37 w 102"/>
                <a:gd name="T21" fmla="*/ 21 h 93"/>
                <a:gd name="T22" fmla="*/ 60 w 102"/>
                <a:gd name="T23" fmla="*/ 22 h 93"/>
                <a:gd name="T24" fmla="*/ 65 w 102"/>
                <a:gd name="T25" fmla="*/ 24 h 93"/>
                <a:gd name="T26" fmla="*/ 68 w 102"/>
                <a:gd name="T27" fmla="*/ 21 h 93"/>
                <a:gd name="T28" fmla="*/ 81 w 102"/>
                <a:gd name="T29" fmla="*/ 9 h 93"/>
                <a:gd name="T30" fmla="*/ 92 w 102"/>
                <a:gd name="T31" fmla="*/ 22 h 93"/>
                <a:gd name="T32" fmla="*/ 98 w 102"/>
                <a:gd name="T33" fmla="*/ 25 h 93"/>
                <a:gd name="T34" fmla="*/ 101 w 102"/>
                <a:gd name="T35" fmla="*/ 19 h 93"/>
                <a:gd name="T36" fmla="*/ 81 w 102"/>
                <a:gd name="T37" fmla="*/ 0 h 93"/>
                <a:gd name="T38" fmla="*/ 62 w 102"/>
                <a:gd name="T39" fmla="*/ 12 h 93"/>
                <a:gd name="T40" fmla="*/ 33 w 102"/>
                <a:gd name="T41" fmla="*/ 13 h 93"/>
                <a:gd name="T42" fmla="*/ 18 w 102"/>
                <a:gd name="T43" fmla="*/ 48 h 93"/>
                <a:gd name="T44" fmla="*/ 2 w 102"/>
                <a:gd name="T45" fmla="*/ 66 h 93"/>
                <a:gd name="T46" fmla="*/ 13 w 102"/>
                <a:gd name="T4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93">
                  <a:moveTo>
                    <a:pt x="13" y="90"/>
                  </a:moveTo>
                  <a:cubicBezTo>
                    <a:pt x="16" y="92"/>
                    <a:pt x="19" y="93"/>
                    <a:pt x="22" y="93"/>
                  </a:cubicBezTo>
                  <a:cubicBezTo>
                    <a:pt x="24" y="93"/>
                    <a:pt x="25" y="93"/>
                    <a:pt x="27" y="92"/>
                  </a:cubicBezTo>
                  <a:cubicBezTo>
                    <a:pt x="29" y="91"/>
                    <a:pt x="30" y="89"/>
                    <a:pt x="29" y="86"/>
                  </a:cubicBezTo>
                  <a:cubicBezTo>
                    <a:pt x="28" y="84"/>
                    <a:pt x="25" y="83"/>
                    <a:pt x="23" y="84"/>
                  </a:cubicBezTo>
                  <a:cubicBezTo>
                    <a:pt x="22" y="84"/>
                    <a:pt x="20" y="84"/>
                    <a:pt x="18" y="82"/>
                  </a:cubicBezTo>
                  <a:cubicBezTo>
                    <a:pt x="14" y="79"/>
                    <a:pt x="10" y="73"/>
                    <a:pt x="11" y="67"/>
                  </a:cubicBezTo>
                  <a:cubicBezTo>
                    <a:pt x="12" y="61"/>
                    <a:pt x="19" y="57"/>
                    <a:pt x="25" y="54"/>
                  </a:cubicBezTo>
                  <a:cubicBezTo>
                    <a:pt x="26" y="54"/>
                    <a:pt x="27" y="53"/>
                    <a:pt x="28" y="52"/>
                  </a:cubicBezTo>
                  <a:cubicBezTo>
                    <a:pt x="28" y="51"/>
                    <a:pt x="28" y="50"/>
                    <a:pt x="28" y="49"/>
                  </a:cubicBezTo>
                  <a:cubicBezTo>
                    <a:pt x="22" y="32"/>
                    <a:pt x="31" y="24"/>
                    <a:pt x="37" y="21"/>
                  </a:cubicBezTo>
                  <a:cubicBezTo>
                    <a:pt x="47" y="17"/>
                    <a:pt x="58" y="18"/>
                    <a:pt x="60" y="22"/>
                  </a:cubicBezTo>
                  <a:cubicBezTo>
                    <a:pt x="61" y="23"/>
                    <a:pt x="63" y="24"/>
                    <a:pt x="65" y="24"/>
                  </a:cubicBezTo>
                  <a:cubicBezTo>
                    <a:pt x="66" y="23"/>
                    <a:pt x="68" y="22"/>
                    <a:pt x="68" y="21"/>
                  </a:cubicBezTo>
                  <a:cubicBezTo>
                    <a:pt x="71" y="13"/>
                    <a:pt x="76" y="9"/>
                    <a:pt x="81" y="9"/>
                  </a:cubicBezTo>
                  <a:cubicBezTo>
                    <a:pt x="86" y="10"/>
                    <a:pt x="91" y="14"/>
                    <a:pt x="92" y="22"/>
                  </a:cubicBezTo>
                  <a:cubicBezTo>
                    <a:pt x="93" y="24"/>
                    <a:pt x="96" y="26"/>
                    <a:pt x="98" y="25"/>
                  </a:cubicBezTo>
                  <a:cubicBezTo>
                    <a:pt x="101" y="24"/>
                    <a:pt x="102" y="22"/>
                    <a:pt x="101" y="19"/>
                  </a:cubicBezTo>
                  <a:cubicBezTo>
                    <a:pt x="98" y="8"/>
                    <a:pt x="91" y="0"/>
                    <a:pt x="81" y="0"/>
                  </a:cubicBezTo>
                  <a:cubicBezTo>
                    <a:pt x="74" y="0"/>
                    <a:pt x="67" y="4"/>
                    <a:pt x="62" y="12"/>
                  </a:cubicBezTo>
                  <a:cubicBezTo>
                    <a:pt x="55" y="7"/>
                    <a:pt x="42" y="8"/>
                    <a:pt x="33" y="13"/>
                  </a:cubicBezTo>
                  <a:cubicBezTo>
                    <a:pt x="22" y="18"/>
                    <a:pt x="13" y="30"/>
                    <a:pt x="18" y="48"/>
                  </a:cubicBezTo>
                  <a:cubicBezTo>
                    <a:pt x="6" y="53"/>
                    <a:pt x="2" y="61"/>
                    <a:pt x="2" y="66"/>
                  </a:cubicBezTo>
                  <a:cubicBezTo>
                    <a:pt x="0" y="76"/>
                    <a:pt x="6" y="85"/>
                    <a:pt x="13" y="9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6" name="Freeform 240"/>
            <p:cNvSpPr/>
            <p:nvPr/>
          </p:nvSpPr>
          <p:spPr bwMode="auto">
            <a:xfrm>
              <a:off x="-1851026" y="3940176"/>
              <a:ext cx="44450" cy="26988"/>
            </a:xfrm>
            <a:custGeom>
              <a:avLst/>
              <a:gdLst>
                <a:gd name="T0" fmla="*/ 9 w 34"/>
                <a:gd name="T1" fmla="*/ 21 h 21"/>
                <a:gd name="T2" fmla="*/ 33 w 34"/>
                <a:gd name="T3" fmla="*/ 7 h 21"/>
                <a:gd name="T4" fmla="*/ 31 w 34"/>
                <a:gd name="T5" fmla="*/ 1 h 21"/>
                <a:gd name="T6" fmla="*/ 25 w 34"/>
                <a:gd name="T7" fmla="*/ 3 h 21"/>
                <a:gd name="T8" fmla="*/ 6 w 34"/>
                <a:gd name="T9" fmla="*/ 11 h 21"/>
                <a:gd name="T10" fmla="*/ 1 w 34"/>
                <a:gd name="T11" fmla="*/ 15 h 21"/>
                <a:gd name="T12" fmla="*/ 5 w 34"/>
                <a:gd name="T13" fmla="*/ 21 h 21"/>
                <a:gd name="T14" fmla="*/ 9 w 3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9" y="21"/>
                  </a:moveTo>
                  <a:cubicBezTo>
                    <a:pt x="15" y="21"/>
                    <a:pt x="27" y="19"/>
                    <a:pt x="33" y="7"/>
                  </a:cubicBezTo>
                  <a:cubicBezTo>
                    <a:pt x="34" y="5"/>
                    <a:pt x="33" y="2"/>
                    <a:pt x="31" y="1"/>
                  </a:cubicBezTo>
                  <a:cubicBezTo>
                    <a:pt x="29" y="0"/>
                    <a:pt x="26" y="1"/>
                    <a:pt x="25" y="3"/>
                  </a:cubicBezTo>
                  <a:cubicBezTo>
                    <a:pt x="19" y="13"/>
                    <a:pt x="7" y="12"/>
                    <a:pt x="6" y="11"/>
                  </a:cubicBezTo>
                  <a:cubicBezTo>
                    <a:pt x="4" y="11"/>
                    <a:pt x="1" y="13"/>
                    <a:pt x="1" y="15"/>
                  </a:cubicBezTo>
                  <a:cubicBezTo>
                    <a:pt x="0" y="18"/>
                    <a:pt x="2" y="20"/>
                    <a:pt x="5" y="21"/>
                  </a:cubicBezTo>
                  <a:cubicBezTo>
                    <a:pt x="5" y="21"/>
                    <a:pt x="6" y="21"/>
                    <a:pt x="9" y="21"/>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37" name="Freeform 241"/>
            <p:cNvSpPr/>
            <p:nvPr/>
          </p:nvSpPr>
          <p:spPr bwMode="auto">
            <a:xfrm>
              <a:off x="-1979613" y="3954464"/>
              <a:ext cx="34925" cy="49213"/>
            </a:xfrm>
            <a:custGeom>
              <a:avLst/>
              <a:gdLst>
                <a:gd name="T0" fmla="*/ 6 w 27"/>
                <a:gd name="T1" fmla="*/ 29 h 38"/>
                <a:gd name="T2" fmla="*/ 6 w 27"/>
                <a:gd name="T3" fmla="*/ 29 h 38"/>
                <a:gd name="T4" fmla="*/ 2 w 27"/>
                <a:gd name="T5" fmla="*/ 33 h 38"/>
                <a:gd name="T6" fmla="*/ 6 w 27"/>
                <a:gd name="T7" fmla="*/ 38 h 38"/>
                <a:gd name="T8" fmla="*/ 6 w 27"/>
                <a:gd name="T9" fmla="*/ 38 h 38"/>
                <a:gd name="T10" fmla="*/ 24 w 27"/>
                <a:gd name="T11" fmla="*/ 28 h 38"/>
                <a:gd name="T12" fmla="*/ 22 w 27"/>
                <a:gd name="T13" fmla="*/ 9 h 38"/>
                <a:gd name="T14" fmla="*/ 5 w 27"/>
                <a:gd name="T15" fmla="*/ 1 h 38"/>
                <a:gd name="T16" fmla="*/ 1 w 27"/>
                <a:gd name="T17" fmla="*/ 6 h 38"/>
                <a:gd name="T18" fmla="*/ 6 w 27"/>
                <a:gd name="T19" fmla="*/ 10 h 38"/>
                <a:gd name="T20" fmla="*/ 15 w 27"/>
                <a:gd name="T21" fmla="*/ 14 h 38"/>
                <a:gd name="T22" fmla="*/ 15 w 27"/>
                <a:gd name="T23" fmla="*/ 24 h 38"/>
                <a:gd name="T24" fmla="*/ 6 w 27"/>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6" y="29"/>
                  </a:moveTo>
                  <a:cubicBezTo>
                    <a:pt x="6" y="29"/>
                    <a:pt x="6" y="29"/>
                    <a:pt x="6" y="29"/>
                  </a:cubicBezTo>
                  <a:cubicBezTo>
                    <a:pt x="4" y="29"/>
                    <a:pt x="2" y="31"/>
                    <a:pt x="2" y="33"/>
                  </a:cubicBezTo>
                  <a:cubicBezTo>
                    <a:pt x="2" y="36"/>
                    <a:pt x="4" y="38"/>
                    <a:pt x="6" y="38"/>
                  </a:cubicBezTo>
                  <a:cubicBezTo>
                    <a:pt x="6" y="38"/>
                    <a:pt x="6" y="38"/>
                    <a:pt x="6" y="38"/>
                  </a:cubicBezTo>
                  <a:cubicBezTo>
                    <a:pt x="14" y="38"/>
                    <a:pt x="20" y="34"/>
                    <a:pt x="24" y="28"/>
                  </a:cubicBezTo>
                  <a:cubicBezTo>
                    <a:pt x="27" y="22"/>
                    <a:pt x="26" y="15"/>
                    <a:pt x="22" y="9"/>
                  </a:cubicBezTo>
                  <a:cubicBezTo>
                    <a:pt x="18" y="3"/>
                    <a:pt x="12" y="0"/>
                    <a:pt x="5" y="1"/>
                  </a:cubicBezTo>
                  <a:cubicBezTo>
                    <a:pt x="2" y="2"/>
                    <a:pt x="0" y="4"/>
                    <a:pt x="1" y="6"/>
                  </a:cubicBezTo>
                  <a:cubicBezTo>
                    <a:pt x="1" y="9"/>
                    <a:pt x="3" y="11"/>
                    <a:pt x="6" y="10"/>
                  </a:cubicBezTo>
                  <a:cubicBezTo>
                    <a:pt x="11" y="10"/>
                    <a:pt x="13" y="12"/>
                    <a:pt x="15" y="14"/>
                  </a:cubicBezTo>
                  <a:cubicBezTo>
                    <a:pt x="17" y="17"/>
                    <a:pt x="17" y="21"/>
                    <a:pt x="15" y="24"/>
                  </a:cubicBezTo>
                  <a:cubicBezTo>
                    <a:pt x="14" y="27"/>
                    <a:pt x="11" y="29"/>
                    <a:pt x="6" y="2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24" name="TextBox 23"/>
          <p:cNvSpPr txBox="1"/>
          <p:nvPr/>
        </p:nvSpPr>
        <p:spPr>
          <a:xfrm>
            <a:off x="250256" y="4641440"/>
            <a:ext cx="5880923" cy="246221"/>
          </a:xfrm>
          <a:prstGeom prst="rect">
            <a:avLst/>
          </a:prstGeom>
        </p:spPr>
        <p:txBody>
          <a:bodyPr wrap="square" lIns="0" tIns="0" rIns="0" bIns="0" rtlCol="0">
            <a:noAutofit/>
          </a:bodyPr>
          <a:lstStyle/>
          <a:p>
            <a:pPr rtl="0"/>
            <a:r>
              <a:rPr lang="kk" sz="1600" b="0" i="0" u="sng" strike="noStrike">
                <a:latin typeface="Arial"/>
              </a:rPr>
              <a:t>Негізгі отын</a:t>
            </a:r>
            <a:r>
              <a:rPr lang="kk" sz="1600" b="0" i="0" u="none" strike="noStrike">
                <a:latin typeface="Arial"/>
              </a:rPr>
              <a:t> - табиғи газ, Шұбаркөл көмірі.</a:t>
            </a:r>
            <a:endParaRPr lang="ru-RU" sz="1600"/>
          </a:p>
        </p:txBody>
      </p:sp>
      <p:sp>
        <p:nvSpPr>
          <p:cNvPr id="38" name="TextBox 37"/>
          <p:cNvSpPr txBox="1"/>
          <p:nvPr/>
        </p:nvSpPr>
        <p:spPr>
          <a:xfrm>
            <a:off x="217236" y="5043638"/>
            <a:ext cx="5913944" cy="246221"/>
          </a:xfrm>
          <a:prstGeom prst="rect">
            <a:avLst/>
          </a:prstGeom>
        </p:spPr>
        <p:txBody>
          <a:bodyPr wrap="square" lIns="0" tIns="0" rIns="0" bIns="0" rtlCol="0">
            <a:noAutofit/>
          </a:bodyPr>
          <a:lstStyle/>
          <a:p>
            <a:pPr rtl="0"/>
            <a:r>
              <a:rPr lang="kk" sz="1600" b="0" i="0" u="sng" strike="noStrike" dirty="0">
                <a:latin typeface="Arial"/>
              </a:rPr>
              <a:t>Жалғыз тұтынушы</a:t>
            </a:r>
            <a:r>
              <a:rPr lang="kk" sz="1600" b="0" i="0" u="none" strike="noStrike" dirty="0">
                <a:latin typeface="Arial"/>
              </a:rPr>
              <a:t> - "Рудный жылу желісі" ЖШС </a:t>
            </a:r>
            <a:endParaRPr lang="ru-RU" sz="1600" dirty="0"/>
          </a:p>
        </p:txBody>
      </p:sp>
      <p:sp>
        <p:nvSpPr>
          <p:cNvPr id="39" name="TextBox 38"/>
          <p:cNvSpPr txBox="1"/>
          <p:nvPr/>
        </p:nvSpPr>
        <p:spPr>
          <a:xfrm>
            <a:off x="250257" y="4311425"/>
            <a:ext cx="5517823" cy="246221"/>
          </a:xfrm>
          <a:prstGeom prst="rect">
            <a:avLst/>
          </a:prstGeom>
        </p:spPr>
        <p:txBody>
          <a:bodyPr wrap="square" lIns="0" tIns="0" rIns="0" bIns="0" rtlCol="0">
            <a:noAutofit/>
          </a:bodyPr>
          <a:lstStyle/>
          <a:p>
            <a:pPr rtl="0"/>
            <a:r>
              <a:rPr lang="kk" sz="1600" b="0" i="0" u="none" strike="noStrike">
                <a:solidFill>
                  <a:srgbClr val="000000"/>
                </a:solidFill>
                <a:latin typeface="Arial"/>
                <a:cs typeface="Arial"/>
              </a:rPr>
              <a:t>Пайдалануға берілген күні: </a:t>
            </a:r>
            <a:r>
              <a:rPr lang="kk" sz="1600" b="1" i="0" u="none" strike="noStrike">
                <a:solidFill>
                  <a:srgbClr val="000000"/>
                </a:solidFill>
                <a:latin typeface="Arial"/>
                <a:cs typeface="Arial"/>
              </a:rPr>
              <a:t>1981 жыл</a:t>
            </a:r>
            <a:endParaRPr lang="ru-RU" sz="1600"/>
          </a:p>
        </p:txBody>
      </p:sp>
      <p:grpSp>
        <p:nvGrpSpPr>
          <p:cNvPr id="40" name="Group 488"/>
          <p:cNvGrpSpPr/>
          <p:nvPr/>
        </p:nvGrpSpPr>
        <p:grpSpPr>
          <a:xfrm>
            <a:off x="327241" y="3388734"/>
            <a:ext cx="371475" cy="371475"/>
            <a:chOff x="-2103438" y="3878264"/>
            <a:chExt cx="371475" cy="371475"/>
          </a:xfrm>
        </p:grpSpPr>
        <p:sp>
          <p:nvSpPr>
            <p:cNvPr id="41" name="Freeform 231"/>
            <p:cNvSpPr/>
            <p:nvPr/>
          </p:nvSpPr>
          <p:spPr bwMode="auto">
            <a:xfrm>
              <a:off x="-2103438" y="4238626"/>
              <a:ext cx="101600" cy="11113"/>
            </a:xfrm>
            <a:custGeom>
              <a:avLst/>
              <a:gdLst>
                <a:gd name="T0" fmla="*/ 73 w 78"/>
                <a:gd name="T1" fmla="*/ 0 h 9"/>
                <a:gd name="T2" fmla="*/ 5 w 78"/>
                <a:gd name="T3" fmla="*/ 0 h 9"/>
                <a:gd name="T4" fmla="*/ 0 w 78"/>
                <a:gd name="T5" fmla="*/ 5 h 9"/>
                <a:gd name="T6" fmla="*/ 5 w 78"/>
                <a:gd name="T7" fmla="*/ 9 h 9"/>
                <a:gd name="T8" fmla="*/ 73 w 78"/>
                <a:gd name="T9" fmla="*/ 9 h 9"/>
                <a:gd name="T10" fmla="*/ 78 w 78"/>
                <a:gd name="T11" fmla="*/ 5 h 9"/>
                <a:gd name="T12" fmla="*/ 73 w 7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8" h="9">
                  <a:moveTo>
                    <a:pt x="73" y="0"/>
                  </a:moveTo>
                  <a:cubicBezTo>
                    <a:pt x="5" y="0"/>
                    <a:pt x="5" y="0"/>
                    <a:pt x="5" y="0"/>
                  </a:cubicBezTo>
                  <a:cubicBezTo>
                    <a:pt x="2" y="0"/>
                    <a:pt x="0" y="2"/>
                    <a:pt x="0" y="5"/>
                  </a:cubicBezTo>
                  <a:cubicBezTo>
                    <a:pt x="0" y="7"/>
                    <a:pt x="2" y="9"/>
                    <a:pt x="5" y="9"/>
                  </a:cubicBezTo>
                  <a:cubicBezTo>
                    <a:pt x="73" y="9"/>
                    <a:pt x="73" y="9"/>
                    <a:pt x="73" y="9"/>
                  </a:cubicBezTo>
                  <a:cubicBezTo>
                    <a:pt x="76" y="9"/>
                    <a:pt x="78" y="7"/>
                    <a:pt x="78" y="5"/>
                  </a:cubicBezTo>
                  <a:cubicBezTo>
                    <a:pt x="78" y="2"/>
                    <a:pt x="76" y="0"/>
                    <a:pt x="73"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2" name="Freeform 232"/>
            <p:cNvSpPr/>
            <p:nvPr/>
          </p:nvSpPr>
          <p:spPr bwMode="auto">
            <a:xfrm>
              <a:off x="-1984376" y="4238626"/>
              <a:ext cx="82550" cy="11113"/>
            </a:xfrm>
            <a:custGeom>
              <a:avLst/>
              <a:gdLst>
                <a:gd name="T0" fmla="*/ 60 w 64"/>
                <a:gd name="T1" fmla="*/ 0 h 9"/>
                <a:gd name="T2" fmla="*/ 5 w 64"/>
                <a:gd name="T3" fmla="*/ 0 h 9"/>
                <a:gd name="T4" fmla="*/ 0 w 64"/>
                <a:gd name="T5" fmla="*/ 5 h 9"/>
                <a:gd name="T6" fmla="*/ 5 w 64"/>
                <a:gd name="T7" fmla="*/ 9 h 9"/>
                <a:gd name="T8" fmla="*/ 60 w 64"/>
                <a:gd name="T9" fmla="*/ 9 h 9"/>
                <a:gd name="T10" fmla="*/ 64 w 64"/>
                <a:gd name="T11" fmla="*/ 5 h 9"/>
                <a:gd name="T12" fmla="*/ 60 w 6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4" h="9">
                  <a:moveTo>
                    <a:pt x="60" y="0"/>
                  </a:moveTo>
                  <a:cubicBezTo>
                    <a:pt x="5" y="0"/>
                    <a:pt x="5" y="0"/>
                    <a:pt x="5" y="0"/>
                  </a:cubicBezTo>
                  <a:cubicBezTo>
                    <a:pt x="2" y="0"/>
                    <a:pt x="0" y="2"/>
                    <a:pt x="0" y="5"/>
                  </a:cubicBezTo>
                  <a:cubicBezTo>
                    <a:pt x="0" y="7"/>
                    <a:pt x="2" y="9"/>
                    <a:pt x="5" y="9"/>
                  </a:cubicBezTo>
                  <a:cubicBezTo>
                    <a:pt x="60" y="9"/>
                    <a:pt x="60" y="9"/>
                    <a:pt x="60" y="9"/>
                  </a:cubicBezTo>
                  <a:cubicBezTo>
                    <a:pt x="62" y="9"/>
                    <a:pt x="64" y="7"/>
                    <a:pt x="64" y="5"/>
                  </a:cubicBezTo>
                  <a:cubicBezTo>
                    <a:pt x="64" y="2"/>
                    <a:pt x="62" y="0"/>
                    <a:pt x="6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3" name="Freeform 233"/>
            <p:cNvSpPr/>
            <p:nvPr/>
          </p:nvSpPr>
          <p:spPr bwMode="auto">
            <a:xfrm>
              <a:off x="-1827213" y="4238626"/>
              <a:ext cx="95250" cy="11113"/>
            </a:xfrm>
            <a:custGeom>
              <a:avLst/>
              <a:gdLst>
                <a:gd name="T0" fmla="*/ 67 w 72"/>
                <a:gd name="T1" fmla="*/ 0 h 9"/>
                <a:gd name="T2" fmla="*/ 5 w 72"/>
                <a:gd name="T3" fmla="*/ 0 h 9"/>
                <a:gd name="T4" fmla="*/ 0 w 72"/>
                <a:gd name="T5" fmla="*/ 5 h 9"/>
                <a:gd name="T6" fmla="*/ 5 w 72"/>
                <a:gd name="T7" fmla="*/ 9 h 9"/>
                <a:gd name="T8" fmla="*/ 67 w 72"/>
                <a:gd name="T9" fmla="*/ 9 h 9"/>
                <a:gd name="T10" fmla="*/ 72 w 72"/>
                <a:gd name="T11" fmla="*/ 5 h 9"/>
                <a:gd name="T12" fmla="*/ 67 w 7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67" y="0"/>
                  </a:moveTo>
                  <a:cubicBezTo>
                    <a:pt x="5" y="0"/>
                    <a:pt x="5" y="0"/>
                    <a:pt x="5" y="0"/>
                  </a:cubicBezTo>
                  <a:cubicBezTo>
                    <a:pt x="2" y="0"/>
                    <a:pt x="0" y="2"/>
                    <a:pt x="0" y="5"/>
                  </a:cubicBezTo>
                  <a:cubicBezTo>
                    <a:pt x="0" y="7"/>
                    <a:pt x="2" y="9"/>
                    <a:pt x="5" y="9"/>
                  </a:cubicBezTo>
                  <a:cubicBezTo>
                    <a:pt x="67" y="9"/>
                    <a:pt x="67" y="9"/>
                    <a:pt x="67" y="9"/>
                  </a:cubicBezTo>
                  <a:cubicBezTo>
                    <a:pt x="70" y="9"/>
                    <a:pt x="72" y="7"/>
                    <a:pt x="72" y="5"/>
                  </a:cubicBezTo>
                  <a:cubicBezTo>
                    <a:pt x="72" y="2"/>
                    <a:pt x="70" y="0"/>
                    <a:pt x="67"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4" name="Freeform 234"/>
            <p:cNvSpPr/>
            <p:nvPr/>
          </p:nvSpPr>
          <p:spPr bwMode="auto">
            <a:xfrm>
              <a:off x="-1882776" y="4238626"/>
              <a:ext cx="38100" cy="11113"/>
            </a:xfrm>
            <a:custGeom>
              <a:avLst/>
              <a:gdLst>
                <a:gd name="T0" fmla="*/ 25 w 29"/>
                <a:gd name="T1" fmla="*/ 0 h 9"/>
                <a:gd name="T2" fmla="*/ 5 w 29"/>
                <a:gd name="T3" fmla="*/ 0 h 9"/>
                <a:gd name="T4" fmla="*/ 0 w 29"/>
                <a:gd name="T5" fmla="*/ 5 h 9"/>
                <a:gd name="T6" fmla="*/ 5 w 29"/>
                <a:gd name="T7" fmla="*/ 9 h 9"/>
                <a:gd name="T8" fmla="*/ 25 w 29"/>
                <a:gd name="T9" fmla="*/ 9 h 9"/>
                <a:gd name="T10" fmla="*/ 29 w 29"/>
                <a:gd name="T11" fmla="*/ 5 h 9"/>
                <a:gd name="T12" fmla="*/ 25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5" y="0"/>
                  </a:moveTo>
                  <a:cubicBezTo>
                    <a:pt x="5" y="0"/>
                    <a:pt x="5" y="0"/>
                    <a:pt x="5" y="0"/>
                  </a:cubicBezTo>
                  <a:cubicBezTo>
                    <a:pt x="2" y="0"/>
                    <a:pt x="0" y="2"/>
                    <a:pt x="0" y="5"/>
                  </a:cubicBezTo>
                  <a:cubicBezTo>
                    <a:pt x="0" y="7"/>
                    <a:pt x="2" y="9"/>
                    <a:pt x="5" y="9"/>
                  </a:cubicBezTo>
                  <a:cubicBezTo>
                    <a:pt x="25" y="9"/>
                    <a:pt x="25" y="9"/>
                    <a:pt x="25" y="9"/>
                  </a:cubicBezTo>
                  <a:cubicBezTo>
                    <a:pt x="27" y="9"/>
                    <a:pt x="29" y="7"/>
                    <a:pt x="29" y="5"/>
                  </a:cubicBezTo>
                  <a:cubicBezTo>
                    <a:pt x="29" y="2"/>
                    <a:pt x="27" y="0"/>
                    <a:pt x="25"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5" name="Freeform 235"/>
            <p:cNvSpPr/>
            <p:nvPr/>
          </p:nvSpPr>
          <p:spPr bwMode="auto">
            <a:xfrm>
              <a:off x="-1935163" y="3990976"/>
              <a:ext cx="169863" cy="234950"/>
            </a:xfrm>
            <a:custGeom>
              <a:avLst/>
              <a:gdLst>
                <a:gd name="T0" fmla="*/ 121 w 130"/>
                <a:gd name="T1" fmla="*/ 178 h 181"/>
                <a:gd name="T2" fmla="*/ 125 w 130"/>
                <a:gd name="T3" fmla="*/ 181 h 181"/>
                <a:gd name="T4" fmla="*/ 126 w 130"/>
                <a:gd name="T5" fmla="*/ 180 h 181"/>
                <a:gd name="T6" fmla="*/ 129 w 130"/>
                <a:gd name="T7" fmla="*/ 175 h 181"/>
                <a:gd name="T8" fmla="*/ 114 w 130"/>
                <a:gd name="T9" fmla="*/ 4 h 181"/>
                <a:gd name="T10" fmla="*/ 113 w 130"/>
                <a:gd name="T11" fmla="*/ 1 h 181"/>
                <a:gd name="T12" fmla="*/ 110 w 130"/>
                <a:gd name="T13" fmla="*/ 0 h 181"/>
                <a:gd name="T14" fmla="*/ 5 w 130"/>
                <a:gd name="T15" fmla="*/ 0 h 181"/>
                <a:gd name="T16" fmla="*/ 0 w 130"/>
                <a:gd name="T17" fmla="*/ 4 h 181"/>
                <a:gd name="T18" fmla="*/ 0 w 130"/>
                <a:gd name="T19" fmla="*/ 34 h 181"/>
                <a:gd name="T20" fmla="*/ 5 w 130"/>
                <a:gd name="T21" fmla="*/ 38 h 181"/>
                <a:gd name="T22" fmla="*/ 93 w 130"/>
                <a:gd name="T23" fmla="*/ 38 h 181"/>
                <a:gd name="T24" fmla="*/ 98 w 130"/>
                <a:gd name="T25" fmla="*/ 34 h 181"/>
                <a:gd name="T26" fmla="*/ 93 w 130"/>
                <a:gd name="T27" fmla="*/ 29 h 181"/>
                <a:gd name="T28" fmla="*/ 10 w 130"/>
                <a:gd name="T29" fmla="*/ 29 h 181"/>
                <a:gd name="T30" fmla="*/ 10 w 130"/>
                <a:gd name="T31" fmla="*/ 9 h 181"/>
                <a:gd name="T32" fmla="*/ 105 w 130"/>
                <a:gd name="T33" fmla="*/ 9 h 181"/>
                <a:gd name="T34" fmla="*/ 121 w 130"/>
                <a:gd name="T3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81">
                  <a:moveTo>
                    <a:pt x="121" y="178"/>
                  </a:moveTo>
                  <a:cubicBezTo>
                    <a:pt x="121" y="180"/>
                    <a:pt x="123" y="181"/>
                    <a:pt x="125" y="181"/>
                  </a:cubicBezTo>
                  <a:cubicBezTo>
                    <a:pt x="125" y="181"/>
                    <a:pt x="126" y="181"/>
                    <a:pt x="126" y="180"/>
                  </a:cubicBezTo>
                  <a:cubicBezTo>
                    <a:pt x="129" y="180"/>
                    <a:pt x="130" y="177"/>
                    <a:pt x="129" y="175"/>
                  </a:cubicBezTo>
                  <a:cubicBezTo>
                    <a:pt x="112" y="123"/>
                    <a:pt x="114" y="5"/>
                    <a:pt x="114" y="4"/>
                  </a:cubicBezTo>
                  <a:cubicBezTo>
                    <a:pt x="114" y="3"/>
                    <a:pt x="114" y="2"/>
                    <a:pt x="113" y="1"/>
                  </a:cubicBezTo>
                  <a:cubicBezTo>
                    <a:pt x="112" y="0"/>
                    <a:pt x="111" y="0"/>
                    <a:pt x="110" y="0"/>
                  </a:cubicBezTo>
                  <a:cubicBezTo>
                    <a:pt x="5" y="0"/>
                    <a:pt x="5" y="0"/>
                    <a:pt x="5" y="0"/>
                  </a:cubicBezTo>
                  <a:cubicBezTo>
                    <a:pt x="2" y="0"/>
                    <a:pt x="0" y="2"/>
                    <a:pt x="0" y="4"/>
                  </a:cubicBezTo>
                  <a:cubicBezTo>
                    <a:pt x="0" y="34"/>
                    <a:pt x="0" y="34"/>
                    <a:pt x="0" y="34"/>
                  </a:cubicBezTo>
                  <a:cubicBezTo>
                    <a:pt x="0" y="36"/>
                    <a:pt x="2" y="38"/>
                    <a:pt x="5" y="38"/>
                  </a:cubicBezTo>
                  <a:cubicBezTo>
                    <a:pt x="93" y="38"/>
                    <a:pt x="93" y="38"/>
                    <a:pt x="93" y="38"/>
                  </a:cubicBezTo>
                  <a:cubicBezTo>
                    <a:pt x="96" y="38"/>
                    <a:pt x="98" y="36"/>
                    <a:pt x="98" y="34"/>
                  </a:cubicBezTo>
                  <a:cubicBezTo>
                    <a:pt x="98" y="31"/>
                    <a:pt x="96" y="29"/>
                    <a:pt x="93" y="29"/>
                  </a:cubicBezTo>
                  <a:cubicBezTo>
                    <a:pt x="10" y="29"/>
                    <a:pt x="10" y="29"/>
                    <a:pt x="10" y="29"/>
                  </a:cubicBezTo>
                  <a:cubicBezTo>
                    <a:pt x="10" y="9"/>
                    <a:pt x="10" y="9"/>
                    <a:pt x="10" y="9"/>
                  </a:cubicBezTo>
                  <a:cubicBezTo>
                    <a:pt x="105" y="9"/>
                    <a:pt x="105" y="9"/>
                    <a:pt x="105" y="9"/>
                  </a:cubicBezTo>
                  <a:cubicBezTo>
                    <a:pt x="105" y="32"/>
                    <a:pt x="104" y="130"/>
                    <a:pt x="121" y="178"/>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6" name="Freeform 236"/>
            <p:cNvSpPr/>
            <p:nvPr/>
          </p:nvSpPr>
          <p:spPr bwMode="auto">
            <a:xfrm>
              <a:off x="-2039938" y="4014789"/>
              <a:ext cx="119063" cy="211138"/>
            </a:xfrm>
            <a:custGeom>
              <a:avLst/>
              <a:gdLst>
                <a:gd name="T0" fmla="*/ 71 w 91"/>
                <a:gd name="T1" fmla="*/ 163 h 163"/>
                <a:gd name="T2" fmla="*/ 72 w 91"/>
                <a:gd name="T3" fmla="*/ 163 h 163"/>
                <a:gd name="T4" fmla="*/ 76 w 91"/>
                <a:gd name="T5" fmla="*/ 159 h 163"/>
                <a:gd name="T6" fmla="*/ 91 w 91"/>
                <a:gd name="T7" fmla="*/ 35 h 163"/>
                <a:gd name="T8" fmla="*/ 90 w 91"/>
                <a:gd name="T9" fmla="*/ 32 h 163"/>
                <a:gd name="T10" fmla="*/ 87 w 91"/>
                <a:gd name="T11" fmla="*/ 30 h 163"/>
                <a:gd name="T12" fmla="*/ 9 w 91"/>
                <a:gd name="T13" fmla="*/ 30 h 163"/>
                <a:gd name="T14" fmla="*/ 9 w 91"/>
                <a:gd name="T15" fmla="*/ 9 h 163"/>
                <a:gd name="T16" fmla="*/ 66 w 91"/>
                <a:gd name="T17" fmla="*/ 9 h 163"/>
                <a:gd name="T18" fmla="*/ 71 w 91"/>
                <a:gd name="T19" fmla="*/ 5 h 163"/>
                <a:gd name="T20" fmla="*/ 66 w 91"/>
                <a:gd name="T21" fmla="*/ 0 h 163"/>
                <a:gd name="T22" fmla="*/ 4 w 91"/>
                <a:gd name="T23" fmla="*/ 0 h 163"/>
                <a:gd name="T24" fmla="*/ 0 w 91"/>
                <a:gd name="T25" fmla="*/ 5 h 163"/>
                <a:gd name="T26" fmla="*/ 0 w 91"/>
                <a:gd name="T27" fmla="*/ 35 h 163"/>
                <a:gd name="T28" fmla="*/ 4 w 91"/>
                <a:gd name="T29" fmla="*/ 40 h 163"/>
                <a:gd name="T30" fmla="*/ 82 w 91"/>
                <a:gd name="T31" fmla="*/ 40 h 163"/>
                <a:gd name="T32" fmla="*/ 68 w 91"/>
                <a:gd name="T33" fmla="*/ 157 h 163"/>
                <a:gd name="T34" fmla="*/ 71 w 91"/>
                <a:gd name="T3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3">
                  <a:moveTo>
                    <a:pt x="71" y="163"/>
                  </a:moveTo>
                  <a:cubicBezTo>
                    <a:pt x="71" y="163"/>
                    <a:pt x="72" y="163"/>
                    <a:pt x="72" y="163"/>
                  </a:cubicBezTo>
                  <a:cubicBezTo>
                    <a:pt x="74" y="163"/>
                    <a:pt x="76" y="161"/>
                    <a:pt x="76" y="159"/>
                  </a:cubicBezTo>
                  <a:cubicBezTo>
                    <a:pt x="91" y="112"/>
                    <a:pt x="91" y="38"/>
                    <a:pt x="91" y="35"/>
                  </a:cubicBezTo>
                  <a:cubicBezTo>
                    <a:pt x="91" y="34"/>
                    <a:pt x="91" y="33"/>
                    <a:pt x="90" y="32"/>
                  </a:cubicBezTo>
                  <a:cubicBezTo>
                    <a:pt x="89" y="31"/>
                    <a:pt x="88" y="30"/>
                    <a:pt x="87" y="30"/>
                  </a:cubicBezTo>
                  <a:cubicBezTo>
                    <a:pt x="9" y="30"/>
                    <a:pt x="9" y="30"/>
                    <a:pt x="9" y="30"/>
                  </a:cubicBezTo>
                  <a:cubicBezTo>
                    <a:pt x="9" y="9"/>
                    <a:pt x="9" y="9"/>
                    <a:pt x="9" y="9"/>
                  </a:cubicBezTo>
                  <a:cubicBezTo>
                    <a:pt x="66" y="9"/>
                    <a:pt x="66" y="9"/>
                    <a:pt x="66" y="9"/>
                  </a:cubicBezTo>
                  <a:cubicBezTo>
                    <a:pt x="69" y="9"/>
                    <a:pt x="71" y="7"/>
                    <a:pt x="71" y="5"/>
                  </a:cubicBezTo>
                  <a:cubicBezTo>
                    <a:pt x="71" y="2"/>
                    <a:pt x="69" y="0"/>
                    <a:pt x="66" y="0"/>
                  </a:cubicBezTo>
                  <a:cubicBezTo>
                    <a:pt x="4" y="0"/>
                    <a:pt x="4" y="0"/>
                    <a:pt x="4" y="0"/>
                  </a:cubicBezTo>
                  <a:cubicBezTo>
                    <a:pt x="2" y="0"/>
                    <a:pt x="0" y="2"/>
                    <a:pt x="0" y="5"/>
                  </a:cubicBezTo>
                  <a:cubicBezTo>
                    <a:pt x="0" y="35"/>
                    <a:pt x="0" y="35"/>
                    <a:pt x="0" y="35"/>
                  </a:cubicBezTo>
                  <a:cubicBezTo>
                    <a:pt x="0" y="38"/>
                    <a:pt x="2" y="40"/>
                    <a:pt x="4" y="40"/>
                  </a:cubicBezTo>
                  <a:cubicBezTo>
                    <a:pt x="82" y="40"/>
                    <a:pt x="82" y="40"/>
                    <a:pt x="82" y="40"/>
                  </a:cubicBezTo>
                  <a:cubicBezTo>
                    <a:pt x="82" y="57"/>
                    <a:pt x="80" y="118"/>
                    <a:pt x="68" y="157"/>
                  </a:cubicBezTo>
                  <a:cubicBezTo>
                    <a:pt x="67" y="159"/>
                    <a:pt x="68" y="162"/>
                    <a:pt x="71" y="163"/>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7" name="Freeform 237"/>
            <p:cNvSpPr/>
            <p:nvPr/>
          </p:nvSpPr>
          <p:spPr bwMode="auto">
            <a:xfrm>
              <a:off x="-2070101" y="4073526"/>
              <a:ext cx="44450" cy="152400"/>
            </a:xfrm>
            <a:custGeom>
              <a:avLst/>
              <a:gdLst>
                <a:gd name="T0" fmla="*/ 3 w 34"/>
                <a:gd name="T1" fmla="*/ 116 h 117"/>
                <a:gd name="T2" fmla="*/ 6 w 34"/>
                <a:gd name="T3" fmla="*/ 117 h 117"/>
                <a:gd name="T4" fmla="*/ 10 w 34"/>
                <a:gd name="T5" fmla="*/ 114 h 117"/>
                <a:gd name="T6" fmla="*/ 34 w 34"/>
                <a:gd name="T7" fmla="*/ 5 h 117"/>
                <a:gd name="T8" fmla="*/ 30 w 34"/>
                <a:gd name="T9" fmla="*/ 0 h 117"/>
                <a:gd name="T10" fmla="*/ 25 w 34"/>
                <a:gd name="T11" fmla="*/ 4 h 117"/>
                <a:gd name="T12" fmla="*/ 2 w 34"/>
                <a:gd name="T13" fmla="*/ 110 h 117"/>
                <a:gd name="T14" fmla="*/ 3 w 34"/>
                <a:gd name="T15" fmla="*/ 116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7">
                  <a:moveTo>
                    <a:pt x="3" y="116"/>
                  </a:moveTo>
                  <a:cubicBezTo>
                    <a:pt x="4" y="117"/>
                    <a:pt x="5" y="117"/>
                    <a:pt x="6" y="117"/>
                  </a:cubicBezTo>
                  <a:cubicBezTo>
                    <a:pt x="7" y="117"/>
                    <a:pt x="9" y="116"/>
                    <a:pt x="10" y="114"/>
                  </a:cubicBezTo>
                  <a:cubicBezTo>
                    <a:pt x="32" y="75"/>
                    <a:pt x="34" y="7"/>
                    <a:pt x="34" y="5"/>
                  </a:cubicBezTo>
                  <a:cubicBezTo>
                    <a:pt x="34" y="2"/>
                    <a:pt x="32" y="0"/>
                    <a:pt x="30" y="0"/>
                  </a:cubicBezTo>
                  <a:cubicBezTo>
                    <a:pt x="27" y="0"/>
                    <a:pt x="25" y="2"/>
                    <a:pt x="25" y="4"/>
                  </a:cubicBezTo>
                  <a:cubicBezTo>
                    <a:pt x="25" y="5"/>
                    <a:pt x="23" y="73"/>
                    <a:pt x="2" y="110"/>
                  </a:cubicBezTo>
                  <a:cubicBezTo>
                    <a:pt x="0" y="112"/>
                    <a:pt x="1" y="115"/>
                    <a:pt x="3" y="116"/>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8" name="Freeform 238"/>
            <p:cNvSpPr/>
            <p:nvPr/>
          </p:nvSpPr>
          <p:spPr bwMode="auto">
            <a:xfrm>
              <a:off x="-1935163" y="3878264"/>
              <a:ext cx="173038" cy="101600"/>
            </a:xfrm>
            <a:custGeom>
              <a:avLst/>
              <a:gdLst>
                <a:gd name="T0" fmla="*/ 3 w 133"/>
                <a:gd name="T1" fmla="*/ 59 h 78"/>
                <a:gd name="T2" fmla="*/ 26 w 133"/>
                <a:gd name="T3" fmla="*/ 77 h 78"/>
                <a:gd name="T4" fmla="*/ 48 w 133"/>
                <a:gd name="T5" fmla="*/ 53 h 78"/>
                <a:gd name="T6" fmla="*/ 45 w 133"/>
                <a:gd name="T7" fmla="*/ 48 h 78"/>
                <a:gd name="T8" fmla="*/ 39 w 133"/>
                <a:gd name="T9" fmla="*/ 51 h 78"/>
                <a:gd name="T10" fmla="*/ 26 w 133"/>
                <a:gd name="T11" fmla="*/ 68 h 78"/>
                <a:gd name="T12" fmla="*/ 11 w 133"/>
                <a:gd name="T13" fmla="*/ 57 h 78"/>
                <a:gd name="T14" fmla="*/ 23 w 133"/>
                <a:gd name="T15" fmla="*/ 39 h 78"/>
                <a:gd name="T16" fmla="*/ 26 w 133"/>
                <a:gd name="T17" fmla="*/ 33 h 78"/>
                <a:gd name="T18" fmla="*/ 30 w 133"/>
                <a:gd name="T19" fmla="*/ 20 h 78"/>
                <a:gd name="T20" fmla="*/ 42 w 133"/>
                <a:gd name="T21" fmla="*/ 23 h 78"/>
                <a:gd name="T22" fmla="*/ 47 w 133"/>
                <a:gd name="T23" fmla="*/ 25 h 78"/>
                <a:gd name="T24" fmla="*/ 51 w 133"/>
                <a:gd name="T25" fmla="*/ 22 h 78"/>
                <a:gd name="T26" fmla="*/ 77 w 133"/>
                <a:gd name="T27" fmla="*/ 11 h 78"/>
                <a:gd name="T28" fmla="*/ 97 w 133"/>
                <a:gd name="T29" fmla="*/ 38 h 78"/>
                <a:gd name="T30" fmla="*/ 99 w 133"/>
                <a:gd name="T31" fmla="*/ 42 h 78"/>
                <a:gd name="T32" fmla="*/ 104 w 133"/>
                <a:gd name="T33" fmla="*/ 42 h 78"/>
                <a:gd name="T34" fmla="*/ 116 w 133"/>
                <a:gd name="T35" fmla="*/ 42 h 78"/>
                <a:gd name="T36" fmla="*/ 122 w 133"/>
                <a:gd name="T37" fmla="*/ 57 h 78"/>
                <a:gd name="T38" fmla="*/ 107 w 133"/>
                <a:gd name="T39" fmla="*/ 69 h 78"/>
                <a:gd name="T40" fmla="*/ 104 w 133"/>
                <a:gd name="T41" fmla="*/ 75 h 78"/>
                <a:gd name="T42" fmla="*/ 108 w 133"/>
                <a:gd name="T43" fmla="*/ 78 h 78"/>
                <a:gd name="T44" fmla="*/ 109 w 133"/>
                <a:gd name="T45" fmla="*/ 78 h 78"/>
                <a:gd name="T46" fmla="*/ 131 w 133"/>
                <a:gd name="T47" fmla="*/ 59 h 78"/>
                <a:gd name="T48" fmla="*/ 121 w 133"/>
                <a:gd name="T49" fmla="*/ 35 h 78"/>
                <a:gd name="T50" fmla="*/ 106 w 133"/>
                <a:gd name="T51" fmla="*/ 32 h 78"/>
                <a:gd name="T52" fmla="*/ 79 w 133"/>
                <a:gd name="T53" fmla="*/ 2 h 78"/>
                <a:gd name="T54" fmla="*/ 45 w 133"/>
                <a:gd name="T55" fmla="*/ 13 h 78"/>
                <a:gd name="T56" fmla="*/ 25 w 133"/>
                <a:gd name="T57" fmla="*/ 12 h 78"/>
                <a:gd name="T58" fmla="*/ 16 w 133"/>
                <a:gd name="T59" fmla="*/ 32 h 78"/>
                <a:gd name="T60" fmla="*/ 3 w 133"/>
                <a:gd name="T61"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78">
                  <a:moveTo>
                    <a:pt x="3" y="59"/>
                  </a:moveTo>
                  <a:cubicBezTo>
                    <a:pt x="5" y="69"/>
                    <a:pt x="15" y="77"/>
                    <a:pt x="26" y="77"/>
                  </a:cubicBezTo>
                  <a:cubicBezTo>
                    <a:pt x="31" y="77"/>
                    <a:pt x="44" y="75"/>
                    <a:pt x="48" y="53"/>
                  </a:cubicBezTo>
                  <a:cubicBezTo>
                    <a:pt x="49" y="51"/>
                    <a:pt x="47" y="48"/>
                    <a:pt x="45" y="48"/>
                  </a:cubicBezTo>
                  <a:cubicBezTo>
                    <a:pt x="42" y="47"/>
                    <a:pt x="40" y="49"/>
                    <a:pt x="39" y="51"/>
                  </a:cubicBezTo>
                  <a:cubicBezTo>
                    <a:pt x="37" y="62"/>
                    <a:pt x="32" y="68"/>
                    <a:pt x="26" y="68"/>
                  </a:cubicBezTo>
                  <a:cubicBezTo>
                    <a:pt x="19" y="68"/>
                    <a:pt x="13" y="63"/>
                    <a:pt x="11" y="57"/>
                  </a:cubicBezTo>
                  <a:cubicBezTo>
                    <a:pt x="10" y="50"/>
                    <a:pt x="14" y="44"/>
                    <a:pt x="23" y="39"/>
                  </a:cubicBezTo>
                  <a:cubicBezTo>
                    <a:pt x="25" y="38"/>
                    <a:pt x="26" y="35"/>
                    <a:pt x="26" y="33"/>
                  </a:cubicBezTo>
                  <a:cubicBezTo>
                    <a:pt x="22" y="25"/>
                    <a:pt x="27" y="21"/>
                    <a:pt x="30" y="20"/>
                  </a:cubicBezTo>
                  <a:cubicBezTo>
                    <a:pt x="34" y="18"/>
                    <a:pt x="39" y="19"/>
                    <a:pt x="42" y="23"/>
                  </a:cubicBezTo>
                  <a:cubicBezTo>
                    <a:pt x="43" y="25"/>
                    <a:pt x="45" y="26"/>
                    <a:pt x="47" y="25"/>
                  </a:cubicBezTo>
                  <a:cubicBezTo>
                    <a:pt x="49" y="25"/>
                    <a:pt x="50" y="24"/>
                    <a:pt x="51" y="22"/>
                  </a:cubicBezTo>
                  <a:cubicBezTo>
                    <a:pt x="53" y="15"/>
                    <a:pt x="66" y="9"/>
                    <a:pt x="77" y="11"/>
                  </a:cubicBezTo>
                  <a:cubicBezTo>
                    <a:pt x="83" y="12"/>
                    <a:pt x="97" y="17"/>
                    <a:pt x="97" y="38"/>
                  </a:cubicBezTo>
                  <a:cubicBezTo>
                    <a:pt x="97" y="40"/>
                    <a:pt x="98" y="41"/>
                    <a:pt x="99" y="42"/>
                  </a:cubicBezTo>
                  <a:cubicBezTo>
                    <a:pt x="100" y="43"/>
                    <a:pt x="102" y="43"/>
                    <a:pt x="104" y="42"/>
                  </a:cubicBezTo>
                  <a:cubicBezTo>
                    <a:pt x="109" y="39"/>
                    <a:pt x="113" y="40"/>
                    <a:pt x="116" y="42"/>
                  </a:cubicBezTo>
                  <a:cubicBezTo>
                    <a:pt x="121" y="46"/>
                    <a:pt x="123" y="52"/>
                    <a:pt x="122" y="57"/>
                  </a:cubicBezTo>
                  <a:cubicBezTo>
                    <a:pt x="121" y="63"/>
                    <a:pt x="116" y="67"/>
                    <a:pt x="107" y="69"/>
                  </a:cubicBezTo>
                  <a:cubicBezTo>
                    <a:pt x="105" y="70"/>
                    <a:pt x="103" y="72"/>
                    <a:pt x="104" y="75"/>
                  </a:cubicBezTo>
                  <a:cubicBezTo>
                    <a:pt x="104" y="77"/>
                    <a:pt x="106" y="78"/>
                    <a:pt x="108" y="78"/>
                  </a:cubicBezTo>
                  <a:cubicBezTo>
                    <a:pt x="109" y="78"/>
                    <a:pt x="109" y="78"/>
                    <a:pt x="109" y="78"/>
                  </a:cubicBezTo>
                  <a:cubicBezTo>
                    <a:pt x="121" y="76"/>
                    <a:pt x="129" y="69"/>
                    <a:pt x="131" y="59"/>
                  </a:cubicBezTo>
                  <a:cubicBezTo>
                    <a:pt x="133" y="50"/>
                    <a:pt x="129" y="40"/>
                    <a:pt x="121" y="35"/>
                  </a:cubicBezTo>
                  <a:cubicBezTo>
                    <a:pt x="117" y="31"/>
                    <a:pt x="111" y="30"/>
                    <a:pt x="106" y="32"/>
                  </a:cubicBezTo>
                  <a:cubicBezTo>
                    <a:pt x="104" y="16"/>
                    <a:pt x="94" y="5"/>
                    <a:pt x="79" y="2"/>
                  </a:cubicBezTo>
                  <a:cubicBezTo>
                    <a:pt x="65" y="0"/>
                    <a:pt x="52" y="5"/>
                    <a:pt x="45" y="13"/>
                  </a:cubicBezTo>
                  <a:cubicBezTo>
                    <a:pt x="40" y="9"/>
                    <a:pt x="32" y="9"/>
                    <a:pt x="25" y="12"/>
                  </a:cubicBezTo>
                  <a:cubicBezTo>
                    <a:pt x="19" y="15"/>
                    <a:pt x="14" y="22"/>
                    <a:pt x="16" y="32"/>
                  </a:cubicBezTo>
                  <a:cubicBezTo>
                    <a:pt x="5" y="39"/>
                    <a:pt x="0" y="49"/>
                    <a:pt x="3" y="5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9" name="Freeform 239"/>
            <p:cNvSpPr/>
            <p:nvPr/>
          </p:nvSpPr>
          <p:spPr bwMode="auto">
            <a:xfrm>
              <a:off x="-2062163" y="3881439"/>
              <a:ext cx="131763" cy="120650"/>
            </a:xfrm>
            <a:custGeom>
              <a:avLst/>
              <a:gdLst>
                <a:gd name="T0" fmla="*/ 13 w 102"/>
                <a:gd name="T1" fmla="*/ 90 h 93"/>
                <a:gd name="T2" fmla="*/ 22 w 102"/>
                <a:gd name="T3" fmla="*/ 93 h 93"/>
                <a:gd name="T4" fmla="*/ 27 w 102"/>
                <a:gd name="T5" fmla="*/ 92 h 93"/>
                <a:gd name="T6" fmla="*/ 29 w 102"/>
                <a:gd name="T7" fmla="*/ 86 h 93"/>
                <a:gd name="T8" fmla="*/ 23 w 102"/>
                <a:gd name="T9" fmla="*/ 84 h 93"/>
                <a:gd name="T10" fmla="*/ 18 w 102"/>
                <a:gd name="T11" fmla="*/ 82 h 93"/>
                <a:gd name="T12" fmla="*/ 11 w 102"/>
                <a:gd name="T13" fmla="*/ 67 h 93"/>
                <a:gd name="T14" fmla="*/ 25 w 102"/>
                <a:gd name="T15" fmla="*/ 54 h 93"/>
                <a:gd name="T16" fmla="*/ 28 w 102"/>
                <a:gd name="T17" fmla="*/ 52 h 93"/>
                <a:gd name="T18" fmla="*/ 28 w 102"/>
                <a:gd name="T19" fmla="*/ 49 h 93"/>
                <a:gd name="T20" fmla="*/ 37 w 102"/>
                <a:gd name="T21" fmla="*/ 21 h 93"/>
                <a:gd name="T22" fmla="*/ 60 w 102"/>
                <a:gd name="T23" fmla="*/ 22 h 93"/>
                <a:gd name="T24" fmla="*/ 65 w 102"/>
                <a:gd name="T25" fmla="*/ 24 h 93"/>
                <a:gd name="T26" fmla="*/ 68 w 102"/>
                <a:gd name="T27" fmla="*/ 21 h 93"/>
                <a:gd name="T28" fmla="*/ 81 w 102"/>
                <a:gd name="T29" fmla="*/ 9 h 93"/>
                <a:gd name="T30" fmla="*/ 92 w 102"/>
                <a:gd name="T31" fmla="*/ 22 h 93"/>
                <a:gd name="T32" fmla="*/ 98 w 102"/>
                <a:gd name="T33" fmla="*/ 25 h 93"/>
                <a:gd name="T34" fmla="*/ 101 w 102"/>
                <a:gd name="T35" fmla="*/ 19 h 93"/>
                <a:gd name="T36" fmla="*/ 81 w 102"/>
                <a:gd name="T37" fmla="*/ 0 h 93"/>
                <a:gd name="T38" fmla="*/ 62 w 102"/>
                <a:gd name="T39" fmla="*/ 12 h 93"/>
                <a:gd name="T40" fmla="*/ 33 w 102"/>
                <a:gd name="T41" fmla="*/ 13 h 93"/>
                <a:gd name="T42" fmla="*/ 18 w 102"/>
                <a:gd name="T43" fmla="*/ 48 h 93"/>
                <a:gd name="T44" fmla="*/ 2 w 102"/>
                <a:gd name="T45" fmla="*/ 66 h 93"/>
                <a:gd name="T46" fmla="*/ 13 w 102"/>
                <a:gd name="T4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93">
                  <a:moveTo>
                    <a:pt x="13" y="90"/>
                  </a:moveTo>
                  <a:cubicBezTo>
                    <a:pt x="16" y="92"/>
                    <a:pt x="19" y="93"/>
                    <a:pt x="22" y="93"/>
                  </a:cubicBezTo>
                  <a:cubicBezTo>
                    <a:pt x="24" y="93"/>
                    <a:pt x="25" y="93"/>
                    <a:pt x="27" y="92"/>
                  </a:cubicBezTo>
                  <a:cubicBezTo>
                    <a:pt x="29" y="91"/>
                    <a:pt x="30" y="89"/>
                    <a:pt x="29" y="86"/>
                  </a:cubicBezTo>
                  <a:cubicBezTo>
                    <a:pt x="28" y="84"/>
                    <a:pt x="25" y="83"/>
                    <a:pt x="23" y="84"/>
                  </a:cubicBezTo>
                  <a:cubicBezTo>
                    <a:pt x="22" y="84"/>
                    <a:pt x="20" y="84"/>
                    <a:pt x="18" y="82"/>
                  </a:cubicBezTo>
                  <a:cubicBezTo>
                    <a:pt x="14" y="79"/>
                    <a:pt x="10" y="73"/>
                    <a:pt x="11" y="67"/>
                  </a:cubicBezTo>
                  <a:cubicBezTo>
                    <a:pt x="12" y="61"/>
                    <a:pt x="19" y="57"/>
                    <a:pt x="25" y="54"/>
                  </a:cubicBezTo>
                  <a:cubicBezTo>
                    <a:pt x="26" y="54"/>
                    <a:pt x="27" y="53"/>
                    <a:pt x="28" y="52"/>
                  </a:cubicBezTo>
                  <a:cubicBezTo>
                    <a:pt x="28" y="51"/>
                    <a:pt x="28" y="50"/>
                    <a:pt x="28" y="49"/>
                  </a:cubicBezTo>
                  <a:cubicBezTo>
                    <a:pt x="22" y="32"/>
                    <a:pt x="31" y="24"/>
                    <a:pt x="37" y="21"/>
                  </a:cubicBezTo>
                  <a:cubicBezTo>
                    <a:pt x="47" y="17"/>
                    <a:pt x="58" y="18"/>
                    <a:pt x="60" y="22"/>
                  </a:cubicBezTo>
                  <a:cubicBezTo>
                    <a:pt x="61" y="23"/>
                    <a:pt x="63" y="24"/>
                    <a:pt x="65" y="24"/>
                  </a:cubicBezTo>
                  <a:cubicBezTo>
                    <a:pt x="66" y="23"/>
                    <a:pt x="68" y="22"/>
                    <a:pt x="68" y="21"/>
                  </a:cubicBezTo>
                  <a:cubicBezTo>
                    <a:pt x="71" y="13"/>
                    <a:pt x="76" y="9"/>
                    <a:pt x="81" y="9"/>
                  </a:cubicBezTo>
                  <a:cubicBezTo>
                    <a:pt x="86" y="10"/>
                    <a:pt x="91" y="14"/>
                    <a:pt x="92" y="22"/>
                  </a:cubicBezTo>
                  <a:cubicBezTo>
                    <a:pt x="93" y="24"/>
                    <a:pt x="96" y="26"/>
                    <a:pt x="98" y="25"/>
                  </a:cubicBezTo>
                  <a:cubicBezTo>
                    <a:pt x="101" y="24"/>
                    <a:pt x="102" y="22"/>
                    <a:pt x="101" y="19"/>
                  </a:cubicBezTo>
                  <a:cubicBezTo>
                    <a:pt x="98" y="8"/>
                    <a:pt x="91" y="0"/>
                    <a:pt x="81" y="0"/>
                  </a:cubicBezTo>
                  <a:cubicBezTo>
                    <a:pt x="74" y="0"/>
                    <a:pt x="67" y="4"/>
                    <a:pt x="62" y="12"/>
                  </a:cubicBezTo>
                  <a:cubicBezTo>
                    <a:pt x="55" y="7"/>
                    <a:pt x="42" y="8"/>
                    <a:pt x="33" y="13"/>
                  </a:cubicBezTo>
                  <a:cubicBezTo>
                    <a:pt x="22" y="18"/>
                    <a:pt x="13" y="30"/>
                    <a:pt x="18" y="48"/>
                  </a:cubicBezTo>
                  <a:cubicBezTo>
                    <a:pt x="6" y="53"/>
                    <a:pt x="2" y="61"/>
                    <a:pt x="2" y="66"/>
                  </a:cubicBezTo>
                  <a:cubicBezTo>
                    <a:pt x="0" y="76"/>
                    <a:pt x="6" y="85"/>
                    <a:pt x="13" y="9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0" name="Freeform 240"/>
            <p:cNvSpPr/>
            <p:nvPr/>
          </p:nvSpPr>
          <p:spPr bwMode="auto">
            <a:xfrm>
              <a:off x="-1851026" y="3940176"/>
              <a:ext cx="44450" cy="26988"/>
            </a:xfrm>
            <a:custGeom>
              <a:avLst/>
              <a:gdLst>
                <a:gd name="T0" fmla="*/ 9 w 34"/>
                <a:gd name="T1" fmla="*/ 21 h 21"/>
                <a:gd name="T2" fmla="*/ 33 w 34"/>
                <a:gd name="T3" fmla="*/ 7 h 21"/>
                <a:gd name="T4" fmla="*/ 31 w 34"/>
                <a:gd name="T5" fmla="*/ 1 h 21"/>
                <a:gd name="T6" fmla="*/ 25 w 34"/>
                <a:gd name="T7" fmla="*/ 3 h 21"/>
                <a:gd name="T8" fmla="*/ 6 w 34"/>
                <a:gd name="T9" fmla="*/ 11 h 21"/>
                <a:gd name="T10" fmla="*/ 1 w 34"/>
                <a:gd name="T11" fmla="*/ 15 h 21"/>
                <a:gd name="T12" fmla="*/ 5 w 34"/>
                <a:gd name="T13" fmla="*/ 21 h 21"/>
                <a:gd name="T14" fmla="*/ 9 w 3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9" y="21"/>
                  </a:moveTo>
                  <a:cubicBezTo>
                    <a:pt x="15" y="21"/>
                    <a:pt x="27" y="19"/>
                    <a:pt x="33" y="7"/>
                  </a:cubicBezTo>
                  <a:cubicBezTo>
                    <a:pt x="34" y="5"/>
                    <a:pt x="33" y="2"/>
                    <a:pt x="31" y="1"/>
                  </a:cubicBezTo>
                  <a:cubicBezTo>
                    <a:pt x="29" y="0"/>
                    <a:pt x="26" y="1"/>
                    <a:pt x="25" y="3"/>
                  </a:cubicBezTo>
                  <a:cubicBezTo>
                    <a:pt x="19" y="13"/>
                    <a:pt x="7" y="12"/>
                    <a:pt x="6" y="11"/>
                  </a:cubicBezTo>
                  <a:cubicBezTo>
                    <a:pt x="4" y="11"/>
                    <a:pt x="1" y="13"/>
                    <a:pt x="1" y="15"/>
                  </a:cubicBezTo>
                  <a:cubicBezTo>
                    <a:pt x="0" y="18"/>
                    <a:pt x="2" y="20"/>
                    <a:pt x="5" y="21"/>
                  </a:cubicBezTo>
                  <a:cubicBezTo>
                    <a:pt x="5" y="21"/>
                    <a:pt x="6" y="21"/>
                    <a:pt x="9" y="21"/>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1" name="Freeform 241"/>
            <p:cNvSpPr/>
            <p:nvPr/>
          </p:nvSpPr>
          <p:spPr bwMode="auto">
            <a:xfrm>
              <a:off x="-1979613" y="3954464"/>
              <a:ext cx="34925" cy="49213"/>
            </a:xfrm>
            <a:custGeom>
              <a:avLst/>
              <a:gdLst>
                <a:gd name="T0" fmla="*/ 6 w 27"/>
                <a:gd name="T1" fmla="*/ 29 h 38"/>
                <a:gd name="T2" fmla="*/ 6 w 27"/>
                <a:gd name="T3" fmla="*/ 29 h 38"/>
                <a:gd name="T4" fmla="*/ 2 w 27"/>
                <a:gd name="T5" fmla="*/ 33 h 38"/>
                <a:gd name="T6" fmla="*/ 6 w 27"/>
                <a:gd name="T7" fmla="*/ 38 h 38"/>
                <a:gd name="T8" fmla="*/ 6 w 27"/>
                <a:gd name="T9" fmla="*/ 38 h 38"/>
                <a:gd name="T10" fmla="*/ 24 w 27"/>
                <a:gd name="T11" fmla="*/ 28 h 38"/>
                <a:gd name="T12" fmla="*/ 22 w 27"/>
                <a:gd name="T13" fmla="*/ 9 h 38"/>
                <a:gd name="T14" fmla="*/ 5 w 27"/>
                <a:gd name="T15" fmla="*/ 1 h 38"/>
                <a:gd name="T16" fmla="*/ 1 w 27"/>
                <a:gd name="T17" fmla="*/ 6 h 38"/>
                <a:gd name="T18" fmla="*/ 6 w 27"/>
                <a:gd name="T19" fmla="*/ 10 h 38"/>
                <a:gd name="T20" fmla="*/ 15 w 27"/>
                <a:gd name="T21" fmla="*/ 14 h 38"/>
                <a:gd name="T22" fmla="*/ 15 w 27"/>
                <a:gd name="T23" fmla="*/ 24 h 38"/>
                <a:gd name="T24" fmla="*/ 6 w 27"/>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6" y="29"/>
                  </a:moveTo>
                  <a:cubicBezTo>
                    <a:pt x="6" y="29"/>
                    <a:pt x="6" y="29"/>
                    <a:pt x="6" y="29"/>
                  </a:cubicBezTo>
                  <a:cubicBezTo>
                    <a:pt x="4" y="29"/>
                    <a:pt x="2" y="31"/>
                    <a:pt x="2" y="33"/>
                  </a:cubicBezTo>
                  <a:cubicBezTo>
                    <a:pt x="2" y="36"/>
                    <a:pt x="4" y="38"/>
                    <a:pt x="6" y="38"/>
                  </a:cubicBezTo>
                  <a:cubicBezTo>
                    <a:pt x="6" y="38"/>
                    <a:pt x="6" y="38"/>
                    <a:pt x="6" y="38"/>
                  </a:cubicBezTo>
                  <a:cubicBezTo>
                    <a:pt x="14" y="38"/>
                    <a:pt x="20" y="34"/>
                    <a:pt x="24" y="28"/>
                  </a:cubicBezTo>
                  <a:cubicBezTo>
                    <a:pt x="27" y="22"/>
                    <a:pt x="26" y="15"/>
                    <a:pt x="22" y="9"/>
                  </a:cubicBezTo>
                  <a:cubicBezTo>
                    <a:pt x="18" y="3"/>
                    <a:pt x="12" y="0"/>
                    <a:pt x="5" y="1"/>
                  </a:cubicBezTo>
                  <a:cubicBezTo>
                    <a:pt x="2" y="2"/>
                    <a:pt x="0" y="4"/>
                    <a:pt x="1" y="6"/>
                  </a:cubicBezTo>
                  <a:cubicBezTo>
                    <a:pt x="1" y="9"/>
                    <a:pt x="3" y="11"/>
                    <a:pt x="6" y="10"/>
                  </a:cubicBezTo>
                  <a:cubicBezTo>
                    <a:pt x="11" y="10"/>
                    <a:pt x="13" y="12"/>
                    <a:pt x="15" y="14"/>
                  </a:cubicBezTo>
                  <a:cubicBezTo>
                    <a:pt x="17" y="17"/>
                    <a:pt x="17" y="21"/>
                    <a:pt x="15" y="24"/>
                  </a:cubicBezTo>
                  <a:cubicBezTo>
                    <a:pt x="14" y="27"/>
                    <a:pt x="11" y="29"/>
                    <a:pt x="6" y="2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96731" y="919261"/>
            <a:ext cx="2316643" cy="3100478"/>
          </a:xfrm>
          <a:prstGeom prst="rect">
            <a:avLst/>
          </a:prstGeom>
        </p:spPr>
      </p:pic>
    </p:spTree>
    <p:extLst>
      <p:ext uri="{BB962C8B-B14F-4D97-AF65-F5344CB8AC3E}">
        <p14:creationId xmlns:p14="http://schemas.microsoft.com/office/powerpoint/2010/main" val="34802494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spid="_x0000_s24580" name="Слайд think-cell" r:id="rId6" imgW="594" imgH="595" progId="TCLayout.ActiveDocument.1">
                  <p:embed/>
                </p:oleObj>
              </mc:Choice>
              <mc:Fallback>
                <p:oleObj name="Слайд think-cell" r:id="rId6" imgW="594" imgH="595" progId="TCLayout.ActiveDocument.1">
                  <p:embed/>
                  <p:pic>
                    <p:nvPicPr>
                      <p:cNvPr id="0" name="OLE substitute image"/>
                      <p:cNvPicPr/>
                      <p:nvPr/>
                    </p:nvPicPr>
                    <p:blipFill>
                      <a:blip r:embed="rId7"/>
                      <a:stretch>
                        <a:fillRect/>
                      </a:stretch>
                    </p:blipFill>
                    <p:spPr>
                      <a:xfrm>
                        <a:off x="1590" y="1588"/>
                        <a:ext cx="1588" cy="1588"/>
                      </a:xfrm>
                      <a:prstGeom prst="rect">
                        <a:avLst/>
                      </a:prstGeom>
                    </p:spPr>
                  </p:pic>
                </p:oleObj>
              </mc:Fallback>
            </mc:AlternateContent>
          </a:graphicData>
        </a:graphic>
      </p:graphicFrame>
      <p:sp>
        <p:nvSpPr>
          <p:cNvPr id="2" name="Title 1"/>
          <p:cNvSpPr>
            <a:spLocks noGrp="1"/>
          </p:cNvSpPr>
          <p:nvPr>
            <p:ph type="title"/>
          </p:nvPr>
        </p:nvSpPr>
        <p:spPr>
          <a:xfrm>
            <a:off x="390525" y="106687"/>
            <a:ext cx="10944880" cy="615631"/>
          </a:xfrm>
        </p:spPr>
        <p:txBody>
          <a:bodyPr vert="horz">
            <a:noAutofit/>
          </a:bodyPr>
          <a:lstStyle/>
          <a:p>
            <a:pPr rtl="0"/>
            <a:r>
              <a:rPr lang="kk" sz="1800" b="0" i="0" u="none" strike="noStrike">
                <a:latin typeface="Arial"/>
              </a:rPr>
              <a:t>Инвестициялық бағдарламаның орындалуы туралы ақпарат</a:t>
            </a:r>
            <a:endParaRPr lang="en-US"/>
          </a:p>
        </p:txBody>
      </p:sp>
      <p:sp>
        <p:nvSpPr>
          <p:cNvPr id="9" name="Прямоугольник 8"/>
          <p:cNvSpPr/>
          <p:nvPr/>
        </p:nvSpPr>
        <p:spPr>
          <a:xfrm>
            <a:off x="8270942" y="4895020"/>
            <a:ext cx="643125" cy="307777"/>
          </a:xfrm>
          <a:prstGeom prst="rect">
            <a:avLst/>
          </a:prstGeom>
        </p:spPr>
        <p:txBody>
          <a:bodyPr wrap="none">
            <a:noAutofit/>
          </a:bodyPr>
          <a:lstStyle/>
          <a:p>
            <a:pPr rtl="0"/>
            <a:r>
              <a:rPr lang="kk" sz="1400" b="0" i="0" u="none" strike="noStrike">
                <a:solidFill>
                  <a:srgbClr val="FFFFFF"/>
                </a:solidFill>
                <a:latin typeface="Arial"/>
              </a:rPr>
              <a:t>100%</a:t>
            </a:r>
            <a:endParaRPr lang="ru-RU" sz="1400"/>
          </a:p>
        </p:txBody>
      </p:sp>
      <p:sp>
        <p:nvSpPr>
          <p:cNvPr id="10" name="Текст 2"/>
          <p:cNvSpPr>
            <a:spLocks noGrp="1"/>
          </p:cNvSpPr>
          <p:nvPr>
            <p:custDataLst>
              <p:tags r:id="rId3"/>
            </p:custDataLst>
          </p:nvPr>
        </p:nvSpPr>
        <p:spPr bwMode="auto">
          <a:xfrm>
            <a:off x="7974966" y="5816600"/>
            <a:ext cx="1654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180000" algn="l" defTabSz="914400" rtl="0" eaLnBrk="1" latinLnBrk="0" hangingPunct="1">
              <a:spcBef>
                <a:spcPct val="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spcBef>
                <a:spcPts val="3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spcBef>
                <a:spcPts val="3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spcBef>
                <a:spcPts val="3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r">
              <a:spcBef>
                <a:spcPct val="0"/>
              </a:spcBef>
              <a:buNone/>
            </a:pPr>
            <a:endParaRPr lang="ru-RU" sz="1400">
              <a:latin typeface="+mn-lt"/>
              <a:cs typeface="+mn-cs"/>
              <a:sym typeface="+mn-lt"/>
            </a:endParaRPr>
          </a:p>
        </p:txBody>
      </p:sp>
      <p:sp>
        <p:nvSpPr>
          <p:cNvPr id="14" name="Текст 2"/>
          <p:cNvSpPr>
            <a:spLocks noGrp="1"/>
          </p:cNvSpPr>
          <p:nvPr>
            <p:custDataLst>
              <p:tags r:id="rId4"/>
            </p:custDataLst>
          </p:nvPr>
        </p:nvSpPr>
        <p:spPr bwMode="gray">
          <a:xfrm>
            <a:off x="9063039" y="5491163"/>
            <a:ext cx="3571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180000" algn="l" defTabSz="914400" rtl="0" eaLnBrk="1" latinLnBrk="0" hangingPunct="1">
              <a:spcBef>
                <a:spcPct val="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spcBef>
                <a:spcPts val="3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spcBef>
                <a:spcPts val="3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spcBef>
                <a:spcPts val="3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rtl="0">
              <a:spcBef>
                <a:spcPct val="0"/>
              </a:spcBef>
              <a:buNone/>
            </a:pPr>
            <a:r>
              <a:rPr lang="kk" sz="1000" b="0" i="0" u="none" strike="noStrike">
                <a:solidFill>
                  <a:srgbClr val="FFFFFF"/>
                </a:solidFill>
                <a:latin typeface="Arial"/>
                <a:cs typeface="+mn-cs"/>
              </a:rPr>
              <a:t>100%</a:t>
            </a:r>
            <a:endParaRPr lang="ru-RU" sz="1000">
              <a:solidFill>
                <a:schemeClr val="bg1"/>
              </a:solidFill>
              <a:latin typeface="+mn-lt"/>
              <a:cs typeface="+mn-cs"/>
              <a:sym typeface="+mn-lt"/>
            </a:endParaRPr>
          </a:p>
        </p:txBody>
      </p:sp>
      <p:sp>
        <p:nvSpPr>
          <p:cNvPr id="12" name="Пятиугольник 11"/>
          <p:cNvSpPr/>
          <p:nvPr/>
        </p:nvSpPr>
        <p:spPr bwMode="gray">
          <a:xfrm>
            <a:off x="390524" y="892198"/>
            <a:ext cx="6091757" cy="2352137"/>
          </a:xfrm>
          <a:prstGeom prst="homePlate">
            <a:avLst>
              <a:gd name="adj" fmla="val 20265"/>
            </a:avLst>
          </a:prstGeom>
          <a:solidFill>
            <a:schemeClr val="tx2">
              <a:lumMod val="20000"/>
              <a:lumOff val="80000"/>
              <a:alpha val="9000"/>
            </a:schemeClr>
          </a:solidFill>
          <a:ln w="19050" cap="flat" cmpd="sng" algn="ctr">
            <a:solidFill>
              <a:schemeClr val="accent1"/>
            </a:solidFill>
            <a:prstDash val="solid"/>
            <a:miter lim="800000"/>
            <a:headEnd type="none" w="lg" len="lg"/>
            <a:tailEnd type="none" w="lg" len="lg"/>
          </a:ln>
          <a:effectLst/>
        </p:spPr>
        <p:txBody>
          <a:bodyPr vert="horz" lIns="36000" tIns="36000" rIns="36000" bIns="36000" anchor="ctr">
            <a:noAutofit/>
          </a:bodyPr>
          <a:lstStyle/>
          <a:p>
            <a:pPr marL="171450" indent="-171450" algn="just" rtl="0">
              <a:buClr>
                <a:schemeClr val="bg2"/>
              </a:buClr>
              <a:buSzTx/>
              <a:buFont typeface="Wingdings" panose="05000000000000000000" pitchFamily="2" charset="2"/>
              <a:buChar char="§"/>
            </a:pPr>
            <a:r>
              <a:rPr lang="kk" sz="1200" b="0" i="0" u="none" strike="noStrike" dirty="0">
                <a:latin typeface="Arial"/>
              </a:rPr>
              <a:t>"Качары кені" АҚ-ның 2023-2027 жылдарға арналған жылу энергиясын өндіру жөніндегі қызметтерге арналған инвестициялық бағдарламасы Қостанай облысы бойынша ҚР ҰЭМ ТМРКД-нің 2023 жылғы 15 маусымдағы №85-НҚ және Қостанай облысы әкімдігінің энергетика және ТКШ басқармасының 2023 жылғы 27 маусымдағы №94-НҚ бірлескен бұйрығымен бекітілген (ҚР Қостанай облысы бойынша ТМРКД-нің 25.02.2026 ж. № 17-НҚ және Қостанай облысы әкімдігінің энергетика және ТКШ басқармасы 27.02.2026 ж. №22-НҚ бұйрығымен өзгертулер енгізілді)</a:t>
            </a:r>
            <a:endParaRPr lang="ru-RU" sz="1200" dirty="0"/>
          </a:p>
        </p:txBody>
      </p:sp>
      <p:sp>
        <p:nvSpPr>
          <p:cNvPr id="13" name="Пятиугольник 12"/>
          <p:cNvSpPr/>
          <p:nvPr/>
        </p:nvSpPr>
        <p:spPr bwMode="gray">
          <a:xfrm>
            <a:off x="6557960" y="892200"/>
            <a:ext cx="5084796" cy="2352135"/>
          </a:xfrm>
          <a:prstGeom prst="homePlate">
            <a:avLst>
              <a:gd name="adj" fmla="val 0"/>
            </a:avLst>
          </a:prstGeom>
          <a:solidFill>
            <a:schemeClr val="tx2">
              <a:lumMod val="20000"/>
              <a:lumOff val="80000"/>
              <a:alpha val="31000"/>
            </a:schemeClr>
          </a:solidFill>
          <a:ln w="19050" cap="flat" cmpd="sng" algn="ctr">
            <a:solidFill>
              <a:schemeClr val="accent1"/>
            </a:solidFill>
            <a:prstDash val="solid"/>
            <a:miter lim="800000"/>
            <a:headEnd type="none" w="lg" len="lg"/>
            <a:tailEnd type="none" w="lg" len="lg"/>
          </a:ln>
          <a:effectLst/>
        </p:spPr>
        <p:txBody>
          <a:bodyPr vert="horz" lIns="36000" tIns="36000" rIns="36000" bIns="36000" anchor="ctr">
            <a:noAutofit/>
          </a:bodyPr>
          <a:lstStyle/>
          <a:p>
            <a:pPr marL="171450" indent="-171450" rtl="0">
              <a:buClr>
                <a:schemeClr val="bg2"/>
              </a:buClr>
              <a:buSzTx/>
              <a:buFont typeface="Wingdings" panose="05000000000000000000" pitchFamily="2" charset="2"/>
              <a:buChar char="§"/>
            </a:pPr>
            <a:r>
              <a:rPr lang="kk" sz="1200" b="0" i="0" u="none" strike="noStrike">
                <a:latin typeface="Arial"/>
              </a:rPr>
              <a:t>2025 жылға арналған инвестициялық салымдардың көзделген сомасы </a:t>
            </a:r>
            <a:r>
              <a:rPr lang="kk" sz="1200" b="1" i="0" u="none" strike="noStrike">
                <a:solidFill>
                  <a:srgbClr val="DE7900"/>
                </a:solidFill>
                <a:latin typeface="Arial"/>
              </a:rPr>
              <a:t>64,8</a:t>
            </a:r>
            <a:r>
              <a:rPr lang="kk" sz="1200" b="0" i="0" u="none" strike="noStrike">
                <a:latin typeface="Arial"/>
              </a:rPr>
              <a:t> </a:t>
            </a:r>
            <a:r>
              <a:rPr lang="kk" sz="1200" b="1" i="0" u="none" strike="noStrike">
                <a:latin typeface="Arial"/>
              </a:rPr>
              <a:t>млн. теңгені</a:t>
            </a:r>
            <a:r>
              <a:rPr lang="kk" sz="1200" b="0" i="0" u="none" strike="noStrike">
                <a:latin typeface="Arial"/>
              </a:rPr>
              <a:t> құрайды.</a:t>
            </a:r>
          </a:p>
          <a:p>
            <a:pPr marL="171450" indent="-171450" rtl="0">
              <a:buClr>
                <a:schemeClr val="bg2"/>
              </a:buClr>
              <a:buSzTx/>
              <a:buFont typeface="Wingdings" panose="05000000000000000000" pitchFamily="2" charset="2"/>
              <a:buChar char="§"/>
            </a:pPr>
            <a:r>
              <a:rPr lang="kk" sz="1200" b="0" i="0" u="none" strike="noStrike">
                <a:latin typeface="Arial"/>
              </a:rPr>
              <a:t>2025 жылы жылу энергиясын өндіру жөніндегі қызметтерге жабдықтарды күрделі жөндеуге нақты шығындар - </a:t>
            </a:r>
            <a:r>
              <a:rPr lang="kk" sz="1200" b="1" i="0" u="none" strike="noStrike">
                <a:solidFill>
                  <a:srgbClr val="DE7900"/>
                </a:solidFill>
                <a:latin typeface="Arial"/>
              </a:rPr>
              <a:t>81,8</a:t>
            </a:r>
            <a:r>
              <a:rPr lang="kk" sz="1200" b="1" i="0" u="none" strike="noStrike">
                <a:latin typeface="Arial"/>
              </a:rPr>
              <a:t> млн. теңге.</a:t>
            </a:r>
          </a:p>
          <a:p>
            <a:pPr marL="171450" indent="-171450" rtl="0">
              <a:buClr>
                <a:schemeClr val="bg2"/>
              </a:buClr>
              <a:buSzTx/>
              <a:buFont typeface="Wingdings" panose="05000000000000000000" pitchFamily="2" charset="2"/>
              <a:buChar char="§"/>
            </a:pPr>
            <a:r>
              <a:rPr lang="kk" sz="1200" b="0" i="0" u="none" strike="noStrike">
                <a:latin typeface="Arial"/>
              </a:rPr>
              <a:t> </a:t>
            </a:r>
            <a:r>
              <a:rPr lang="kk" sz="1200" b="1" i="0" u="none" strike="noStrike">
                <a:solidFill>
                  <a:srgbClr val="EF7F1A"/>
                </a:solidFill>
                <a:latin typeface="Arial"/>
              </a:rPr>
              <a:t>Мақсаты:</a:t>
            </a:r>
            <a:r>
              <a:rPr lang="kk" sz="1200" b="1" i="0" u="none" strike="noStrike">
                <a:latin typeface="Arial"/>
              </a:rPr>
              <a:t> -</a:t>
            </a:r>
            <a:r>
              <a:rPr lang="kk" sz="1200" b="0" i="0" u="none" strike="noStrike">
                <a:latin typeface="Arial"/>
              </a:rPr>
              <a:t> ауаның ластануын азайту және экожүйелерді тиімді басқаруды сақтау;</a:t>
            </a:r>
          </a:p>
          <a:p>
            <a:pPr marL="171450" indent="-171450" rtl="0">
              <a:buClr>
                <a:schemeClr val="bg2"/>
              </a:buClr>
              <a:buSzTx/>
              <a:buFont typeface="Wingdings" panose="05000000000000000000" pitchFamily="2" charset="2"/>
              <a:buChar char="§"/>
            </a:pPr>
            <a:r>
              <a:rPr lang="kk" sz="1200" b="0" i="0" u="none" strike="noStrike">
                <a:latin typeface="Arial"/>
              </a:rPr>
              <a:t>            - тұтынушыларды жылумен жабдықтау сенімділігін арттыру және реттелетін қызметтерді ұсыну шығындарының өсуіне жол бермеу.</a:t>
            </a:r>
            <a:endParaRPr lang="ru-RU" sz="1200"/>
          </a:p>
          <a:p>
            <a:pPr marL="171450" indent="-171450">
              <a:buClr>
                <a:schemeClr val="bg2"/>
              </a:buClr>
              <a:buSzTx/>
              <a:buFont typeface="Wingdings" panose="05000000000000000000" pitchFamily="2" charset="2"/>
              <a:buChar char="§"/>
            </a:pPr>
            <a:endParaRPr lang="ru-RU" sz="1200"/>
          </a:p>
        </p:txBody>
      </p:sp>
      <p:sp>
        <p:nvSpPr>
          <p:cNvPr id="15" name="Прямоугольник с двумя скругленными противолежащими углами 14"/>
          <p:cNvSpPr/>
          <p:nvPr/>
        </p:nvSpPr>
        <p:spPr>
          <a:xfrm>
            <a:off x="459350" y="3414216"/>
            <a:ext cx="5668900" cy="371204"/>
          </a:xfrm>
          <a:prstGeom prst="round2DiagRect">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rtl="0" fontAlgn="ctr"/>
            <a:r>
              <a:rPr lang="kk" sz="1200" b="0" i="0" u="none" strike="noStrike">
                <a:solidFill>
                  <a:srgbClr val="000000"/>
                </a:solidFill>
                <a:latin typeface="Arial (Основной текст)"/>
              </a:rPr>
              <a:t>Ортадан тепкіш сорғыны сатып алу және орнату СЭ1250-140-11 630кВт 140м</a:t>
            </a:r>
          </a:p>
        </p:txBody>
      </p:sp>
      <p:sp>
        <p:nvSpPr>
          <p:cNvPr id="4" name="Прямоугольник 3"/>
          <p:cNvSpPr/>
          <p:nvPr/>
        </p:nvSpPr>
        <p:spPr>
          <a:xfrm>
            <a:off x="6482281" y="3468273"/>
            <a:ext cx="5257435" cy="646331"/>
          </a:xfrm>
          <a:prstGeom prst="rect">
            <a:avLst/>
          </a:prstGeom>
          <a:solidFill>
            <a:schemeClr val="accent2">
              <a:lumMod val="20000"/>
              <a:lumOff val="80000"/>
            </a:schemeClr>
          </a:solidFill>
        </p:spPr>
        <p:txBody>
          <a:bodyPr wrap="square">
            <a:noAutofit/>
          </a:bodyPr>
          <a:lstStyle/>
          <a:p>
            <a:pPr rtl="0" fontAlgn="ctr"/>
            <a:r>
              <a:rPr lang="kk" sz="1200" b="0" i="0" u="none" strike="noStrike">
                <a:solidFill>
                  <a:srgbClr val="000000"/>
                </a:solidFill>
                <a:latin typeface="Arial (Основной текст)"/>
              </a:rPr>
              <a:t>Бас коллектордан деаэрациялық қоректендіру қондырғысына дейін жылыту су құбырының ақаулы учаскелерін күрделі жөндеу (орындау мерзімдерін 2025 жылдан 2026 жылға ауыстыру) </a:t>
            </a:r>
          </a:p>
        </p:txBody>
      </p:sp>
      <p:pic>
        <p:nvPicPr>
          <p:cNvPr id="7" name="Рисунок 6"/>
          <p:cNvPicPr>
            <a:picLocks noChangeAspect="1"/>
          </p:cNvPicPr>
          <p:nvPr/>
        </p:nvPicPr>
        <p:blipFill>
          <a:blip r:embed="rId8">
            <a:extLst>
              <a:ext uri="{28A0092B-C50C-407E-A947-70E740481C1C}">
                <a14:useLocalDpi xmlns:a14="http://schemas.microsoft.com/office/drawing/2010/main" val="0"/>
              </a:ext>
            </a:extLst>
          </a:blip>
          <a:srcRect l="1351" b="1703"/>
          <a:stretch>
            <a:fillRect/>
          </a:stretch>
        </p:blipFill>
        <p:spPr>
          <a:xfrm>
            <a:off x="1091381" y="3979729"/>
            <a:ext cx="4130353" cy="2588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08723" y="4245230"/>
            <a:ext cx="3893574" cy="2322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20773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855" y="-107008"/>
            <a:ext cx="10582275" cy="704850"/>
          </a:xfrm>
        </p:spPr>
        <p:txBody>
          <a:bodyPr>
            <a:noAutofit/>
          </a:bodyPr>
          <a:lstStyle/>
          <a:p>
            <a:pPr rtl="0"/>
            <a:r>
              <a:rPr lang="kk" sz="1800" b="0" i="0" u="none" strike="noStrike" dirty="0">
                <a:latin typeface="Arial"/>
              </a:rPr>
              <a:t/>
            </a:r>
            <a:br>
              <a:rPr lang="kk" sz="1800" b="0" i="0" u="none" strike="noStrike" dirty="0">
                <a:latin typeface="Arial"/>
              </a:rPr>
            </a:br>
            <a:r>
              <a:rPr lang="kk" sz="1800" b="0" i="0" u="none" strike="noStrike" dirty="0">
                <a:latin typeface="Arial"/>
              </a:rPr>
              <a:t>2025 жылдың (1/2) қорытындысы бойынша бекітілген инвестициялық бағдарламаның орындалуы туралы ақпарат </a:t>
            </a:r>
          </a:p>
        </p:txBody>
      </p:sp>
      <p:graphicFrame>
        <p:nvGraphicFramePr>
          <p:cNvPr id="8" name="Таблица 7"/>
          <p:cNvGraphicFramePr>
            <a:graphicFrameLocks noGrp="1"/>
          </p:cNvGraphicFramePr>
          <p:nvPr>
            <p:extLst>
              <p:ext uri="{D42A27DB-BD31-4B8C-83A1-F6EECF244321}">
                <p14:modId xmlns:p14="http://schemas.microsoft.com/office/powerpoint/2010/main" val="1625088144"/>
              </p:ext>
            </p:extLst>
          </p:nvPr>
        </p:nvGraphicFramePr>
        <p:xfrm>
          <a:off x="317498" y="1314376"/>
          <a:ext cx="11655045" cy="5076592"/>
        </p:xfrm>
        <a:graphic>
          <a:graphicData uri="http://schemas.openxmlformats.org/drawingml/2006/table">
            <a:tbl>
              <a:tblPr/>
              <a:tblGrid>
                <a:gridCol w="396605">
                  <a:extLst>
                    <a:ext uri="{9D8B030D-6E8A-4147-A177-3AD203B41FA5}">
                      <a16:colId xmlns="" xmlns:a16="http://schemas.microsoft.com/office/drawing/2014/main" val="20000"/>
                    </a:ext>
                  </a:extLst>
                </a:gridCol>
                <a:gridCol w="1062918">
                  <a:extLst>
                    <a:ext uri="{9D8B030D-6E8A-4147-A177-3AD203B41FA5}">
                      <a16:colId xmlns="" xmlns:a16="http://schemas.microsoft.com/office/drawing/2014/main" val="20001"/>
                    </a:ext>
                  </a:extLst>
                </a:gridCol>
                <a:gridCol w="2443817">
                  <a:extLst>
                    <a:ext uri="{9D8B030D-6E8A-4147-A177-3AD203B41FA5}">
                      <a16:colId xmlns="" xmlns:a16="http://schemas.microsoft.com/office/drawing/2014/main" val="20002"/>
                    </a:ext>
                  </a:extLst>
                </a:gridCol>
                <a:gridCol w="329860">
                  <a:extLst>
                    <a:ext uri="{9D8B030D-6E8A-4147-A177-3AD203B41FA5}">
                      <a16:colId xmlns="" xmlns:a16="http://schemas.microsoft.com/office/drawing/2014/main" val="20003"/>
                    </a:ext>
                  </a:extLst>
                </a:gridCol>
                <a:gridCol w="439813">
                  <a:extLst>
                    <a:ext uri="{9D8B030D-6E8A-4147-A177-3AD203B41FA5}">
                      <a16:colId xmlns="" xmlns:a16="http://schemas.microsoft.com/office/drawing/2014/main" val="20004"/>
                    </a:ext>
                  </a:extLst>
                </a:gridCol>
                <a:gridCol w="374739">
                  <a:extLst>
                    <a:ext uri="{9D8B030D-6E8A-4147-A177-3AD203B41FA5}">
                      <a16:colId xmlns="" xmlns:a16="http://schemas.microsoft.com/office/drawing/2014/main" val="20005"/>
                    </a:ext>
                  </a:extLst>
                </a:gridCol>
                <a:gridCol w="519674">
                  <a:extLst>
                    <a:ext uri="{9D8B030D-6E8A-4147-A177-3AD203B41FA5}">
                      <a16:colId xmlns="" xmlns:a16="http://schemas.microsoft.com/office/drawing/2014/main" val="20006"/>
                    </a:ext>
                  </a:extLst>
                </a:gridCol>
                <a:gridCol w="650430">
                  <a:extLst>
                    <a:ext uri="{9D8B030D-6E8A-4147-A177-3AD203B41FA5}">
                      <a16:colId xmlns="" xmlns:a16="http://schemas.microsoft.com/office/drawing/2014/main" val="20007"/>
                    </a:ext>
                  </a:extLst>
                </a:gridCol>
                <a:gridCol w="544270">
                  <a:extLst>
                    <a:ext uri="{9D8B030D-6E8A-4147-A177-3AD203B41FA5}">
                      <a16:colId xmlns="" xmlns:a16="http://schemas.microsoft.com/office/drawing/2014/main" val="20008"/>
                    </a:ext>
                  </a:extLst>
                </a:gridCol>
                <a:gridCol w="544270">
                  <a:extLst>
                    <a:ext uri="{9D8B030D-6E8A-4147-A177-3AD203B41FA5}">
                      <a16:colId xmlns="" xmlns:a16="http://schemas.microsoft.com/office/drawing/2014/main" val="20009"/>
                    </a:ext>
                  </a:extLst>
                </a:gridCol>
                <a:gridCol w="550073">
                  <a:extLst>
                    <a:ext uri="{9D8B030D-6E8A-4147-A177-3AD203B41FA5}">
                      <a16:colId xmlns="" xmlns:a16="http://schemas.microsoft.com/office/drawing/2014/main" val="20010"/>
                    </a:ext>
                  </a:extLst>
                </a:gridCol>
                <a:gridCol w="1128529">
                  <a:extLst>
                    <a:ext uri="{9D8B030D-6E8A-4147-A177-3AD203B41FA5}">
                      <a16:colId xmlns="" xmlns:a16="http://schemas.microsoft.com/office/drawing/2014/main" val="20011"/>
                    </a:ext>
                  </a:extLst>
                </a:gridCol>
                <a:gridCol w="804672">
                  <a:extLst>
                    <a:ext uri="{9D8B030D-6E8A-4147-A177-3AD203B41FA5}">
                      <a16:colId xmlns="" xmlns:a16="http://schemas.microsoft.com/office/drawing/2014/main" val="20012"/>
                    </a:ext>
                  </a:extLst>
                </a:gridCol>
                <a:gridCol w="621792">
                  <a:extLst>
                    <a:ext uri="{9D8B030D-6E8A-4147-A177-3AD203B41FA5}">
                      <a16:colId xmlns="" xmlns:a16="http://schemas.microsoft.com/office/drawing/2014/main" val="20013"/>
                    </a:ext>
                  </a:extLst>
                </a:gridCol>
                <a:gridCol w="646176">
                  <a:extLst>
                    <a:ext uri="{9D8B030D-6E8A-4147-A177-3AD203B41FA5}">
                      <a16:colId xmlns="" xmlns:a16="http://schemas.microsoft.com/office/drawing/2014/main" val="20014"/>
                    </a:ext>
                  </a:extLst>
                </a:gridCol>
                <a:gridCol w="597407">
                  <a:extLst>
                    <a:ext uri="{9D8B030D-6E8A-4147-A177-3AD203B41FA5}">
                      <a16:colId xmlns="" xmlns:a16="http://schemas.microsoft.com/office/drawing/2014/main" val="20015"/>
                    </a:ext>
                  </a:extLst>
                </a:gridCol>
              </a:tblGrid>
              <a:tr h="825177">
                <a:tc rowSpan="3">
                  <a:txBody>
                    <a:bodyPr/>
                    <a:lstStyle/>
                    <a:p>
                      <a:pPr algn="ctr" rtl="0" fontAlgn="ctr"/>
                      <a:r>
                        <a:rPr lang="kk" sz="800" b="1" i="0" u="none" strike="noStrike" dirty="0">
                          <a:solidFill>
                            <a:srgbClr val="000000"/>
                          </a:solidFill>
                          <a:latin typeface="Arial (Основной текст)"/>
                        </a:rPr>
                        <a:t>№ р/р</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gridSpan="6">
                  <a:txBody>
                    <a:bodyPr/>
                    <a:lstStyle/>
                    <a:p>
                      <a:pPr algn="ctr" fontAlgn="ctr"/>
                      <a:r>
                        <a:rPr lang="ru-RU" sz="800" b="1" i="0" u="none" strike="noStrike" dirty="0" err="1" smtClean="0">
                          <a:solidFill>
                            <a:srgbClr val="000000"/>
                          </a:solidFill>
                          <a:effectLst/>
                          <a:latin typeface="Arial (Основной текст)"/>
                        </a:rPr>
                        <a:t>Реттеліп</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көрсетілетін</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қызметтерді</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ұсынудың</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жоспарлы</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және</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нақты</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көлемі</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туралы</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ақпарат</a:t>
                      </a:r>
                      <a:r>
                        <a:rPr lang="ru-RU" sz="800" b="1" i="0" u="none" strike="noStrike" dirty="0" smtClean="0">
                          <a:solidFill>
                            <a:srgbClr val="000000"/>
                          </a:solidFill>
                          <a:effectLst/>
                          <a:latin typeface="Arial (Основной текст)"/>
                        </a:rPr>
                        <a:t> </a:t>
                      </a:r>
                      <a:endParaRPr lang="ru-RU" sz="800" b="1" i="0" u="none" strike="noStrike" dirty="0">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3">
                  <a:txBody>
                    <a:bodyPr/>
                    <a:lstStyle/>
                    <a:p>
                      <a:pPr algn="ctr" fontAlgn="ctr"/>
                      <a:r>
                        <a:rPr lang="ru-RU" sz="800" b="1" i="0" u="none" strike="noStrike" dirty="0" smtClean="0">
                          <a:solidFill>
                            <a:srgbClr val="000000"/>
                          </a:solidFill>
                          <a:effectLst/>
                          <a:latin typeface="Arial (Основной текст)"/>
                        </a:rPr>
                        <a:t>2025 </a:t>
                      </a:r>
                      <a:r>
                        <a:rPr lang="ru-RU" sz="800" b="1" i="0" u="none" strike="noStrike" dirty="0" err="1" smtClean="0">
                          <a:solidFill>
                            <a:srgbClr val="000000"/>
                          </a:solidFill>
                          <a:effectLst/>
                          <a:latin typeface="Arial (Основной текст)"/>
                        </a:rPr>
                        <a:t>жылғы</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пайда</a:t>
                      </a:r>
                      <a:r>
                        <a:rPr lang="ru-RU" sz="800" b="1" i="0" u="none" strike="noStrike" dirty="0" smtClean="0">
                          <a:solidFill>
                            <a:srgbClr val="000000"/>
                          </a:solidFill>
                          <a:effectLst/>
                          <a:latin typeface="Arial (Основной текст)"/>
                        </a:rPr>
                        <a:t> мен </a:t>
                      </a:r>
                      <a:r>
                        <a:rPr lang="ru-RU" sz="800" b="1" i="0" u="none" strike="noStrike" dirty="0" err="1" smtClean="0">
                          <a:solidFill>
                            <a:srgbClr val="000000"/>
                          </a:solidFill>
                          <a:effectLst/>
                          <a:latin typeface="Arial (Основной текст)"/>
                        </a:rPr>
                        <a:t>залал</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туралы</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есеп</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мың</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теңге</a:t>
                      </a:r>
                      <a:r>
                        <a:rPr lang="ru-RU" sz="800" b="1" i="0" u="none" strike="noStrike" dirty="0" smtClean="0">
                          <a:solidFill>
                            <a:srgbClr val="000000"/>
                          </a:solidFill>
                          <a:effectLst/>
                          <a:latin typeface="Arial (Основной текст)"/>
                        </a:rPr>
                        <a:t>)</a:t>
                      </a:r>
                      <a:endParaRPr lang="ru-RU" sz="800" b="1" i="0" u="none" strike="noStrike" dirty="0">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gridSpan="4">
                  <a:txBody>
                    <a:bodyPr/>
                    <a:lstStyle/>
                    <a:p>
                      <a:pPr algn="ctr" fontAlgn="ctr"/>
                      <a:r>
                        <a:rPr lang="ru-RU" sz="800" b="1" i="0" u="none" strike="noStrike" dirty="0" err="1" smtClean="0">
                          <a:solidFill>
                            <a:srgbClr val="000000"/>
                          </a:solidFill>
                          <a:effectLst/>
                          <a:latin typeface="Arial (Основной текст)"/>
                        </a:rPr>
                        <a:t>Инвестициялық</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бағдарламаның</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сомасы</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мың</a:t>
                      </a:r>
                      <a:r>
                        <a:rPr lang="ru-RU" sz="800" b="1" i="0" u="none" strike="noStrike" dirty="0" smtClean="0">
                          <a:solidFill>
                            <a:srgbClr val="000000"/>
                          </a:solidFill>
                          <a:effectLst/>
                          <a:latin typeface="Arial (Основной текст)"/>
                        </a:rPr>
                        <a:t> </a:t>
                      </a:r>
                      <a:r>
                        <a:rPr lang="ru-RU" sz="800" b="1" i="0" u="none" strike="noStrike" dirty="0" err="1" smtClean="0">
                          <a:solidFill>
                            <a:srgbClr val="000000"/>
                          </a:solidFill>
                          <a:effectLst/>
                          <a:latin typeface="Arial (Основной текст)"/>
                        </a:rPr>
                        <a:t>теңге</a:t>
                      </a:r>
                      <a:endParaRPr lang="ru-RU" sz="800" b="1" i="0" u="none" strike="noStrike" dirty="0">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rtl="0" fontAlgn="ctr"/>
                      <a:r>
                        <a:rPr lang="kk" sz="800" b="1" i="0" u="none" strike="noStrike">
                          <a:solidFill>
                            <a:srgbClr val="000000"/>
                          </a:solidFill>
                          <a:latin typeface="Arial (Основной текст)"/>
                        </a:rPr>
                        <a:t>Инвестициялық бағдарламаны қаржыландырудың нақты шарттары мен мөлшері туралы ақпарат, мың теңге</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1084804">
                <a:tc vMerge="1">
                  <a:txBody>
                    <a:bodyPr/>
                    <a:lstStyle/>
                    <a:p>
                      <a:endParaRPr lang="ru-RU"/>
                    </a:p>
                  </a:txBody>
                  <a:tcPr/>
                </a:tc>
                <a:tc rowSpan="2">
                  <a:txBody>
                    <a:bodyPr/>
                    <a:lstStyle/>
                    <a:p>
                      <a:pPr algn="ctr" rtl="0" fontAlgn="ctr"/>
                      <a:r>
                        <a:rPr lang="kk" sz="800" b="1" i="0" u="none" strike="noStrike">
                          <a:solidFill>
                            <a:srgbClr val="000000"/>
                          </a:solidFill>
                          <a:latin typeface="Arial (Основной текст)"/>
                        </a:rPr>
                        <a:t>Реттеліп көрсетілетін қызметтердің (тауарлардың, жұмыстардың) атауы және қызмет көрсетілетін аумақ</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rowSpan="2">
                  <a:txBody>
                    <a:bodyPr/>
                    <a:lstStyle/>
                    <a:p>
                      <a:pPr algn="ctr" rtl="0" fontAlgn="ctr"/>
                      <a:r>
                        <a:rPr lang="kk" sz="800" b="1" i="0" u="none" strike="noStrike">
                          <a:solidFill>
                            <a:srgbClr val="000000"/>
                          </a:solidFill>
                          <a:latin typeface="Arial (Основной текст)"/>
                        </a:rPr>
                        <a:t>Іс-шаралардың атауы</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rowSpan="2">
                  <a:txBody>
                    <a:bodyPr/>
                    <a:lstStyle/>
                    <a:p>
                      <a:pPr algn="ctr" rtl="0" fontAlgn="ctr"/>
                      <a:r>
                        <a:rPr lang="kk" sz="800" b="1" i="0" u="none" strike="noStrike">
                          <a:solidFill>
                            <a:srgbClr val="000000"/>
                          </a:solidFill>
                          <a:latin typeface="Arial (Основной текст)"/>
                        </a:rPr>
                        <a:t>Өлшем бірлігі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gridSpan="2">
                  <a:txBody>
                    <a:bodyPr/>
                    <a:lstStyle/>
                    <a:p>
                      <a:pPr algn="ctr" rtl="0" fontAlgn="ctr"/>
                      <a:r>
                        <a:rPr lang="kk" sz="800" b="1" i="0" u="none" strike="noStrike">
                          <a:solidFill>
                            <a:srgbClr val="000000"/>
                          </a:solidFill>
                          <a:latin typeface="Arial (Основной текст)"/>
                        </a:rPr>
                        <a:t>Табиғи көрсеткіштердегі саны</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rowSpan="2">
                  <a:txBody>
                    <a:bodyPr/>
                    <a:lstStyle/>
                    <a:p>
                      <a:pPr algn="ctr" rtl="0" fontAlgn="ctr"/>
                      <a:r>
                        <a:rPr lang="kk" sz="800" b="1" i="0" u="none" strike="noStrike">
                          <a:solidFill>
                            <a:srgbClr val="000000"/>
                          </a:solidFill>
                          <a:latin typeface="Arial (Основной текст)"/>
                        </a:rPr>
                        <a:t>Инвестициялық бағдарлама шеңберінде қызмет көрсету кезеңі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vMerge="1">
                  <a:txBody>
                    <a:bodyPr/>
                    <a:lstStyle/>
                    <a:p>
                      <a:endParaRPr lang="ru-RU"/>
                    </a:p>
                  </a:txBody>
                  <a:tcPr/>
                </a:tc>
                <a:tc rowSpan="2">
                  <a:txBody>
                    <a:bodyPr/>
                    <a:lstStyle/>
                    <a:p>
                      <a:pPr algn="ctr" rtl="0" fontAlgn="ctr"/>
                      <a:r>
                        <a:rPr lang="kk" sz="800" b="1" i="0" u="none" strike="noStrike">
                          <a:solidFill>
                            <a:srgbClr val="000000"/>
                          </a:solidFill>
                          <a:latin typeface="Arial (Основной текст)"/>
                        </a:rPr>
                        <a:t>Жоспар</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rowSpan="2">
                  <a:txBody>
                    <a:bodyPr/>
                    <a:lstStyle/>
                    <a:p>
                      <a:pPr algn="ctr" rtl="0" fontAlgn="ctr"/>
                      <a:r>
                        <a:rPr lang="kk" sz="800" b="1" i="0" u="none" strike="noStrike" dirty="0">
                          <a:solidFill>
                            <a:srgbClr val="000000"/>
                          </a:solidFill>
                          <a:latin typeface="Arial (Основной текст)"/>
                        </a:rPr>
                        <a:t>Факт</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rowSpan="2">
                  <a:txBody>
                    <a:bodyPr/>
                    <a:lstStyle/>
                    <a:p>
                      <a:pPr algn="ctr" rtl="0" fontAlgn="ctr"/>
                      <a:r>
                        <a:rPr lang="kk" sz="800" b="1" i="0" u="none" strike="noStrike">
                          <a:solidFill>
                            <a:srgbClr val="000000"/>
                          </a:solidFill>
                          <a:latin typeface="Arial (Основной текст)"/>
                        </a:rPr>
                        <a:t>ауыт.,%</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rowSpan="2">
                  <a:txBody>
                    <a:bodyPr/>
                    <a:lstStyle/>
                    <a:p>
                      <a:pPr algn="ctr" rtl="0" fontAlgn="ctr"/>
                      <a:r>
                        <a:rPr lang="kk" sz="800" b="1" i="0" u="none" strike="noStrike">
                          <a:solidFill>
                            <a:srgbClr val="000000"/>
                          </a:solidFill>
                          <a:latin typeface="Arial (Основной текст)"/>
                        </a:rPr>
                        <a:t>ауытқу себептері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gridSpan="2">
                  <a:txBody>
                    <a:bodyPr/>
                    <a:lstStyle/>
                    <a:p>
                      <a:pPr algn="ctr" rtl="0" fontAlgn="ctr"/>
                      <a:r>
                        <a:rPr lang="kk" sz="800" b="1" i="0" u="none" strike="noStrike">
                          <a:solidFill>
                            <a:srgbClr val="000000"/>
                          </a:solidFill>
                          <a:latin typeface="Arial (Основной текст)"/>
                        </a:rPr>
                        <a:t> меншікті қаражат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rowSpan="2">
                  <a:txBody>
                    <a:bodyPr/>
                    <a:lstStyle/>
                    <a:p>
                      <a:pPr algn="ctr" rtl="0" fontAlgn="ctr"/>
                      <a:r>
                        <a:rPr lang="kk" sz="800" b="1" i="0" u="none" strike="noStrike">
                          <a:solidFill>
                            <a:srgbClr val="000000"/>
                          </a:solidFill>
                          <a:latin typeface="Arial (Основной текст)"/>
                        </a:rPr>
                        <a:t>Қарыз қаражаты</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rowSpan="2">
                  <a:txBody>
                    <a:bodyPr/>
                    <a:lstStyle/>
                    <a:p>
                      <a:pPr algn="ctr" rtl="0" fontAlgn="ctr"/>
                      <a:r>
                        <a:rPr lang="kk" sz="800" b="1" i="0" u="none" strike="noStrike">
                          <a:solidFill>
                            <a:srgbClr val="000000"/>
                          </a:solidFill>
                          <a:latin typeface="Arial (Основной текст)"/>
                        </a:rPr>
                        <a:t>Бюджеттік қаражат</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575519644"/>
                  </a:ext>
                </a:extLst>
              </a:tr>
              <a:tr h="93748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kk" sz="800" b="1" i="0" u="none" strike="noStrike">
                          <a:solidFill>
                            <a:srgbClr val="000000"/>
                          </a:solidFill>
                          <a:latin typeface="Arial (Основной текст)"/>
                        </a:rPr>
                        <a:t>жоспар</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факт</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kk" sz="800" b="1" i="0" u="none" strike="noStrike" dirty="0">
                          <a:solidFill>
                            <a:srgbClr val="000000"/>
                          </a:solidFill>
                          <a:latin typeface="Arial (Основной текст)"/>
                        </a:rPr>
                        <a:t> Амортизация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 Пайда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0002"/>
                  </a:ext>
                </a:extLst>
              </a:tr>
              <a:tr h="304526">
                <a:tc>
                  <a:txBody>
                    <a:bodyPr/>
                    <a:lstStyle/>
                    <a:p>
                      <a:pPr algn="ctr" rtl="0" fontAlgn="ctr"/>
                      <a:r>
                        <a:rPr lang="kk" sz="800" b="1" i="0" u="none" strike="noStrike">
                          <a:solidFill>
                            <a:srgbClr val="000000"/>
                          </a:solidFill>
                          <a:latin typeface="Arial (Основной текст)"/>
                        </a:rPr>
                        <a:t>1</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2</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3</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4</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5</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6</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7</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8</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9</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10</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11</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12</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13</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14</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15</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Основной текст)"/>
                        </a:rPr>
                        <a:t>16</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3"/>
                  </a:ext>
                </a:extLst>
              </a:tr>
              <a:tr h="316706">
                <a:tc>
                  <a:txBody>
                    <a:bodyPr/>
                    <a:lstStyle/>
                    <a:p>
                      <a:pPr algn="ctr" fontAlgn="ctr"/>
                      <a:r>
                        <a:rPr lang="ru-RU" sz="800" b="1" i="0" u="none" strike="noStrike">
                          <a:solidFill>
                            <a:srgbClr val="000000"/>
                          </a:solidFill>
                          <a:effectLst/>
                          <a:latin typeface="Arial (Основной текст)"/>
                        </a:rPr>
                        <a:t>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Arial (Основной текст)"/>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rtl="0" fontAlgn="ctr"/>
                      <a:r>
                        <a:rPr lang="kk" sz="800" b="1" i="1" u="none" strike="noStrike">
                          <a:solidFill>
                            <a:srgbClr val="000000"/>
                          </a:solidFill>
                          <a:latin typeface="Arial (Основной текст)"/>
                        </a:rPr>
                        <a:t>Қашар кенті бойынша 2025 жыл</a:t>
                      </a:r>
                    </a:p>
                    <a:p>
                      <a:pPr algn="ctr" rtl="0" fontAlgn="ctr"/>
                      <a:r>
                        <a:rPr lang="kk" sz="800" b="1" i="1" u="none" strike="noStrike">
                          <a:solidFill>
                            <a:srgbClr val="000000"/>
                          </a:solidFill>
                          <a:latin typeface="Arial (Основной текст)"/>
                        </a:rPr>
                        <a:t> ... жыл</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Arial (Основной текст)"/>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Arial (Основной текст)"/>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Arial (Основной текст)"/>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Arial (Основной текст)"/>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Arial (Основной текст)"/>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rtl="0" fontAlgn="ctr"/>
                      <a:r>
                        <a:rPr lang="kk" sz="800" b="1" i="1" u="none" strike="noStrike">
                          <a:solidFill>
                            <a:srgbClr val="000000"/>
                          </a:solidFill>
                          <a:latin typeface="Arial (Основной текст)"/>
                        </a:rPr>
                        <a:t>64 894,1</a:t>
                      </a:r>
                      <a:endParaRPr lang="ru-RU" sz="800" b="1" i="1"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rtl="0" fontAlgn="ctr"/>
                      <a:r>
                        <a:rPr lang="kk" sz="800" b="1" i="1" u="none" strike="noStrike">
                          <a:solidFill>
                            <a:srgbClr val="000000"/>
                          </a:solidFill>
                          <a:latin typeface="Arial (Основной текст)"/>
                        </a:rPr>
                        <a:t>81 817,5</a:t>
                      </a:r>
                      <a:endParaRPr lang="ru-RU" sz="800" b="1" i="1"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rtl="0" fontAlgn="ctr"/>
                      <a:r>
                        <a:rPr lang="kk" sz="800" b="1" i="1" u="none" strike="noStrike">
                          <a:solidFill>
                            <a:srgbClr val="000000"/>
                          </a:solidFill>
                          <a:latin typeface="Arial (Основной текст)"/>
                        </a:rPr>
                        <a:t>126,1</a:t>
                      </a:r>
                      <a:endParaRPr lang="ru-RU" sz="800" b="1" i="1"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Arial (Основной текст)"/>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Arial (Основной текст)"/>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Arial (Основной текст)"/>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Arial (Основной текст)"/>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Arial (Основной текст)"/>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extLst>
                  <a:ext uri="{0D108BD9-81ED-4DB2-BD59-A6C34878D82A}">
                    <a16:rowId xmlns="" xmlns:a16="http://schemas.microsoft.com/office/drawing/2014/main" val="10004"/>
                  </a:ext>
                </a:extLst>
              </a:tr>
              <a:tr h="803946">
                <a:tc>
                  <a:txBody>
                    <a:bodyPr/>
                    <a:lstStyle/>
                    <a:p>
                      <a:pPr algn="ctr" rtl="0" fontAlgn="ctr"/>
                      <a:r>
                        <a:rPr lang="kk" sz="800" b="0" i="0" u="none" strike="noStrike">
                          <a:solidFill>
                            <a:srgbClr val="000000"/>
                          </a:solidFill>
                          <a:latin typeface="Arial (Основной текст)"/>
                        </a:rPr>
                        <a:t>1</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rowSpan="2">
                  <a:txBody>
                    <a:bodyPr/>
                    <a:lstStyle/>
                    <a:p>
                      <a:pPr algn="ctr" rtl="0" fontAlgn="ctr"/>
                      <a:r>
                        <a:rPr lang="kk" sz="800" b="0" i="0" u="none" strike="noStrike">
                          <a:solidFill>
                            <a:srgbClr val="000000"/>
                          </a:solidFill>
                          <a:latin typeface="Arial (Основной текст)"/>
                        </a:rPr>
                        <a:t>Қашар кенті жылу энергиясын өндіру қызметі</a:t>
                      </a:r>
                      <a:endParaRPr lang="ru-RU" sz="800" b="0" i="0" u="none" strike="noStrike">
                        <a:solidFill>
                          <a:srgbClr val="000000"/>
                        </a:solidFill>
                        <a:effectLst/>
                        <a:latin typeface="Arial (Основной текст)"/>
                      </a:endParaRPr>
                    </a:p>
                  </a:txBody>
                  <a:tcPr marL="0" marR="0" marT="0" marB="0" vert="vert27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Основной текст)"/>
                        </a:rPr>
                        <a:t>Ортадан тепкіш сорғыны сатып алу және орнату СЭ1250-140-11 630кВт 140м</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дана</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1</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1</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rowSpan="2">
                  <a:txBody>
                    <a:bodyPr/>
                    <a:lstStyle/>
                    <a:p>
                      <a:pPr algn="ctr" rtl="0" fontAlgn="ctr"/>
                      <a:r>
                        <a:rPr lang="kk" sz="800" b="0" i="0" u="none" strike="noStrike">
                          <a:solidFill>
                            <a:srgbClr val="000000"/>
                          </a:solidFill>
                          <a:latin typeface="Arial (Основной текст)"/>
                        </a:rPr>
                        <a:t>2025</a:t>
                      </a:r>
                    </a:p>
                    <a:p>
                      <a:pPr algn="ctr" rtl="0" fontAlgn="ctr"/>
                      <a:r>
                        <a:rPr lang="kk" sz="800" b="0" i="0" u="none" strike="noStrike">
                          <a:solidFill>
                            <a:srgbClr val="000000"/>
                          </a:solidFill>
                          <a:latin typeface="Arial (Основной текст)"/>
                        </a:rPr>
                        <a:t> ... жыл</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rowSpan="2">
                  <a:txBody>
                    <a:bodyPr/>
                    <a:lstStyle/>
                    <a:p>
                      <a:pPr algn="ctr" rtl="0" fontAlgn="ctr"/>
                      <a:r>
                        <a:rPr lang="kk" sz="800" b="0" i="0" u="none" strike="noStrike">
                          <a:solidFill>
                            <a:srgbClr val="000000"/>
                          </a:solidFill>
                          <a:latin typeface="Arial (Основной текст)"/>
                        </a:rPr>
                        <a:t>- 558 326,09</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37 500,0</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37 500,0</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246,2</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fontAlgn="ct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rowSpan="2">
                  <a:txBody>
                    <a:bodyPr/>
                    <a:lstStyle/>
                    <a:p>
                      <a:pPr algn="ctr" rtl="0" fontAlgn="ctr"/>
                      <a:r>
                        <a:rPr lang="kk" sz="800" b="0" i="0" u="none" strike="noStrike">
                          <a:solidFill>
                            <a:srgbClr val="000000"/>
                          </a:solidFill>
                          <a:latin typeface="Arial (Основной текст)"/>
                        </a:rPr>
                        <a:t>  64 894,1</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Основной текст)"/>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Основной текст)"/>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extLst>
                  <a:ext uri="{0D108BD9-81ED-4DB2-BD59-A6C34878D82A}">
                    <a16:rowId xmlns="" xmlns:a16="http://schemas.microsoft.com/office/drawing/2014/main" val="10005"/>
                  </a:ext>
                </a:extLst>
              </a:tr>
              <a:tr h="803946">
                <a:tc>
                  <a:txBody>
                    <a:bodyPr/>
                    <a:lstStyle/>
                    <a:p>
                      <a:pPr algn="ctr" rtl="0" fontAlgn="ctr"/>
                      <a:r>
                        <a:rPr lang="kk" sz="800" b="0" i="0" u="none" strike="noStrike">
                          <a:solidFill>
                            <a:srgbClr val="000000"/>
                          </a:solidFill>
                          <a:latin typeface="Arial (Основной текст)"/>
                        </a:rPr>
                        <a:t>2</a:t>
                      </a:r>
                    </a:p>
                    <a:p>
                      <a:pPr algn="ctr" fontAlgn="ctr"/>
                      <a:endParaRPr lang="ru-RU" sz="800" b="0" i="0" u="none" strike="noStrike">
                        <a:solidFill>
                          <a:srgbClr val="000000"/>
                        </a:solidFill>
                        <a:effectLst/>
                        <a:latin typeface="Arial (Основной текст)"/>
                      </a:endParaRP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vMerge="1">
                  <a:txBody>
                    <a:bodyPr/>
                    <a:lstStyle/>
                    <a:p>
                      <a:pPr algn="ctr" fontAlgn="ctr"/>
                      <a:endParaRPr lang="ru-RU" sz="800" b="0" i="0" u="none" strike="noStrike">
                        <a:solidFill>
                          <a:srgbClr val="000000"/>
                        </a:solidFill>
                        <a:effectLst/>
                        <a:latin typeface="Arial (Основной текст)"/>
                      </a:endParaRPr>
                    </a:p>
                  </a:txBody>
                  <a:tcPr marL="0" marR="0" marT="0" marB="0" vert="vert27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Основной текст)"/>
                        </a:rPr>
                        <a:t>Басты коллектордан деаэрациялық қоректендіру қондырғысына дейін жылыту су құбырының ақаулы учаскелерін күрделі жөндеу.</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км</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0,153</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0,199</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vMerge="1">
                  <a:txBody>
                    <a:bodyPr/>
                    <a:lstStyle/>
                    <a:p>
                      <a:pPr algn="ctr" fontAlgn="ct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vMerge="1">
                  <a:txBody>
                    <a:bodyPr/>
                    <a:lstStyle/>
                    <a:p>
                      <a:pPr algn="ctr" fontAlgn="ct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27 394,1</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44 317,5</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161,8</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Жұмыс көлемін ұлғайту</a:t>
                      </a: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vMerge="1">
                  <a:txBody>
                    <a:bodyPr/>
                    <a:lstStyle/>
                    <a:p>
                      <a:pPr algn="ctr" fontAlgn="ctr"/>
                      <a:endParaRPr lang="ru-RU" sz="800" b="0" i="0" u="none" strike="noStrike">
                        <a:solidFill>
                          <a:srgbClr val="000000"/>
                        </a:solidFill>
                        <a:effectLst/>
                        <a:latin typeface="Arial (Основной текст)"/>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Основной текст)"/>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Основной текст)"/>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l" rtl="0" fontAlgn="ctr"/>
                      <a:r>
                        <a:rPr lang="kk" sz="800" b="0" i="0" u="none" strike="noStrike" dirty="0">
                          <a:solidFill>
                            <a:srgbClr val="000000"/>
                          </a:solidFill>
                          <a:latin typeface="Arial (Основной текст)"/>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1336637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499" y="-77824"/>
            <a:ext cx="10582275" cy="704850"/>
          </a:xfrm>
        </p:spPr>
        <p:txBody>
          <a:bodyPr>
            <a:noAutofit/>
          </a:bodyPr>
          <a:lstStyle/>
          <a:p>
            <a:pPr rtl="0"/>
            <a:r>
              <a:rPr lang="kk" sz="1800" b="0" i="0" u="none" strike="noStrike" dirty="0">
                <a:latin typeface="Arial"/>
              </a:rPr>
              <a:t/>
            </a:r>
            <a:br>
              <a:rPr lang="kk" sz="1800" b="0" i="0" u="none" strike="noStrike" dirty="0">
                <a:latin typeface="Arial"/>
              </a:rPr>
            </a:br>
            <a:r>
              <a:rPr lang="kk" sz="1800" b="0" i="0" u="none" strike="noStrike" dirty="0">
                <a:latin typeface="Arial"/>
              </a:rPr>
              <a:t>2025 жылдың (2/2) қорытындысы бойынша</a:t>
            </a:r>
            <a:br>
              <a:rPr lang="kk" sz="1800" b="0" i="0" u="none" strike="noStrike" dirty="0">
                <a:latin typeface="Arial"/>
              </a:rPr>
            </a:br>
            <a:r>
              <a:rPr lang="kk" sz="1800" b="0" i="0" u="none" strike="noStrike" dirty="0">
                <a:latin typeface="Arial"/>
              </a:rPr>
              <a:t>бекітілген инвестициялық бағдарламаның орындалуы туралы ақпарат </a:t>
            </a:r>
          </a:p>
        </p:txBody>
      </p:sp>
      <p:graphicFrame>
        <p:nvGraphicFramePr>
          <p:cNvPr id="6" name="Таблица 5"/>
          <p:cNvGraphicFramePr>
            <a:graphicFrameLocks noGrp="1"/>
          </p:cNvGraphicFramePr>
          <p:nvPr>
            <p:extLst>
              <p:ext uri="{D42A27DB-BD31-4B8C-83A1-F6EECF244321}">
                <p14:modId xmlns:p14="http://schemas.microsoft.com/office/powerpoint/2010/main" val="1092248983"/>
              </p:ext>
            </p:extLst>
          </p:nvPr>
        </p:nvGraphicFramePr>
        <p:xfrm>
          <a:off x="317500" y="1292352"/>
          <a:ext cx="11447781" cy="4587291"/>
        </p:xfrm>
        <a:graphic>
          <a:graphicData uri="http://schemas.openxmlformats.org/drawingml/2006/table">
            <a:tbl>
              <a:tblPr/>
              <a:tblGrid>
                <a:gridCol w="344351">
                  <a:extLst>
                    <a:ext uri="{9D8B030D-6E8A-4147-A177-3AD203B41FA5}">
                      <a16:colId xmlns="" xmlns:a16="http://schemas.microsoft.com/office/drawing/2014/main" val="20000"/>
                    </a:ext>
                  </a:extLst>
                </a:gridCol>
                <a:gridCol w="1786381">
                  <a:extLst>
                    <a:ext uri="{9D8B030D-6E8A-4147-A177-3AD203B41FA5}">
                      <a16:colId xmlns="" xmlns:a16="http://schemas.microsoft.com/office/drawing/2014/main" val="20001"/>
                    </a:ext>
                  </a:extLst>
                </a:gridCol>
                <a:gridCol w="2776694">
                  <a:extLst>
                    <a:ext uri="{9D8B030D-6E8A-4147-A177-3AD203B41FA5}">
                      <a16:colId xmlns="" xmlns:a16="http://schemas.microsoft.com/office/drawing/2014/main" val="20002"/>
                    </a:ext>
                  </a:extLst>
                </a:gridCol>
                <a:gridCol w="573686">
                  <a:extLst>
                    <a:ext uri="{9D8B030D-6E8A-4147-A177-3AD203B41FA5}">
                      <a16:colId xmlns="" xmlns:a16="http://schemas.microsoft.com/office/drawing/2014/main" val="20003"/>
                    </a:ext>
                  </a:extLst>
                </a:gridCol>
                <a:gridCol w="573686">
                  <a:extLst>
                    <a:ext uri="{9D8B030D-6E8A-4147-A177-3AD203B41FA5}">
                      <a16:colId xmlns="" xmlns:a16="http://schemas.microsoft.com/office/drawing/2014/main" val="20004"/>
                    </a:ext>
                  </a:extLst>
                </a:gridCol>
                <a:gridCol w="525301">
                  <a:extLst>
                    <a:ext uri="{9D8B030D-6E8A-4147-A177-3AD203B41FA5}">
                      <a16:colId xmlns="" xmlns:a16="http://schemas.microsoft.com/office/drawing/2014/main" val="20005"/>
                    </a:ext>
                  </a:extLst>
                </a:gridCol>
                <a:gridCol w="523574">
                  <a:extLst>
                    <a:ext uri="{9D8B030D-6E8A-4147-A177-3AD203B41FA5}">
                      <a16:colId xmlns="" xmlns:a16="http://schemas.microsoft.com/office/drawing/2014/main" val="20006"/>
                    </a:ext>
                  </a:extLst>
                </a:gridCol>
                <a:gridCol w="445815">
                  <a:extLst>
                    <a:ext uri="{9D8B030D-6E8A-4147-A177-3AD203B41FA5}">
                      <a16:colId xmlns="" xmlns:a16="http://schemas.microsoft.com/office/drawing/2014/main" val="20007"/>
                    </a:ext>
                  </a:extLst>
                </a:gridCol>
                <a:gridCol w="711922">
                  <a:extLst>
                    <a:ext uri="{9D8B030D-6E8A-4147-A177-3AD203B41FA5}">
                      <a16:colId xmlns="" xmlns:a16="http://schemas.microsoft.com/office/drawing/2014/main" val="20008"/>
                    </a:ext>
                  </a:extLst>
                </a:gridCol>
                <a:gridCol w="718834">
                  <a:extLst>
                    <a:ext uri="{9D8B030D-6E8A-4147-A177-3AD203B41FA5}">
                      <a16:colId xmlns="" xmlns:a16="http://schemas.microsoft.com/office/drawing/2014/main" val="20009"/>
                    </a:ext>
                  </a:extLst>
                </a:gridCol>
                <a:gridCol w="718834">
                  <a:extLst>
                    <a:ext uri="{9D8B030D-6E8A-4147-A177-3AD203B41FA5}">
                      <a16:colId xmlns="" xmlns:a16="http://schemas.microsoft.com/office/drawing/2014/main" val="20010"/>
                    </a:ext>
                  </a:extLst>
                </a:gridCol>
                <a:gridCol w="940014">
                  <a:extLst>
                    <a:ext uri="{9D8B030D-6E8A-4147-A177-3AD203B41FA5}">
                      <a16:colId xmlns="" xmlns:a16="http://schemas.microsoft.com/office/drawing/2014/main" val="20011"/>
                    </a:ext>
                  </a:extLst>
                </a:gridCol>
                <a:gridCol w="808689">
                  <a:extLst>
                    <a:ext uri="{9D8B030D-6E8A-4147-A177-3AD203B41FA5}">
                      <a16:colId xmlns="" xmlns:a16="http://schemas.microsoft.com/office/drawing/2014/main" val="20012"/>
                    </a:ext>
                  </a:extLst>
                </a:gridCol>
              </a:tblGrid>
              <a:tr h="576967">
                <a:tc rowSpan="3">
                  <a:txBody>
                    <a:bodyPr/>
                    <a:lstStyle/>
                    <a:p>
                      <a:pPr algn="ctr" rtl="0" fontAlgn="ctr"/>
                      <a:r>
                        <a:rPr lang="kk" sz="800" b="1" i="0" u="none" strike="noStrike" dirty="0">
                          <a:solidFill>
                            <a:srgbClr val="000000"/>
                          </a:solidFill>
                          <a:latin typeface="Arial"/>
                        </a:rPr>
                        <a:t>№ р/р</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gridSpan="2">
                  <a:txBody>
                    <a:bodyPr/>
                    <a:lstStyle/>
                    <a:p>
                      <a:pPr algn="ctr" rtl="0" fontAlgn="ctr"/>
                      <a:r>
                        <a:rPr lang="kk" sz="800" b="1" i="0" u="none" strike="noStrike">
                          <a:solidFill>
                            <a:srgbClr val="000000"/>
                          </a:solidFill>
                          <a:latin typeface="Arial"/>
                        </a:rPr>
                        <a:t>Реттеліп көрсетілетін қызметтерді ұсынудың жоспарлы және нақты көлемі туралы ақпарат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gridSpan="8">
                  <a:txBody>
                    <a:bodyPr/>
                    <a:lstStyle/>
                    <a:p>
                      <a:pPr algn="ctr" rtl="0" fontAlgn="ctr"/>
                      <a:r>
                        <a:rPr lang="kk" sz="800" b="1" i="0" u="none" strike="noStrike">
                          <a:solidFill>
                            <a:srgbClr val="000000"/>
                          </a:solidFill>
                          <a:latin typeface="Arial"/>
                        </a:rPr>
                        <a:t>Инвестициялық бағдарламаны орындаудың нақты көрсеткіштерін инвестициялық бағдарламада бекітілген көрсеткіштермен салыстыру туралы ақпарат**</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3">
                  <a:txBody>
                    <a:bodyPr/>
                    <a:lstStyle/>
                    <a:p>
                      <a:pPr algn="ctr" rtl="0" fontAlgn="ctr"/>
                      <a:r>
                        <a:rPr lang="kk" sz="800" b="1" i="0" u="none" strike="noStrike">
                          <a:solidFill>
                            <a:srgbClr val="000000"/>
                          </a:solidFill>
                          <a:latin typeface="Arial"/>
                        </a:rPr>
                        <a:t>Бекітілген инвестициялық бағдарламада қол жеткізілген нақты көрсеткіштердің көрсеткіштерден ауытқу себептерін түсіндіру</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rowSpan="3">
                  <a:txBody>
                    <a:bodyPr/>
                    <a:lstStyle/>
                    <a:p>
                      <a:pPr algn="ctr" rtl="0" fontAlgn="ctr"/>
                      <a:r>
                        <a:rPr lang="kk" sz="800" b="1" i="0" u="none" strike="noStrike">
                          <a:solidFill>
                            <a:srgbClr val="000000"/>
                          </a:solidFill>
                          <a:latin typeface="Arial"/>
                        </a:rPr>
                        <a:t>Көрсетілетін реттеліп көрсетілетін қызметтердің сапасы мен сенімділігін және қызметтің тиімділігін арттыруды бағалау</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0"/>
                  </a:ext>
                </a:extLst>
              </a:tr>
              <a:tr h="1896436">
                <a:tc vMerge="1">
                  <a:txBody>
                    <a:bodyPr/>
                    <a:lstStyle/>
                    <a:p>
                      <a:endParaRPr lang="ru-RU"/>
                    </a:p>
                  </a:txBody>
                  <a:tcPr/>
                </a:tc>
                <a:tc rowSpan="2">
                  <a:txBody>
                    <a:bodyPr/>
                    <a:lstStyle/>
                    <a:p>
                      <a:pPr algn="ctr" rtl="0" fontAlgn="ctr"/>
                      <a:r>
                        <a:rPr lang="kk" sz="800" b="1" i="0" u="none" strike="noStrike">
                          <a:solidFill>
                            <a:srgbClr val="000000"/>
                          </a:solidFill>
                          <a:latin typeface="Arial"/>
                        </a:rPr>
                        <a:t>Реттеліп көрсетілетін қызметтердің (тауарлардың, жұмыстардың) атауы және қызмет көрсетілетін аумақ</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rowSpan="2">
                  <a:txBody>
                    <a:bodyPr/>
                    <a:lstStyle/>
                    <a:p>
                      <a:pPr algn="ctr" rtl="0" fontAlgn="ctr"/>
                      <a:r>
                        <a:rPr lang="kk" sz="800" b="1" i="0" u="none" strike="noStrike">
                          <a:solidFill>
                            <a:srgbClr val="000000"/>
                          </a:solidFill>
                          <a:latin typeface="Arial"/>
                        </a:rPr>
                        <a:t>Іс-шаралардың атауы</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gridSpan="2">
                  <a:txBody>
                    <a:bodyPr/>
                    <a:lstStyle/>
                    <a:p>
                      <a:pPr marL="0" algn="ctr" defTabSz="583170" rtl="0" eaLnBrk="1" fontAlgn="ctr" latinLnBrk="0" hangingPunct="1"/>
                      <a:r>
                        <a:rPr lang="kk-KZ" sz="800" b="1" i="0" u="none" strike="noStrike" kern="1200" dirty="0" smtClean="0">
                          <a:solidFill>
                            <a:srgbClr val="000000"/>
                          </a:solidFill>
                          <a:latin typeface="Arial"/>
                          <a:ea typeface="+mn-ea"/>
                          <a:cs typeface="+mn-cs"/>
                        </a:rPr>
                        <a:t>Бекітілген инвестициялық бағдарламаға байланысты іске асыру жылдары бойынша өндірістік көрсеткіштерді жақсарту, %</a:t>
                      </a:r>
                      <a:endParaRPr lang="ru-RU" sz="800" b="1" i="0" u="none" strike="noStrike" kern="1200" dirty="0">
                        <a:solidFill>
                          <a:srgbClr val="000000"/>
                        </a:solidFill>
                        <a:latin typeface="Arial"/>
                        <a:ea typeface="+mn-ea"/>
                        <a:cs typeface="+mn-cs"/>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gridSpan="2">
                  <a:txBody>
                    <a:bodyPr/>
                    <a:lstStyle/>
                    <a:p>
                      <a:pPr algn="ctr" rtl="0" fontAlgn="ctr"/>
                      <a:r>
                        <a:rPr lang="kk" sz="800" b="1" i="0" u="none" strike="noStrike" dirty="0">
                          <a:solidFill>
                            <a:srgbClr val="000000"/>
                          </a:solidFill>
                          <a:latin typeface="Arial"/>
                        </a:rPr>
                        <a:t>Бекітілген инвестициялық бағдарламаға байланысты іске асыру жылдары бойынша негізгі қорлардың (активтердің) тозуын (физикалық) төмендету,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gridSpan="2">
                  <a:txBody>
                    <a:bodyPr/>
                    <a:lstStyle/>
                    <a:p>
                      <a:pPr algn="ctr" rtl="0" fontAlgn="ctr"/>
                      <a:r>
                        <a:rPr lang="kk" sz="800" b="1" i="0" u="none" strike="noStrike">
                          <a:solidFill>
                            <a:srgbClr val="000000"/>
                          </a:solidFill>
                          <a:latin typeface="Arial"/>
                        </a:rPr>
                        <a:t>Бекітілген инвестициялық бағдарламаға байланысты іске асыру жылдары бойынша шығындарды азайту,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gridSpan="2">
                  <a:txBody>
                    <a:bodyPr/>
                    <a:lstStyle/>
                    <a:p>
                      <a:pPr algn="ctr" rtl="0" fontAlgn="ctr"/>
                      <a:r>
                        <a:rPr lang="kk" sz="800" b="1" i="0" u="none" strike="noStrike">
                          <a:solidFill>
                            <a:srgbClr val="000000"/>
                          </a:solidFill>
                          <a:latin typeface="Arial"/>
                        </a:rPr>
                        <a:t>Бекітілген инвестициялық бағдарламаға байланысты іске асыру жылдары бойынша апаттылықты төмендету</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0001"/>
                  </a:ext>
                </a:extLst>
              </a:tr>
              <a:tr h="59686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kk" sz="800" b="1" i="0" u="none" strike="noStrike">
                          <a:solidFill>
                            <a:srgbClr val="000000"/>
                          </a:solidFill>
                          <a:latin typeface="Arial"/>
                        </a:rPr>
                        <a:t>өткен жылдың фактісі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ағымдағы жылдың фактісі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өткен жылдың фактісі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ағымдағы жылдың фактісі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жоспар</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факт</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өткен жылдың фактісі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ағымдағы жылдың фактісі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chemeClr val="tx2">
                        <a:lumMod val="20000"/>
                        <a:lumOff val="80000"/>
                      </a:schemeClr>
                    </a:solidFill>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0002"/>
                  </a:ext>
                </a:extLst>
              </a:tr>
              <a:tr h="207244">
                <a:tc>
                  <a:txBody>
                    <a:bodyPr/>
                    <a:lstStyle/>
                    <a:p>
                      <a:pPr algn="ctr" rtl="0" fontAlgn="ctr"/>
                      <a:r>
                        <a:rPr lang="kk" sz="800" b="1" i="0" u="none" strike="noStrike">
                          <a:solidFill>
                            <a:srgbClr val="000000"/>
                          </a:solidFill>
                          <a:latin typeface="Arial"/>
                        </a:rPr>
                        <a:t>1</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2</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3</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17</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18</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19</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20</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21</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22</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23</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24</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25</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tc>
                  <a:txBody>
                    <a:bodyPr/>
                    <a:lstStyle/>
                    <a:p>
                      <a:pPr algn="ctr" rtl="0" fontAlgn="ctr"/>
                      <a:r>
                        <a:rPr lang="kk" sz="800" b="1" i="0" u="none" strike="noStrike">
                          <a:solidFill>
                            <a:srgbClr val="000000"/>
                          </a:solidFill>
                          <a:latin typeface="Arial"/>
                        </a:rPr>
                        <a:t>26</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3"/>
                  </a:ext>
                </a:extLst>
              </a:tr>
              <a:tr h="215534">
                <a:tc>
                  <a:txBody>
                    <a:bodyPr/>
                    <a:lstStyle/>
                    <a:p>
                      <a:pPr algn="ctr" fontAlgn="ctr"/>
                      <a:r>
                        <a:rPr lang="ru-RU" sz="800" b="1" i="0" u="none" strike="noStrike">
                          <a:solidFill>
                            <a:srgbClr val="000000"/>
                          </a:solidFill>
                          <a:effectLst/>
                          <a:latin typeface="+mn-lt"/>
                        </a:rPr>
                        <a:t>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mn-lt"/>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rtl="0" fontAlgn="ctr"/>
                      <a:r>
                        <a:rPr lang="kk" sz="800" b="1" i="1" u="none" strike="noStrike">
                          <a:solidFill>
                            <a:srgbClr val="000000"/>
                          </a:solidFill>
                          <a:latin typeface="Arial"/>
                        </a:rPr>
                        <a:t>Қашар кенті бойынша 2025 жыл</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mn-lt"/>
                        </a:rPr>
                        <a:t>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mn-lt"/>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mn-lt"/>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mn-lt"/>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000000"/>
                          </a:solidFill>
                          <a:effectLst/>
                          <a:latin typeface="+mn-lt"/>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0" i="0" u="none" strike="noStrike">
                          <a:solidFill>
                            <a:srgbClr val="FF0000"/>
                          </a:solidFill>
                          <a:effectLst/>
                          <a:latin typeface="+mn-lt"/>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1" i="1" u="none" strike="noStrike">
                          <a:solidFill>
                            <a:srgbClr val="000000"/>
                          </a:solidFill>
                          <a:effectLst/>
                          <a:latin typeface="+mn-lt"/>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1" i="1" u="none" strike="noStrike">
                          <a:solidFill>
                            <a:srgbClr val="000000"/>
                          </a:solidFill>
                          <a:effectLst/>
                          <a:latin typeface="+mn-lt"/>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1" i="1" u="none" strike="noStrike">
                          <a:solidFill>
                            <a:srgbClr val="000000"/>
                          </a:solidFill>
                          <a:effectLst/>
                          <a:latin typeface="+mn-lt"/>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tc>
                  <a:txBody>
                    <a:bodyPr/>
                    <a:lstStyle/>
                    <a:p>
                      <a:pPr algn="ctr" fontAlgn="ctr"/>
                      <a:r>
                        <a:rPr lang="ru-RU" sz="800" b="1" i="1" u="none" strike="noStrike">
                          <a:solidFill>
                            <a:srgbClr val="000000"/>
                          </a:solidFill>
                          <a:effectLst/>
                          <a:latin typeface="+mn-lt"/>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noFill/>
                  </a:tcPr>
                </a:tc>
                <a:extLst>
                  <a:ext uri="{0D108BD9-81ED-4DB2-BD59-A6C34878D82A}">
                    <a16:rowId xmlns="" xmlns:a16="http://schemas.microsoft.com/office/drawing/2014/main" val="10004"/>
                  </a:ext>
                </a:extLst>
              </a:tr>
              <a:tr h="547124">
                <a:tc>
                  <a:txBody>
                    <a:bodyPr/>
                    <a:lstStyle/>
                    <a:p>
                      <a:pPr algn="ctr" rtl="0" fontAlgn="ctr"/>
                      <a:r>
                        <a:rPr lang="kk" sz="800" b="0" i="0" u="none" strike="noStrike">
                          <a:solidFill>
                            <a:srgbClr val="000000"/>
                          </a:solidFill>
                          <a:latin typeface="Arial"/>
                        </a:rPr>
                        <a:t>1</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rowSpan="2">
                  <a:txBody>
                    <a:bodyPr/>
                    <a:lstStyle/>
                    <a:p>
                      <a:pPr algn="ctr" rtl="0" fontAlgn="ctr"/>
                      <a:r>
                        <a:rPr lang="kk" sz="800" b="0" i="0" u="none" strike="noStrike">
                          <a:solidFill>
                            <a:srgbClr val="000000"/>
                          </a:solidFill>
                          <a:latin typeface="Arial"/>
                        </a:rPr>
                        <a:t>Қашар кенті жылу энергиясын өндіру қызметі</a:t>
                      </a:r>
                      <a:endParaRPr lang="ru-RU" sz="800" b="0" i="0" u="none" strike="noStrike">
                        <a:solidFill>
                          <a:srgbClr val="000000"/>
                        </a:solidFill>
                        <a:effectLst/>
                        <a:latin typeface="+mn-lt"/>
                      </a:endParaRPr>
                    </a:p>
                  </a:txBody>
                  <a:tcPr marL="0" marR="0" marT="0" marB="0" vert="vert27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Ортадан тепкіш сорғыны сатып алу және орнату СЭ1250-140-11 630кВт 140м</a:t>
                      </a:r>
                      <a:endParaRPr lang="ru-RU" sz="800" b="0" i="0" u="none" strike="noStrike">
                        <a:solidFill>
                          <a:srgbClr val="000000"/>
                        </a:solidFill>
                        <a:effectLst/>
                        <a:latin typeface="+mn-lt"/>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a:t>
                      </a:r>
                      <a:endParaRPr lang="ru-RU" sz="800" b="0" i="0" u="none" strike="noStrike">
                        <a:solidFill>
                          <a:srgbClr val="000000"/>
                        </a:solidFill>
                        <a:effectLst/>
                        <a:latin typeface="+mn-lt"/>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100%</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көрсеткіштерге қол жеткізілді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қол жеткізілді</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extLst>
                  <a:ext uri="{0D108BD9-81ED-4DB2-BD59-A6C34878D82A}">
                    <a16:rowId xmlns="" xmlns:a16="http://schemas.microsoft.com/office/drawing/2014/main" val="10005"/>
                  </a:ext>
                </a:extLst>
              </a:tr>
              <a:tr h="547124">
                <a:tc>
                  <a:txBody>
                    <a:bodyPr/>
                    <a:lstStyle/>
                    <a:p>
                      <a:pPr algn="ctr" rtl="0" fontAlgn="ctr"/>
                      <a:r>
                        <a:rPr lang="kk" sz="800" b="0" i="0" u="none" strike="noStrike">
                          <a:solidFill>
                            <a:srgbClr val="000000"/>
                          </a:solidFill>
                          <a:latin typeface="Arial"/>
                        </a:rPr>
                        <a:t>2</a:t>
                      </a:r>
                      <a:endParaRPr lang="ru-RU" sz="800" b="0" i="0" u="none" strike="noStrike">
                        <a:solidFill>
                          <a:srgbClr val="000000"/>
                        </a:solidFill>
                        <a:effectLst/>
                        <a:latin typeface="+mn-lt"/>
                      </a:endParaRP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vMerge="1">
                  <a:txBody>
                    <a:bodyPr/>
                    <a:lstStyle/>
                    <a:p>
                      <a:pPr algn="ctr" fontAlgn="ctr"/>
                      <a:endParaRPr lang="ru-RU" sz="800" b="0" i="0" u="none" strike="noStrike">
                        <a:solidFill>
                          <a:srgbClr val="000000"/>
                        </a:solidFill>
                        <a:effectLst/>
                        <a:latin typeface="+mn-lt"/>
                      </a:endParaRPr>
                    </a:p>
                  </a:txBody>
                  <a:tcPr marL="0" marR="0" marT="0" marB="0" vert="vert27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Бас коллектордан деаэрациялық қоректендіру қондырғысына дейін жылыту су құбырының ақаулы учаскелерін күрделі жөндеу (орындау мерзімдерін 2025 жылдан 2026 жылға ауыстыру) </a:t>
                      </a:r>
                      <a:endParaRPr lang="ru-RU" sz="800" b="0" i="0" u="none" strike="noStrike">
                        <a:solidFill>
                          <a:srgbClr val="000000"/>
                        </a:solidFill>
                        <a:effectLst/>
                        <a:latin typeface="+mn-lt"/>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a:t>
                      </a:r>
                      <a:endParaRPr lang="ru-RU" sz="800" b="0" i="0" u="none" strike="noStrike">
                        <a:solidFill>
                          <a:srgbClr val="000000"/>
                        </a:solidFill>
                        <a:effectLst/>
                        <a:latin typeface="+mn-lt"/>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3,07%</a:t>
                      </a:r>
                      <a:endParaRPr lang="ru-RU" sz="800" b="0" i="0" u="none" strike="noStrike">
                        <a:solidFill>
                          <a:srgbClr val="000000"/>
                        </a:solidFill>
                        <a:effectLst/>
                        <a:latin typeface="+mn-lt"/>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көрсеткіштерге қол жеткізілді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қол жеткізілді</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6829048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4" name="Слайд think-cell" r:id="rId4" imgW="384" imgH="384" progId="TCLayout.ActiveDocument.1">
                  <p:embed/>
                </p:oleObj>
              </mc:Choice>
              <mc:Fallback>
                <p:oleObj name="Слайд think-cell" r:id="rId4" imgW="384" imgH="384"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noAutofit/>
          </a:bodyPr>
          <a:lstStyle/>
          <a:p>
            <a:pPr rtl="0"/>
            <a:r>
              <a:rPr lang="kk" sz="1800" b="0" i="0" u="none" strike="noStrike" dirty="0">
                <a:latin typeface="Arial"/>
              </a:rPr>
              <a:t>"Качары кені" АҚ жылу энергиясын өндіру жөніндегі 2023 - 2027 жылдарға арналған инвестициялық бағдарламасы</a:t>
            </a:r>
            <a:endParaRPr lang="ru-RU" dirty="0"/>
          </a:p>
        </p:txBody>
      </p:sp>
      <p:graphicFrame>
        <p:nvGraphicFramePr>
          <p:cNvPr id="14" name="Таблица 13"/>
          <p:cNvGraphicFramePr>
            <a:graphicFrameLocks noGrp="1"/>
          </p:cNvGraphicFramePr>
          <p:nvPr>
            <p:extLst>
              <p:ext uri="{D42A27DB-BD31-4B8C-83A1-F6EECF244321}">
                <p14:modId xmlns:p14="http://schemas.microsoft.com/office/powerpoint/2010/main" val="2106000664"/>
              </p:ext>
            </p:extLst>
          </p:nvPr>
        </p:nvGraphicFramePr>
        <p:xfrm>
          <a:off x="475482" y="999742"/>
          <a:ext cx="10887461" cy="4905678"/>
        </p:xfrm>
        <a:graphic>
          <a:graphicData uri="http://schemas.openxmlformats.org/drawingml/2006/table">
            <a:tbl>
              <a:tblPr/>
              <a:tblGrid>
                <a:gridCol w="814814">
                  <a:extLst>
                    <a:ext uri="{9D8B030D-6E8A-4147-A177-3AD203B41FA5}">
                      <a16:colId xmlns="" xmlns:a16="http://schemas.microsoft.com/office/drawing/2014/main" val="20000"/>
                    </a:ext>
                  </a:extLst>
                </a:gridCol>
                <a:gridCol w="4834558">
                  <a:extLst>
                    <a:ext uri="{9D8B030D-6E8A-4147-A177-3AD203B41FA5}">
                      <a16:colId xmlns="" xmlns:a16="http://schemas.microsoft.com/office/drawing/2014/main" val="20001"/>
                    </a:ext>
                  </a:extLst>
                </a:gridCol>
                <a:gridCol w="507594">
                  <a:extLst>
                    <a:ext uri="{9D8B030D-6E8A-4147-A177-3AD203B41FA5}">
                      <a16:colId xmlns="" xmlns:a16="http://schemas.microsoft.com/office/drawing/2014/main" val="20002"/>
                    </a:ext>
                  </a:extLst>
                </a:gridCol>
                <a:gridCol w="656425">
                  <a:extLst>
                    <a:ext uri="{9D8B030D-6E8A-4147-A177-3AD203B41FA5}">
                      <a16:colId xmlns="" xmlns:a16="http://schemas.microsoft.com/office/drawing/2014/main" val="20003"/>
                    </a:ext>
                  </a:extLst>
                </a:gridCol>
                <a:gridCol w="814814">
                  <a:extLst>
                    <a:ext uri="{9D8B030D-6E8A-4147-A177-3AD203B41FA5}">
                      <a16:colId xmlns="" xmlns:a16="http://schemas.microsoft.com/office/drawing/2014/main" val="20004"/>
                    </a:ext>
                  </a:extLst>
                </a:gridCol>
                <a:gridCol w="814814">
                  <a:extLst>
                    <a:ext uri="{9D8B030D-6E8A-4147-A177-3AD203B41FA5}">
                      <a16:colId xmlns="" xmlns:a16="http://schemas.microsoft.com/office/drawing/2014/main" val="20005"/>
                    </a:ext>
                  </a:extLst>
                </a:gridCol>
                <a:gridCol w="814814">
                  <a:extLst>
                    <a:ext uri="{9D8B030D-6E8A-4147-A177-3AD203B41FA5}">
                      <a16:colId xmlns="" xmlns:a16="http://schemas.microsoft.com/office/drawing/2014/main" val="20006"/>
                    </a:ext>
                  </a:extLst>
                </a:gridCol>
                <a:gridCol w="814814">
                  <a:extLst>
                    <a:ext uri="{9D8B030D-6E8A-4147-A177-3AD203B41FA5}">
                      <a16:colId xmlns="" xmlns:a16="http://schemas.microsoft.com/office/drawing/2014/main" val="20007"/>
                    </a:ext>
                  </a:extLst>
                </a:gridCol>
                <a:gridCol w="814814">
                  <a:extLst>
                    <a:ext uri="{9D8B030D-6E8A-4147-A177-3AD203B41FA5}">
                      <a16:colId xmlns="" xmlns:a16="http://schemas.microsoft.com/office/drawing/2014/main" val="20008"/>
                    </a:ext>
                  </a:extLst>
                </a:gridCol>
              </a:tblGrid>
              <a:tr h="440067">
                <a:tc rowSpan="2">
                  <a:txBody>
                    <a:bodyPr/>
                    <a:lstStyle/>
                    <a:p>
                      <a:pPr algn="ctr" rtl="0" fontAlgn="ctr"/>
                      <a:r>
                        <a:rPr lang="kk" sz="800" b="1" i="0" u="none" strike="noStrike">
                          <a:solidFill>
                            <a:srgbClr val="000000"/>
                          </a:solidFill>
                          <a:latin typeface="Arial"/>
                        </a:rPr>
                        <a:t>№ р/р</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rowSpan="2">
                  <a:txBody>
                    <a:bodyPr/>
                    <a:lstStyle/>
                    <a:p>
                      <a:pPr algn="ctr" rtl="0" fontAlgn="ctr"/>
                      <a:r>
                        <a:rPr lang="kk" sz="800" b="1" i="0" u="none" strike="noStrike">
                          <a:solidFill>
                            <a:srgbClr val="000000"/>
                          </a:solidFill>
                          <a:latin typeface="Arial"/>
                        </a:rPr>
                        <a:t/>
                      </a:r>
                      <a:br>
                        <a:rPr lang="kk" sz="800" b="1" i="0" u="none" strike="noStrike">
                          <a:solidFill>
                            <a:srgbClr val="000000"/>
                          </a:solidFill>
                          <a:latin typeface="Arial"/>
                        </a:rPr>
                      </a:br>
                      <a:r>
                        <a:rPr lang="kk" sz="800" b="1" i="0" u="none" strike="noStrike">
                          <a:solidFill>
                            <a:srgbClr val="000000"/>
                          </a:solidFill>
                          <a:latin typeface="Arial"/>
                        </a:rPr>
                        <a:t>Инвестициялық бағдарлама</a:t>
                      </a:r>
                      <a:br>
                        <a:rPr lang="kk" sz="800" b="1" i="0" u="none" strike="noStrike">
                          <a:solidFill>
                            <a:srgbClr val="000000"/>
                          </a:solidFill>
                          <a:latin typeface="Arial"/>
                        </a:rPr>
                      </a:br>
                      <a:r>
                        <a:rPr lang="kk" sz="800" b="1" i="0" u="none" strike="noStrike">
                          <a:solidFill>
                            <a:srgbClr val="000000"/>
                          </a:solidFill>
                          <a:latin typeface="Arial"/>
                        </a:rPr>
                        <a:t> іс-шараларының атауы</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rowSpan="2">
                  <a:txBody>
                    <a:bodyPr/>
                    <a:lstStyle/>
                    <a:p>
                      <a:pPr algn="ctr" rtl="0" fontAlgn="ctr"/>
                      <a:r>
                        <a:rPr lang="kk" sz="800" b="1" i="0" u="none" strike="noStrike">
                          <a:solidFill>
                            <a:srgbClr val="000000"/>
                          </a:solidFill>
                          <a:latin typeface="Arial"/>
                        </a:rPr>
                        <a:t>Өлшем бірлігі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rowSpan="2">
                  <a:txBody>
                    <a:bodyPr/>
                    <a:lstStyle/>
                    <a:p>
                      <a:pPr algn="ctr" rtl="0" fontAlgn="ctr"/>
                      <a:r>
                        <a:rPr lang="kk" sz="800" b="1" i="0" u="none" strike="noStrike">
                          <a:solidFill>
                            <a:srgbClr val="000000"/>
                          </a:solidFill>
                          <a:latin typeface="Arial"/>
                        </a:rPr>
                        <a:t>Саны</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rowSpan="2">
                  <a:txBody>
                    <a:bodyPr/>
                    <a:lstStyle/>
                    <a:p>
                      <a:pPr algn="ctr" rtl="0" fontAlgn="ctr"/>
                      <a:r>
                        <a:rPr lang="kk" sz="800" b="1" i="0" u="none" strike="noStrike">
                          <a:solidFill>
                            <a:srgbClr val="000000"/>
                          </a:solidFill>
                          <a:latin typeface="Arial"/>
                        </a:rPr>
                        <a:t> Инвестиция сомасы, мың теңге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gridSpan="4">
                  <a:txBody>
                    <a:bodyPr/>
                    <a:lstStyle/>
                    <a:p>
                      <a:pPr algn="ctr" rtl="0" fontAlgn="ctr"/>
                      <a:r>
                        <a:rPr lang="kk" sz="800" b="1" i="0" u="none" strike="noStrike">
                          <a:solidFill>
                            <a:srgbClr val="000000"/>
                          </a:solidFill>
                          <a:latin typeface="Arial"/>
                        </a:rPr>
                        <a:t>Қаржыландыру көзі, мың теңге</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8542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kk" sz="800" b="1" i="0" u="none" strike="noStrike">
                          <a:solidFill>
                            <a:srgbClr val="000000"/>
                          </a:solidFill>
                          <a:latin typeface="Arial"/>
                        </a:rPr>
                        <a:t>Меншікті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Қарыз</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Бюджеттік қаражат</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Реттелетін қызметтерге жатпайтын қызмет</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135904">
                <a:tc gridSpan="2">
                  <a:txBody>
                    <a:bodyPr/>
                    <a:lstStyle/>
                    <a:p>
                      <a:pPr algn="ctr" rtl="0" fontAlgn="ctr"/>
                      <a:r>
                        <a:rPr lang="kk" sz="800" b="1" i="0" u="none" strike="noStrike">
                          <a:solidFill>
                            <a:srgbClr val="000000"/>
                          </a:solidFill>
                          <a:latin typeface="Arial"/>
                        </a:rPr>
                        <a:t>Барлығы 2023 жылға (түзету)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hMerge="1">
                  <a:txBody>
                    <a:bodyPr/>
                    <a:lstStyle/>
                    <a:p>
                      <a:endParaRPr lang="ru-RU"/>
                    </a:p>
                  </a:txBody>
                  <a:tcPr/>
                </a:tc>
                <a:tc>
                  <a:txBody>
                    <a:bodyPr/>
                    <a:lstStyle/>
                    <a:p>
                      <a:pPr algn="l" fontAlgn="ctr"/>
                      <a:r>
                        <a:rPr lang="ru-RU"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l" fontAlgn="ctr"/>
                      <a:r>
                        <a:rPr lang="ru-RU"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83 537,88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83 537,88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extLst>
                  <a:ext uri="{0D108BD9-81ED-4DB2-BD59-A6C34878D82A}">
                    <a16:rowId xmlns="" xmlns:a16="http://schemas.microsoft.com/office/drawing/2014/main" val="10002"/>
                  </a:ext>
                </a:extLst>
              </a:tr>
              <a:tr h="336522">
                <a:tc>
                  <a:txBody>
                    <a:bodyPr/>
                    <a:lstStyle/>
                    <a:p>
                      <a:pPr algn="ctr" rtl="0" fontAlgn="ctr"/>
                      <a:r>
                        <a:rPr lang="kk" sz="800" b="0" i="0" u="none" strike="noStrike">
                          <a:solidFill>
                            <a:srgbClr val="000000"/>
                          </a:solidFill>
                          <a:latin typeface="Arial"/>
                        </a:rPr>
                        <a:t>1</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Қашар жылу орталығын қайта құрылымдау. 2 құрылыс кезегі. Газбен жабдықтау (ішкі құрылғылар) №1 СТ. КВ-Г-58,2-110Н Қ/А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дана</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1</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80 903,99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80 903,99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87676">
                <a:tc>
                  <a:txBody>
                    <a:bodyPr/>
                    <a:lstStyle/>
                    <a:p>
                      <a:pPr algn="ctr" rtl="0" fontAlgn="ctr"/>
                      <a:r>
                        <a:rPr lang="kk" sz="800" b="0" i="0" u="none" strike="noStrike">
                          <a:solidFill>
                            <a:srgbClr val="000000"/>
                          </a:solidFill>
                          <a:latin typeface="Arial"/>
                        </a:rPr>
                        <a:t>2</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ЖВН-12Н 2.88М3/Ч 22КВТ сорғыны сатып алу және орнату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дана</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1</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2 633,90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2 633,90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87676">
                <a:tc gridSpan="2">
                  <a:txBody>
                    <a:bodyPr/>
                    <a:lstStyle/>
                    <a:p>
                      <a:pPr algn="ctr" rtl="0" fontAlgn="ctr"/>
                      <a:r>
                        <a:rPr lang="kk" sz="800" b="1" i="0" u="none" strike="noStrike">
                          <a:solidFill>
                            <a:srgbClr val="000000"/>
                          </a:solidFill>
                          <a:latin typeface="Arial"/>
                        </a:rPr>
                        <a:t>Барлығы 2024 жылға</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fontAlgn="ctr"/>
                      <a:r>
                        <a:rPr lang="ru-RU"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fontAlgn="ctr"/>
                      <a:r>
                        <a:rPr lang="ru-RU"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65 067,30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14 713,74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50 353,55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extLst>
                  <a:ext uri="{0D108BD9-81ED-4DB2-BD59-A6C34878D82A}">
                    <a16:rowId xmlns="" xmlns:a16="http://schemas.microsoft.com/office/drawing/2014/main" val="10005"/>
                  </a:ext>
                </a:extLst>
              </a:tr>
              <a:tr h="297694">
                <a:tc>
                  <a:txBody>
                    <a:bodyPr/>
                    <a:lstStyle/>
                    <a:p>
                      <a:pPr algn="ctr" rtl="0" fontAlgn="ctr"/>
                      <a:r>
                        <a:rPr lang="kk" sz="800" b="0" i="0" u="none" strike="noStrike">
                          <a:solidFill>
                            <a:srgbClr val="000000"/>
                          </a:solidFill>
                          <a:latin typeface="Arial"/>
                        </a:rPr>
                        <a:t>1</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Қашар жылу орталығын қайта құрылымдау. 4 құрылыс кезегі. №2 СТ. КВ-Г-58,2-110Н қ/а орнату</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дана</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1</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65 067,30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14 713,74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50 353,55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187676">
                <a:tc gridSpan="2">
                  <a:txBody>
                    <a:bodyPr/>
                    <a:lstStyle/>
                    <a:p>
                      <a:pPr algn="ctr" rtl="0" fontAlgn="ctr"/>
                      <a:r>
                        <a:rPr lang="kk" sz="800" b="1" i="0" u="none" strike="noStrike">
                          <a:solidFill>
                            <a:srgbClr val="000000"/>
                          </a:solidFill>
                          <a:latin typeface="Arial"/>
                        </a:rPr>
                        <a:t>Барлығы 2025 жылға</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hMerge="1">
                  <a:txBody>
                    <a:bodyPr/>
                    <a:lstStyle/>
                    <a:p>
                      <a:endParaRPr lang="ru-RU"/>
                    </a:p>
                  </a:txBody>
                  <a:tcPr/>
                </a:tc>
                <a:tc>
                  <a:txBody>
                    <a:bodyPr/>
                    <a:lstStyle/>
                    <a:p>
                      <a:pPr algn="l" fontAlgn="ctr"/>
                      <a:r>
                        <a:rPr lang="ru-RU"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l" fontAlgn="ctr"/>
                      <a:r>
                        <a:rPr lang="ru-RU"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64 894,14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64 894,14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extLst>
                  <a:ext uri="{0D108BD9-81ED-4DB2-BD59-A6C34878D82A}">
                    <a16:rowId xmlns="" xmlns:a16="http://schemas.microsoft.com/office/drawing/2014/main" val="10007"/>
                  </a:ext>
                </a:extLst>
              </a:tr>
              <a:tr h="187676">
                <a:tc>
                  <a:txBody>
                    <a:bodyPr/>
                    <a:lstStyle/>
                    <a:p>
                      <a:pPr algn="ctr" rtl="0" fontAlgn="ctr"/>
                      <a:r>
                        <a:rPr lang="kk" sz="800" b="0" i="0" u="none" strike="noStrike">
                          <a:solidFill>
                            <a:srgbClr val="000000"/>
                          </a:solidFill>
                          <a:latin typeface="Arial"/>
                        </a:rPr>
                        <a:t>1</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Ортадан тепкіш сорғыны сатып алу және орнату СЭ1250-140-11 630кВт 140м</a:t>
                      </a:r>
                      <a:endParaRPr lang="ru-RU" sz="800" b="0" i="0" u="none" strike="noStrike">
                        <a:solidFill>
                          <a:srgbClr val="000000"/>
                        </a:solidFill>
                        <a:effectLst/>
                        <a:latin typeface="Arial" panose="020B0604020202020204" pitchFamily="34"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дана</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1</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37 500,0</a:t>
                      </a:r>
                      <a:endParaRPr lang="ru-RU" sz="800" b="0" i="0" u="none" strike="noStrike">
                        <a:solidFill>
                          <a:srgbClr val="000000"/>
                        </a:solidFill>
                        <a:effectLst/>
                        <a:latin typeface="Arial" panose="020B0604020202020204" pitchFamily="34"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37 500,0   </a:t>
                      </a:r>
                      <a:endParaRPr lang="ru-RU" sz="800" b="0" i="0" u="none" strike="noStrike">
                        <a:solidFill>
                          <a:srgbClr val="000000"/>
                        </a:solidFill>
                        <a:effectLst/>
                        <a:latin typeface="Arial" panose="020B0604020202020204" pitchFamily="34"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258935">
                <a:tc>
                  <a:txBody>
                    <a:bodyPr/>
                    <a:lstStyle/>
                    <a:p>
                      <a:pPr algn="ctr" rtl="0" fontAlgn="ctr"/>
                      <a:r>
                        <a:rPr lang="kk" sz="800" b="0" i="0" u="none" strike="noStrike">
                          <a:solidFill>
                            <a:srgbClr val="000000"/>
                          </a:solidFill>
                          <a:latin typeface="Arial"/>
                        </a:rPr>
                        <a:t>2</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Бас коллектордан деаэрациялық қоректендіру қондырғысына дейін жылыту су құбырының ақаулы учаскелерін күрделі жөндеу (орындау мерзімдерін 2025 жылдан 2026 жылға ауыстыру) </a:t>
                      </a:r>
                      <a:endParaRPr lang="ru-RU" sz="800" b="0" i="0" u="none" strike="noStrike">
                        <a:solidFill>
                          <a:srgbClr val="000000"/>
                        </a:solidFill>
                        <a:effectLst/>
                        <a:latin typeface="Arial" panose="020B0604020202020204" pitchFamily="34"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км</a:t>
                      </a:r>
                      <a:endParaRPr lang="ru-RU" sz="800" b="0" i="0" u="none" strike="noStrike">
                        <a:solidFill>
                          <a:srgbClr val="000000"/>
                        </a:solidFill>
                        <a:effectLst/>
                        <a:latin typeface="Arial" panose="020B0604020202020204" pitchFamily="34"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0,153</a:t>
                      </a:r>
                      <a:endParaRPr lang="ru-RU" sz="800" b="0" i="0" u="none" strike="noStrike">
                        <a:solidFill>
                          <a:srgbClr val="000000"/>
                        </a:solidFill>
                        <a:effectLst/>
                        <a:latin typeface="Arial" panose="020B0604020202020204" pitchFamily="34"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r" rtl="0" fontAlgn="ctr"/>
                      <a:r>
                        <a:rPr lang="kk" sz="800" b="0" i="0" u="none" strike="noStrike">
                          <a:solidFill>
                            <a:srgbClr val="000000"/>
                          </a:solidFill>
                          <a:latin typeface="Arial"/>
                        </a:rPr>
                        <a:t>27 394,1</a:t>
                      </a:r>
                      <a:endParaRPr lang="ru-RU" sz="800" b="0" i="0" u="none" strike="noStrike">
                        <a:solidFill>
                          <a:srgbClr val="000000"/>
                        </a:solidFill>
                        <a:effectLst/>
                        <a:latin typeface="Arial" panose="020B0604020202020204" pitchFamily="34"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r" rtl="0" fontAlgn="ctr"/>
                      <a:r>
                        <a:rPr lang="kk" sz="800" b="0" i="0" u="none" strike="noStrike">
                          <a:solidFill>
                            <a:srgbClr val="000000"/>
                          </a:solidFill>
                          <a:latin typeface="Arial"/>
                        </a:rPr>
                        <a:t>44 317,4    </a:t>
                      </a:r>
                      <a:endParaRPr lang="ru-RU" sz="800" b="0" i="0" u="none" strike="noStrike">
                        <a:solidFill>
                          <a:srgbClr val="000000"/>
                        </a:solidFill>
                        <a:effectLst/>
                        <a:latin typeface="Arial" panose="020B0604020202020204" pitchFamily="34"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187676">
                <a:tc gridSpan="2">
                  <a:txBody>
                    <a:bodyPr/>
                    <a:lstStyle/>
                    <a:p>
                      <a:pPr algn="ctr" rtl="0" fontAlgn="ctr"/>
                      <a:r>
                        <a:rPr lang="kk" sz="800" b="1" i="0" u="none" strike="noStrike">
                          <a:solidFill>
                            <a:srgbClr val="000000"/>
                          </a:solidFill>
                          <a:latin typeface="Arial"/>
                        </a:rPr>
                        <a:t>Барлығы 2026 жылға</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hMerge="1">
                  <a:txBody>
                    <a:bodyPr/>
                    <a:lstStyle/>
                    <a:p>
                      <a:endParaRPr lang="ru-RU"/>
                    </a:p>
                  </a:txBody>
                  <a:tcPr/>
                </a:tc>
                <a:tc>
                  <a:txBody>
                    <a:bodyPr/>
                    <a:lstStyle/>
                    <a:p>
                      <a:pPr algn="l" fontAlgn="ctr"/>
                      <a:r>
                        <a:rPr lang="ru-RU"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l" fontAlgn="ctr"/>
                      <a:r>
                        <a:rPr lang="ru-RU"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65 004,61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65 004,61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extLst>
                  <a:ext uri="{0D108BD9-81ED-4DB2-BD59-A6C34878D82A}">
                    <a16:rowId xmlns="" xmlns:a16="http://schemas.microsoft.com/office/drawing/2014/main" val="10012"/>
                  </a:ext>
                </a:extLst>
              </a:tr>
              <a:tr h="258935">
                <a:tc>
                  <a:txBody>
                    <a:bodyPr/>
                    <a:lstStyle/>
                    <a:p>
                      <a:pPr algn="ctr" rtl="0" fontAlgn="ctr"/>
                      <a:r>
                        <a:rPr lang="kk" sz="800" b="0" i="0" u="none" strike="noStrike">
                          <a:solidFill>
                            <a:srgbClr val="000000"/>
                          </a:solidFill>
                          <a:latin typeface="Arial"/>
                        </a:rPr>
                        <a:t>1</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Деаэрациялық қоректендіру қондырғысында химиялық тазартылған су құбырының ақаулы учаскелерін күрделі жөндеу</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км.</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0,175</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37 270,77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37 270,77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extLst>
                  <a:ext uri="{0D108BD9-81ED-4DB2-BD59-A6C34878D82A}">
                    <a16:rowId xmlns="" xmlns:a16="http://schemas.microsoft.com/office/drawing/2014/main" val="10013"/>
                  </a:ext>
                </a:extLst>
              </a:tr>
              <a:tr h="187676">
                <a:tc>
                  <a:txBody>
                    <a:bodyPr/>
                    <a:lstStyle/>
                    <a:p>
                      <a:pPr algn="ctr" rtl="0" fontAlgn="ctr"/>
                      <a:r>
                        <a:rPr lang="kk" sz="800" b="0" i="0" u="none" strike="noStrike">
                          <a:solidFill>
                            <a:srgbClr val="000000"/>
                          </a:solidFill>
                          <a:latin typeface="Arial"/>
                        </a:rPr>
                        <a:t>2</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ВВН2-50н сорғысын сатып алу және орнату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дана</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1</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17 290,73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17 290,73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extLst>
                  <a:ext uri="{0D108BD9-81ED-4DB2-BD59-A6C34878D82A}">
                    <a16:rowId xmlns="" xmlns:a16="http://schemas.microsoft.com/office/drawing/2014/main" val="10014"/>
                  </a:ext>
                </a:extLst>
              </a:tr>
              <a:tr h="187676">
                <a:tc>
                  <a:txBody>
                    <a:bodyPr/>
                    <a:lstStyle/>
                    <a:p>
                      <a:pPr algn="ctr" rtl="0" fontAlgn="ctr"/>
                      <a:r>
                        <a:rPr lang="kk" sz="800" b="0" i="0" u="none" strike="noStrike">
                          <a:solidFill>
                            <a:srgbClr val="000000"/>
                          </a:solidFill>
                          <a:latin typeface="Arial"/>
                        </a:rPr>
                        <a:t>3</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18,5 кВт қозғалтқышы бар Х80-65-160К-СД-У2 сорғысын сатып алу және орнату.</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дана</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2</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2 407,07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2 407,07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extLst>
                  <a:ext uri="{0D108BD9-81ED-4DB2-BD59-A6C34878D82A}">
                    <a16:rowId xmlns="" xmlns:a16="http://schemas.microsoft.com/office/drawing/2014/main" val="10015"/>
                  </a:ext>
                </a:extLst>
              </a:tr>
              <a:tr h="187676">
                <a:tc>
                  <a:txBody>
                    <a:bodyPr/>
                    <a:lstStyle/>
                    <a:p>
                      <a:pPr algn="ctr" rtl="0" fontAlgn="ctr"/>
                      <a:r>
                        <a:rPr lang="kk" sz="800" b="0" i="0" u="none" strike="noStrike">
                          <a:solidFill>
                            <a:srgbClr val="000000"/>
                          </a:solidFill>
                          <a:latin typeface="Arial"/>
                        </a:rPr>
                        <a:t>4</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110 кВт электр қозғалтқышы бар Д315-71 сорғысын сатып алу және орнату.</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дана</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3</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8 036,04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8 036,04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extLst>
                  <a:ext uri="{0D108BD9-81ED-4DB2-BD59-A6C34878D82A}">
                    <a16:rowId xmlns="" xmlns:a16="http://schemas.microsoft.com/office/drawing/2014/main" val="10016"/>
                  </a:ext>
                </a:extLst>
              </a:tr>
              <a:tr h="187676">
                <a:tc gridSpan="2">
                  <a:txBody>
                    <a:bodyPr/>
                    <a:lstStyle/>
                    <a:p>
                      <a:pPr algn="ctr" rtl="0" fontAlgn="ctr"/>
                      <a:r>
                        <a:rPr lang="kk" sz="800" b="1" i="0" u="none" strike="noStrike">
                          <a:solidFill>
                            <a:srgbClr val="000000"/>
                          </a:solidFill>
                          <a:latin typeface="Arial"/>
                        </a:rPr>
                        <a:t>Барлығы 2027 жылға</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hMerge="1">
                  <a:txBody>
                    <a:bodyPr/>
                    <a:lstStyle/>
                    <a:p>
                      <a:endParaRPr lang="ru-RU"/>
                    </a:p>
                  </a:txBody>
                  <a:tcPr/>
                </a:tc>
                <a:tc>
                  <a:txBody>
                    <a:bodyPr/>
                    <a:lstStyle/>
                    <a:p>
                      <a:pPr algn="l" fontAlgn="ctr"/>
                      <a:r>
                        <a:rPr lang="ru-RU"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l" fontAlgn="ctr"/>
                      <a:r>
                        <a:rPr lang="ru-RU"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74 020,99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74 020,99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extLst>
                  <a:ext uri="{0D108BD9-81ED-4DB2-BD59-A6C34878D82A}">
                    <a16:rowId xmlns="" xmlns:a16="http://schemas.microsoft.com/office/drawing/2014/main" val="10017"/>
                  </a:ext>
                </a:extLst>
              </a:tr>
              <a:tr h="258935">
                <a:tc>
                  <a:txBody>
                    <a:bodyPr/>
                    <a:lstStyle/>
                    <a:p>
                      <a:pPr algn="ctr" rtl="0" fontAlgn="ctr"/>
                      <a:r>
                        <a:rPr lang="kk" sz="800" b="0" i="0" u="none" strike="noStrike">
                          <a:solidFill>
                            <a:srgbClr val="000000"/>
                          </a:solidFill>
                          <a:latin typeface="Arial"/>
                        </a:rPr>
                        <a:t>1</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Аккумуляторлық бактардан бастап бас коллекторға дейін қоректендіру құбырының ақаулы учаскелерін күрделі жөндеу</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км.</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0,255</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65 432,61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65 432,61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extLst>
                  <a:ext uri="{0D108BD9-81ED-4DB2-BD59-A6C34878D82A}">
                    <a16:rowId xmlns="" xmlns:a16="http://schemas.microsoft.com/office/drawing/2014/main" val="10018"/>
                  </a:ext>
                </a:extLst>
              </a:tr>
              <a:tr h="187676">
                <a:tc>
                  <a:txBody>
                    <a:bodyPr/>
                    <a:lstStyle/>
                    <a:p>
                      <a:pPr algn="ctr" rtl="0" fontAlgn="ctr"/>
                      <a:r>
                        <a:rPr lang="kk" sz="800" b="0" i="0" u="none" strike="noStrike">
                          <a:solidFill>
                            <a:srgbClr val="000000"/>
                          </a:solidFill>
                          <a:latin typeface="Arial"/>
                        </a:rPr>
                        <a:t>2</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800" b="0" i="0" u="none" strike="noStrike">
                          <a:solidFill>
                            <a:srgbClr val="000000"/>
                          </a:solidFill>
                          <a:latin typeface="Arial"/>
                        </a:rPr>
                        <a:t>Натрий катионит сүзгісін сатып алу және орнату</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дана</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3</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8 588,37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8 588,37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FFFFF"/>
                    </a:solidFill>
                  </a:tcPr>
                </a:tc>
                <a:extLst>
                  <a:ext uri="{0D108BD9-81ED-4DB2-BD59-A6C34878D82A}">
                    <a16:rowId xmlns="" xmlns:a16="http://schemas.microsoft.com/office/drawing/2014/main" val="10019"/>
                  </a:ext>
                </a:extLst>
              </a:tr>
              <a:tr h="187676">
                <a:tc gridSpan="2">
                  <a:txBody>
                    <a:bodyPr/>
                    <a:lstStyle/>
                    <a:p>
                      <a:pPr algn="ctr" rtl="0" fontAlgn="ctr"/>
                      <a:r>
                        <a:rPr lang="kk" sz="800" b="1" i="0" u="none" strike="noStrike">
                          <a:solidFill>
                            <a:srgbClr val="000000"/>
                          </a:solidFill>
                          <a:latin typeface="Arial"/>
                        </a:rPr>
                        <a:t>ЖИЫНЫ 2023-2027 жж</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hMerge="1">
                  <a:txBody>
                    <a:bodyPr/>
                    <a:lstStyle/>
                    <a:p>
                      <a:endParaRPr lang="ru-RU"/>
                    </a:p>
                  </a:txBody>
                  <a:tcPr/>
                </a:tc>
                <a:tc>
                  <a:txBody>
                    <a:bodyPr/>
                    <a:lstStyle/>
                    <a:p>
                      <a:pPr algn="l" fontAlgn="ctr"/>
                      <a:r>
                        <a:rPr lang="ru-RU"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a:txBody>
                    <a:bodyPr/>
                    <a:lstStyle/>
                    <a:p>
                      <a:pPr algn="l" fontAlgn="ctr"/>
                      <a:r>
                        <a:rPr lang="ru-RU"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352 524,92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302 171,37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            50 353,55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val="30063636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rtl="0"/>
            <a:r>
              <a:rPr lang="kk" sz="1800" b="0" i="0" u="none" strike="noStrike">
                <a:latin typeface="Arial"/>
              </a:rPr>
              <a:t>Қашар кентінің 2025 жылдың қорытындысы бойынша жылу энергиясын өндіру жөніндегі қызметке бекітілген тарифтік сметаның бап бойынша орындалуы туралы ақпарат</a:t>
            </a:r>
          </a:p>
        </p:txBody>
      </p:sp>
      <p:graphicFrame>
        <p:nvGraphicFramePr>
          <p:cNvPr id="3" name="Таблица 2"/>
          <p:cNvGraphicFramePr>
            <a:graphicFrameLocks noGrp="1"/>
          </p:cNvGraphicFramePr>
          <p:nvPr>
            <p:extLst>
              <p:ext uri="{D42A27DB-BD31-4B8C-83A1-F6EECF244321}">
                <p14:modId xmlns:p14="http://schemas.microsoft.com/office/powerpoint/2010/main" val="2470399196"/>
              </p:ext>
            </p:extLst>
          </p:nvPr>
        </p:nvGraphicFramePr>
        <p:xfrm>
          <a:off x="317499" y="808863"/>
          <a:ext cx="11705502" cy="5934594"/>
        </p:xfrm>
        <a:graphic>
          <a:graphicData uri="http://schemas.openxmlformats.org/drawingml/2006/table">
            <a:tbl>
              <a:tblPr/>
              <a:tblGrid>
                <a:gridCol w="581027">
                  <a:extLst>
                    <a:ext uri="{9D8B030D-6E8A-4147-A177-3AD203B41FA5}">
                      <a16:colId xmlns="" xmlns:a16="http://schemas.microsoft.com/office/drawing/2014/main" val="20000"/>
                    </a:ext>
                  </a:extLst>
                </a:gridCol>
                <a:gridCol w="3083279">
                  <a:extLst>
                    <a:ext uri="{9D8B030D-6E8A-4147-A177-3AD203B41FA5}">
                      <a16:colId xmlns="" xmlns:a16="http://schemas.microsoft.com/office/drawing/2014/main" val="20001"/>
                    </a:ext>
                  </a:extLst>
                </a:gridCol>
                <a:gridCol w="813987">
                  <a:extLst>
                    <a:ext uri="{9D8B030D-6E8A-4147-A177-3AD203B41FA5}">
                      <a16:colId xmlns="" xmlns:a16="http://schemas.microsoft.com/office/drawing/2014/main" val="20002"/>
                    </a:ext>
                  </a:extLst>
                </a:gridCol>
                <a:gridCol w="862623">
                  <a:extLst>
                    <a:ext uri="{9D8B030D-6E8A-4147-A177-3AD203B41FA5}">
                      <a16:colId xmlns="" xmlns:a16="http://schemas.microsoft.com/office/drawing/2014/main" val="20003"/>
                    </a:ext>
                  </a:extLst>
                </a:gridCol>
                <a:gridCol w="1022974">
                  <a:extLst>
                    <a:ext uri="{9D8B030D-6E8A-4147-A177-3AD203B41FA5}">
                      <a16:colId xmlns="" xmlns:a16="http://schemas.microsoft.com/office/drawing/2014/main" val="20004"/>
                    </a:ext>
                  </a:extLst>
                </a:gridCol>
                <a:gridCol w="811246">
                  <a:extLst>
                    <a:ext uri="{9D8B030D-6E8A-4147-A177-3AD203B41FA5}">
                      <a16:colId xmlns="" xmlns:a16="http://schemas.microsoft.com/office/drawing/2014/main" val="20005"/>
                    </a:ext>
                  </a:extLst>
                </a:gridCol>
                <a:gridCol w="4530366">
                  <a:extLst>
                    <a:ext uri="{9D8B030D-6E8A-4147-A177-3AD203B41FA5}">
                      <a16:colId xmlns="" xmlns:a16="http://schemas.microsoft.com/office/drawing/2014/main" val="20006"/>
                    </a:ext>
                  </a:extLst>
                </a:gridCol>
              </a:tblGrid>
              <a:tr h="497051">
                <a:tc>
                  <a:txBody>
                    <a:bodyPr/>
                    <a:lstStyle/>
                    <a:p>
                      <a:pPr algn="ctr" rtl="0" fontAlgn="ctr"/>
                      <a:r>
                        <a:rPr lang="kk" sz="700" b="1" i="0" u="none" strike="noStrike" dirty="0">
                          <a:solidFill>
                            <a:srgbClr val="000000"/>
                          </a:solidFill>
                          <a:latin typeface="Times New Roman"/>
                        </a:rPr>
                        <a:t>№ р/р</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700" b="1" i="0" u="none" strike="noStrike">
                          <a:solidFill>
                            <a:srgbClr val="000000"/>
                          </a:solidFill>
                          <a:latin typeface="Times New Roman"/>
                        </a:rPr>
                        <a:t>Тарифтік смета көрсеткіштерінің атауы</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700" b="1" i="0" u="none" strike="noStrike">
                          <a:solidFill>
                            <a:srgbClr val="000000"/>
                          </a:solidFill>
                          <a:latin typeface="Times New Roman"/>
                        </a:rPr>
                        <a:t>Өлшем бірлігі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700" b="1" i="0" u="none" strike="noStrike">
                          <a:solidFill>
                            <a:srgbClr val="000000"/>
                          </a:solidFill>
                          <a:latin typeface="Times New Roman"/>
                        </a:rPr>
                        <a:t>Бекітілген тарифтік сметада көзделген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700" b="1" i="0" u="none" strike="noStrike">
                          <a:solidFill>
                            <a:srgbClr val="000000"/>
                          </a:solidFill>
                          <a:latin typeface="Times New Roman"/>
                        </a:rPr>
                        <a:t>Тарифтік сметаның нақты қалыптасқан көрсеткіштері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700" b="1" i="0" u="none" strike="noStrike">
                          <a:solidFill>
                            <a:srgbClr val="000000"/>
                          </a:solidFill>
                          <a:latin typeface="Times New Roman"/>
                        </a:rPr>
                        <a:t>Пайыздық ауытқу</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700" b="1" i="0" u="none" strike="noStrike">
                          <a:solidFill>
                            <a:srgbClr val="000000"/>
                          </a:solidFill>
                          <a:latin typeface="Times New Roman"/>
                        </a:rPr>
                        <a:t>Ауытқу себептері</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240840">
                <a:tc>
                  <a:txBody>
                    <a:bodyPr/>
                    <a:lstStyle/>
                    <a:p>
                      <a:pPr algn="ctr" rtl="0" fontAlgn="ctr"/>
                      <a:r>
                        <a:rPr lang="kk" sz="700" b="1" i="0" u="none" strike="noStrike">
                          <a:solidFill>
                            <a:srgbClr val="000000"/>
                          </a:solidFill>
                          <a:latin typeface="Times New Roman"/>
                        </a:rPr>
                        <a:t>І</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rtl="0" fontAlgn="ctr"/>
                      <a:r>
                        <a:rPr lang="kk" sz="700" b="1" i="0" u="none" strike="noStrike">
                          <a:solidFill>
                            <a:srgbClr val="000000"/>
                          </a:solidFill>
                          <a:latin typeface="Times New Roman"/>
                        </a:rPr>
                        <a:t>Тауарларды өндіруге және қызмет көрсетуге арналған шығындар, барлығы</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1 002 176,2</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1 544 721,3</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54,1%</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extLst>
                  <a:ext uri="{0D108BD9-81ED-4DB2-BD59-A6C34878D82A}">
                    <a16:rowId xmlns="" xmlns:a16="http://schemas.microsoft.com/office/drawing/2014/main" val="10001"/>
                  </a:ext>
                </a:extLst>
              </a:tr>
              <a:tr h="204971">
                <a:tc>
                  <a:txBody>
                    <a:bodyPr/>
                    <a:lstStyle/>
                    <a:p>
                      <a:pPr algn="ctr" rtl="0" fontAlgn="ctr"/>
                      <a:r>
                        <a:rPr lang="kk" sz="700" b="1" i="0" u="none" strike="noStrike">
                          <a:solidFill>
                            <a:srgbClr val="000000"/>
                          </a:solidFill>
                          <a:latin typeface="Times New Roman"/>
                        </a:rPr>
                        <a:t>1</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1" i="0" u="none" strike="noStrike">
                          <a:solidFill>
                            <a:srgbClr val="000000"/>
                          </a:solidFill>
                          <a:latin typeface="Times New Roman"/>
                        </a:rPr>
                        <a:t>Материалдық шығындар, барлығы</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634 070,3</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549 605,4</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-13,3%</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fontAlgn="t"/>
                      <a:r>
                        <a:rPr lang="ru-RU" sz="700" b="0" i="0" u="none" strike="noStrike">
                          <a:solidFill>
                            <a:srgbClr val="000000"/>
                          </a:solidFill>
                          <a:effectLst/>
                          <a:latin typeface="Times New Roman" panose="02020603050405020304" pitchFamily="18" charset="0"/>
                        </a:rPr>
                        <a:t> </a:t>
                      </a:r>
                    </a:p>
                  </a:txBody>
                  <a:tcPr marL="0" marR="0" marT="0" marB="0">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02"/>
                  </a:ext>
                </a:extLst>
              </a:tr>
              <a:tr h="304356">
                <a:tc>
                  <a:txBody>
                    <a:bodyPr/>
                    <a:lstStyle/>
                    <a:p>
                      <a:pPr algn="ctr" rtl="0" fontAlgn="ctr"/>
                      <a:r>
                        <a:rPr lang="kk" sz="700" b="1" i="0" u="none" strike="noStrike">
                          <a:solidFill>
                            <a:srgbClr val="000000"/>
                          </a:solidFill>
                          <a:latin typeface="Times New Roman"/>
                        </a:rPr>
                        <a:t>1.1</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1" i="0" u="none" strike="noStrike">
                          <a:solidFill>
                            <a:srgbClr val="000000"/>
                          </a:solidFill>
                          <a:latin typeface="Times New Roman"/>
                        </a:rPr>
                        <a:t>Отын</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536 391,2</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416 404,4</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-22,4%</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t"/>
                      <a:r>
                        <a:rPr lang="kk" sz="700" b="0" i="0" u="none" strike="noStrike" dirty="0">
                          <a:solidFill>
                            <a:srgbClr val="000000"/>
                          </a:solidFill>
                          <a:latin typeface="Times New Roman"/>
                        </a:rPr>
                        <a:t>Газ тұтыну көлемінің төмендеуі "Качары кені" АҚ-ға тәуелді емес себептер бойынша жылу энергиясын өткізу көлемінің төмендеуіне, сыртқы ауаның нақты температурасының жоғарылауына байланысты болды.</a:t>
                      </a:r>
                    </a:p>
                  </a:txBody>
                  <a:tcPr marL="0" marR="0" marT="0" marB="0">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03"/>
                  </a:ext>
                </a:extLst>
              </a:tr>
              <a:tr h="220342">
                <a:tc>
                  <a:txBody>
                    <a:bodyPr/>
                    <a:lstStyle/>
                    <a:p>
                      <a:pPr algn="ctr" rtl="0" fontAlgn="ctr"/>
                      <a:r>
                        <a:rPr lang="kk" sz="700" b="1" i="0" u="none" strike="noStrike">
                          <a:solidFill>
                            <a:srgbClr val="000000"/>
                          </a:solidFill>
                          <a:latin typeface="Times New Roman"/>
                        </a:rPr>
                        <a:t>1.2</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1" i="0" u="none" strike="noStrike">
                          <a:solidFill>
                            <a:srgbClr val="000000"/>
                          </a:solidFill>
                          <a:latin typeface="Times New Roman"/>
                        </a:rPr>
                        <a:t>Энергия</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81 640,0</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105 799,4</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29,6%</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t"/>
                      <a:r>
                        <a:rPr lang="kk" sz="700" b="0" i="0" u="none" strike="noStrike">
                          <a:solidFill>
                            <a:srgbClr val="000000"/>
                          </a:solidFill>
                          <a:latin typeface="Times New Roman"/>
                        </a:rPr>
                        <a:t>Бекітілген тарифтік сметаға қатысты бағаны 26,9%-ға ұлғайту есебінен шығындарды ұлғайту (жоспар - 12,8 теңге/кВт*сағ, факт - 16,2 теңге/кВт*сағ) </a:t>
                      </a:r>
                      <a:endParaRPr lang="ru-RU" sz="700" b="0" i="0" u="none" strike="noStrike">
                        <a:solidFill>
                          <a:srgbClr val="000000"/>
                        </a:solidFill>
                        <a:effectLst/>
                        <a:latin typeface="Times New Roman" panose="02020603050405020304" pitchFamily="18" charset="0"/>
                      </a:endParaRPr>
                    </a:p>
                  </a:txBody>
                  <a:tcPr marL="0" marR="0" marT="0" marB="0">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04"/>
                  </a:ext>
                </a:extLst>
              </a:tr>
              <a:tr h="209159">
                <a:tc>
                  <a:txBody>
                    <a:bodyPr/>
                    <a:lstStyle/>
                    <a:p>
                      <a:pPr algn="ctr" rtl="0" fontAlgn="ctr"/>
                      <a:r>
                        <a:rPr lang="kk" sz="700" b="1" i="0" u="none" strike="noStrike">
                          <a:solidFill>
                            <a:srgbClr val="000000"/>
                          </a:solidFill>
                          <a:latin typeface="Times New Roman"/>
                        </a:rPr>
                        <a:t>1.3</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1" i="0" u="none" strike="noStrike">
                          <a:solidFill>
                            <a:srgbClr val="000000"/>
                          </a:solidFill>
                          <a:latin typeface="Times New Roman"/>
                        </a:rPr>
                        <a:t>Басқа материалдар</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16 039,1</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27 401,5</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70,8%</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Қосалқы материалдар, ЖЖМ және жеке қорғану құралдарының саны мен бағасын ұлғайту есебінен шығындарды ұлғайту</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05"/>
                  </a:ext>
                </a:extLst>
              </a:tr>
              <a:tr h="209159">
                <a:tc>
                  <a:txBody>
                    <a:bodyPr/>
                    <a:lstStyle/>
                    <a:p>
                      <a:pPr algn="ctr" rtl="0" fontAlgn="ctr"/>
                      <a:r>
                        <a:rPr lang="kk" sz="700" b="1" i="0" u="none" strike="noStrike">
                          <a:solidFill>
                            <a:srgbClr val="000000"/>
                          </a:solidFill>
                          <a:latin typeface="Times New Roman"/>
                        </a:rPr>
                        <a:t>2</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1" i="0" u="none" strike="noStrike">
                          <a:solidFill>
                            <a:srgbClr val="000000"/>
                          </a:solidFill>
                          <a:latin typeface="Times New Roman"/>
                        </a:rPr>
                        <a:t>Еңбекақы төлеуге арналған шығындар</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199 675,5</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375 366,3</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88,0%</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Инфляция деңгейін және соған байланысты әлеуметтік аударымдарды ескере отырып, орташа жалақының (АЕК-тің ең төменгі есептік көрсеткіші) өсуі</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06"/>
                  </a:ext>
                </a:extLst>
              </a:tr>
              <a:tr h="312579">
                <a:tc>
                  <a:txBody>
                    <a:bodyPr/>
                    <a:lstStyle/>
                    <a:p>
                      <a:pPr algn="ctr" rtl="0" fontAlgn="ctr"/>
                      <a:r>
                        <a:rPr lang="kk" sz="700" b="1" i="0" u="none" strike="noStrike">
                          <a:solidFill>
                            <a:srgbClr val="000000"/>
                          </a:solidFill>
                          <a:latin typeface="Times New Roman"/>
                        </a:rPr>
                        <a:t>3</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1" i="0" u="none" strike="noStrike">
                          <a:solidFill>
                            <a:srgbClr val="000000"/>
                          </a:solidFill>
                          <a:latin typeface="Times New Roman"/>
                        </a:rPr>
                        <a:t>Амортизация</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64 894,1</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292 373,7</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350,5%</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Капиталдандырылған жөндеу және жаңа жабдықты енгізу есебінен амортизациялық аударымдар бойынша шығындарды ұлғайту</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07"/>
                  </a:ext>
                </a:extLst>
              </a:tr>
              <a:tr h="209159">
                <a:tc>
                  <a:txBody>
                    <a:bodyPr/>
                    <a:lstStyle/>
                    <a:p>
                      <a:pPr algn="ctr" rtl="0" fontAlgn="ctr"/>
                      <a:r>
                        <a:rPr lang="kk" sz="700" b="1" i="0" u="none" strike="noStrike">
                          <a:solidFill>
                            <a:srgbClr val="000000"/>
                          </a:solidFill>
                          <a:latin typeface="Times New Roman"/>
                        </a:rPr>
                        <a:t>4</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1" i="0" u="none" strike="noStrike">
                          <a:solidFill>
                            <a:srgbClr val="000000"/>
                          </a:solidFill>
                          <a:latin typeface="Times New Roman"/>
                        </a:rPr>
                        <a:t>Жөндеу, барлығы</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40 641,8</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60 933,8</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49,9%</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Сатып алу рәсіміне сәйкес бағалардың әсері (ТМҚ сатып алу), ағымдағы жөндеу көлемін ұлғайту есебінен шығындардың өсуі</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08"/>
                  </a:ext>
                </a:extLst>
              </a:tr>
              <a:tr h="122981">
                <a:tc>
                  <a:txBody>
                    <a:bodyPr/>
                    <a:lstStyle/>
                    <a:p>
                      <a:pPr algn="ctr" rtl="0" fontAlgn="ctr"/>
                      <a:r>
                        <a:rPr lang="kk" sz="700" b="1" i="0" u="none" strike="noStrike">
                          <a:solidFill>
                            <a:srgbClr val="000000"/>
                          </a:solidFill>
                          <a:latin typeface="Times New Roman"/>
                        </a:rPr>
                        <a:t>5</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1" i="0" u="none" strike="noStrike">
                          <a:solidFill>
                            <a:srgbClr val="000000"/>
                          </a:solidFill>
                          <a:latin typeface="Times New Roman"/>
                        </a:rPr>
                        <a:t>Басқа шығындар</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52 058,0</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138 837,4</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166,7%</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09"/>
                  </a:ext>
                </a:extLst>
              </a:tr>
              <a:tr h="122981">
                <a:tc>
                  <a:txBody>
                    <a:bodyPr/>
                    <a:lstStyle/>
                    <a:p>
                      <a:pPr algn="ctr" fontAlgn="ctr"/>
                      <a:r>
                        <a:rPr lang="ru-RU" sz="7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оның ішінде:</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fontAlgn="ct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10"/>
                  </a:ext>
                </a:extLst>
              </a:tr>
              <a:tr h="122981">
                <a:tc>
                  <a:txBody>
                    <a:bodyPr/>
                    <a:lstStyle/>
                    <a:p>
                      <a:pPr algn="ctr" rtl="0" fontAlgn="ctr"/>
                      <a:r>
                        <a:rPr lang="kk" sz="700" b="0" i="0" u="none" strike="noStrike">
                          <a:solidFill>
                            <a:srgbClr val="000000"/>
                          </a:solidFill>
                          <a:latin typeface="Times New Roman"/>
                        </a:rPr>
                        <a:t>5.1</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ҚОҚ қорына аударым</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2 881,0</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2 936,2</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1,9%</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rowSpan="5">
                  <a:txBody>
                    <a:bodyPr/>
                    <a:lstStyle/>
                    <a:p>
                      <a:pPr algn="l" rtl="0" fontAlgn="ctr"/>
                      <a:r>
                        <a:rPr lang="kk" sz="700" b="0" i="0" u="none" strike="noStrike">
                          <a:solidFill>
                            <a:srgbClr val="000000"/>
                          </a:solidFill>
                          <a:latin typeface="Times New Roman"/>
                        </a:rPr>
                        <a:t>Қолданыстағы заңнамаға (АЕК, міндеттемелер) және бөгде ұйымдардың қызмет көрсетуге арналған шарттарына сәйкес шығындарды игеру</a:t>
                      </a:r>
                      <a:br>
                        <a:rPr lang="kk" sz="700" b="0" i="0" u="none" strike="noStrike">
                          <a:solidFill>
                            <a:srgbClr val="000000"/>
                          </a:solidFill>
                          <a:latin typeface="Times New Roman"/>
                        </a:rPr>
                      </a:b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11"/>
                  </a:ext>
                </a:extLst>
              </a:tr>
              <a:tr h="165149">
                <a:tc>
                  <a:txBody>
                    <a:bodyPr/>
                    <a:lstStyle/>
                    <a:p>
                      <a:pPr algn="ctr" rtl="0" fontAlgn="ctr"/>
                      <a:r>
                        <a:rPr lang="kk" sz="700" b="0" i="0" u="none" strike="noStrike">
                          <a:solidFill>
                            <a:srgbClr val="000000"/>
                          </a:solidFill>
                          <a:latin typeface="Times New Roman"/>
                        </a:rPr>
                        <a:t>5.2</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міндетті төлемдер (сақтандыру)</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401,3</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5 852,9</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1 358,5%</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vMerge="1">
                  <a:txBody>
                    <a:bodyPr/>
                    <a:lstStyle/>
                    <a:p>
                      <a:endParaRPr lang="ru-RU"/>
                    </a:p>
                  </a:txBody>
                  <a:tcPr/>
                </a:tc>
                <a:extLst>
                  <a:ext uri="{0D108BD9-81ED-4DB2-BD59-A6C34878D82A}">
                    <a16:rowId xmlns="" xmlns:a16="http://schemas.microsoft.com/office/drawing/2014/main" val="10012"/>
                  </a:ext>
                </a:extLst>
              </a:tr>
              <a:tr h="136289">
                <a:tc>
                  <a:txBody>
                    <a:bodyPr/>
                    <a:lstStyle/>
                    <a:p>
                      <a:pPr algn="ctr" rtl="0" fontAlgn="ctr"/>
                      <a:r>
                        <a:rPr lang="kk" sz="700" b="0" i="0" u="none" strike="noStrike">
                          <a:solidFill>
                            <a:srgbClr val="000000"/>
                          </a:solidFill>
                          <a:latin typeface="Times New Roman"/>
                        </a:rPr>
                        <a:t>5.3</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бөгде ұйымдардың қызметтері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19 856,4</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89 010,2</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348,3%</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vMerge="1">
                  <a:txBody>
                    <a:bodyPr/>
                    <a:lstStyle/>
                    <a:p>
                      <a:endParaRPr lang="ru-RU"/>
                    </a:p>
                  </a:txBody>
                  <a:tcPr/>
                </a:tc>
                <a:extLst>
                  <a:ext uri="{0D108BD9-81ED-4DB2-BD59-A6C34878D82A}">
                    <a16:rowId xmlns="" xmlns:a16="http://schemas.microsoft.com/office/drawing/2014/main" val="10013"/>
                  </a:ext>
                </a:extLst>
              </a:tr>
              <a:tr h="144808">
                <a:tc>
                  <a:txBody>
                    <a:bodyPr/>
                    <a:lstStyle/>
                    <a:p>
                      <a:pPr algn="ctr" rtl="0" fontAlgn="ctr"/>
                      <a:r>
                        <a:rPr lang="kk" sz="700" b="0" i="0" u="none" strike="noStrike">
                          <a:solidFill>
                            <a:srgbClr val="000000"/>
                          </a:solidFill>
                          <a:latin typeface="Times New Roman"/>
                        </a:rPr>
                        <a:t>5.4</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ком.шаруашылық қызметтері (су, суағарлар)</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15 133,3</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18 015,7</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19,0%</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vMerge="1">
                  <a:txBody>
                    <a:bodyPr/>
                    <a:lstStyle/>
                    <a:p>
                      <a:endParaRPr lang="ru-RU"/>
                    </a:p>
                  </a:txBody>
                  <a:tcPr/>
                </a:tc>
                <a:extLst>
                  <a:ext uri="{0D108BD9-81ED-4DB2-BD59-A6C34878D82A}">
                    <a16:rowId xmlns="" xmlns:a16="http://schemas.microsoft.com/office/drawing/2014/main" val="10014"/>
                  </a:ext>
                </a:extLst>
              </a:tr>
              <a:tr h="0">
                <a:tc>
                  <a:txBody>
                    <a:bodyPr/>
                    <a:lstStyle/>
                    <a:p>
                      <a:pPr algn="ctr" rtl="0" fontAlgn="ctr"/>
                      <a:r>
                        <a:rPr lang="kk" sz="700" b="0" i="0" u="none" strike="noStrike">
                          <a:solidFill>
                            <a:srgbClr val="000000"/>
                          </a:solidFill>
                          <a:latin typeface="Times New Roman"/>
                        </a:rPr>
                        <a:t>4</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басқа салықтар</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13 786,0</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23 022,4</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67,0%</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vMerge="1">
                  <a:txBody>
                    <a:bodyPr/>
                    <a:lstStyle/>
                    <a:p>
                      <a:endParaRPr lang="ru-RU"/>
                    </a:p>
                  </a:txBody>
                  <a:tcPr/>
                </a:tc>
                <a:extLst>
                  <a:ext uri="{0D108BD9-81ED-4DB2-BD59-A6C34878D82A}">
                    <a16:rowId xmlns="" xmlns:a16="http://schemas.microsoft.com/office/drawing/2014/main" val="10015"/>
                  </a:ext>
                </a:extLst>
              </a:tr>
              <a:tr h="163976">
                <a:tc>
                  <a:txBody>
                    <a:bodyPr/>
                    <a:lstStyle/>
                    <a:p>
                      <a:pPr algn="ctr" rtl="0" fontAlgn="ctr"/>
                      <a:r>
                        <a:rPr lang="kk" sz="700" b="1" i="0" u="none" strike="noStrike">
                          <a:solidFill>
                            <a:srgbClr val="000000"/>
                          </a:solidFill>
                          <a:latin typeface="Times New Roman"/>
                        </a:rPr>
                        <a:t>6</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1" i="0" u="none" strike="noStrike">
                          <a:solidFill>
                            <a:srgbClr val="000000"/>
                          </a:solidFill>
                          <a:latin typeface="Times New Roman"/>
                        </a:rPr>
                        <a:t>Кәсіпорын бөлімшелерінен алынған қызметтер</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10 836,5</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127 604,7</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1 077,5%</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16"/>
                  </a:ext>
                </a:extLst>
              </a:tr>
              <a:tr h="220342">
                <a:tc>
                  <a:txBody>
                    <a:bodyPr/>
                    <a:lstStyle/>
                    <a:p>
                      <a:pPr algn="ctr" fontAlgn="ctr"/>
                      <a:r>
                        <a:rPr lang="ru-RU" sz="7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Электр энергиясын түрлендіру</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10 793,3</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72 843,4</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574,9%</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Желілер мен қосалқы станциялар қызметінің өзіндік құнының өсуі ТМҚ бағасының өсуіне, бөлімшелерден көрсетілетін қызметтердің және персоналға арналған шығындардың ұлғаюына байланысты</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17"/>
                  </a:ext>
                </a:extLst>
              </a:tr>
              <a:tr h="174225">
                <a:tc>
                  <a:txBody>
                    <a:bodyPr/>
                    <a:lstStyle/>
                    <a:p>
                      <a:pPr algn="ctr" fontAlgn="ctr"/>
                      <a:r>
                        <a:rPr lang="ru-RU" sz="7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Қойма қызметтері</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9,7</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0" i="0" u="none" strike="noStrike">
                          <a:solidFill>
                            <a:srgbClr val="000000"/>
                          </a:solidFill>
                          <a:latin typeface="Times New Roman"/>
                        </a:rPr>
                        <a:t>22,3</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ctr"/>
                      <a:r>
                        <a:rPr lang="kk" sz="700" b="1" i="0" u="none" strike="noStrike">
                          <a:solidFill>
                            <a:srgbClr val="000000"/>
                          </a:solidFill>
                          <a:latin typeface="Times New Roman"/>
                        </a:rPr>
                        <a:t>130,2%</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l" rtl="0" fontAlgn="ctr"/>
                      <a:r>
                        <a:rPr lang="kk" sz="700" b="0" i="0" u="none" strike="noStrike">
                          <a:solidFill>
                            <a:srgbClr val="000000"/>
                          </a:solidFill>
                          <a:latin typeface="Times New Roman"/>
                        </a:rPr>
                        <a:t>Көрсетілген қызметтердің нақты өзіндік құнына сәйкес</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18"/>
                  </a:ext>
                </a:extLst>
              </a:tr>
              <a:tr h="307455">
                <a:tc>
                  <a:txBody>
                    <a:bodyPr/>
                    <a:lstStyle/>
                    <a:p>
                      <a:pPr algn="ctr" fontAlgn="ctr"/>
                      <a:r>
                        <a:rPr lang="ru-RU" sz="7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700" b="0" i="0" u="none" strike="noStrike">
                          <a:solidFill>
                            <a:srgbClr val="000000"/>
                          </a:solidFill>
                          <a:latin typeface="Times New Roman"/>
                        </a:rPr>
                        <a:t>Механизмдердің қызметтері (шаруашылық және ЖҚТ)</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700" b="0" i="0" u="none" strike="noStrike">
                          <a:solidFill>
                            <a:srgbClr val="000000"/>
                          </a:solidFill>
                          <a:latin typeface="Times New Roman"/>
                        </a:rPr>
                        <a:t>33,5</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700" b="0" i="0" u="none" strike="noStrike">
                          <a:solidFill>
                            <a:srgbClr val="000000"/>
                          </a:solidFill>
                          <a:latin typeface="Times New Roman"/>
                        </a:rPr>
                        <a:t>54 738,9</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ctr" rtl="0" fontAlgn="ctr"/>
                      <a:r>
                        <a:rPr lang="kk" sz="700" b="1" i="0" u="none" strike="noStrike">
                          <a:solidFill>
                            <a:srgbClr val="000000"/>
                          </a:solidFill>
                          <a:latin typeface="Times New Roman"/>
                        </a:rPr>
                        <a:t>163299,8%</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solid"/>
                      <a:round/>
                      <a:headEnd type="none" w="med" len="med"/>
                      <a:tailEnd type="none" w="med" len="med"/>
                    </a:lnB>
                  </a:tcPr>
                </a:tc>
                <a:tc>
                  <a:txBody>
                    <a:bodyPr/>
                    <a:lstStyle/>
                    <a:p>
                      <a:pPr algn="l" rtl="0" fontAlgn="ctr"/>
                      <a:r>
                        <a:rPr lang="kk" sz="700" b="0" i="0" u="none" strike="noStrike">
                          <a:solidFill>
                            <a:srgbClr val="000000"/>
                          </a:solidFill>
                          <a:latin typeface="Times New Roman"/>
                        </a:rPr>
                        <a:t>Бульдозерлік техника шығындарының ұлғаюы жөндеу жұмыстарының ұлғаюымен, сондай-ақ дизель отыны құнының өсуімен, өндірістік персоналдың еңбекақысына шығындардың ұлғаюымен байланысты</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solid"/>
                      <a:round/>
                      <a:headEnd type="none" w="med" len="med"/>
                      <a:tailEnd type="none" w="med" len="med"/>
                    </a:lnB>
                  </a:tcPr>
                </a:tc>
                <a:extLst>
                  <a:ext uri="{0D108BD9-81ED-4DB2-BD59-A6C34878D82A}">
                    <a16:rowId xmlns="" xmlns:a16="http://schemas.microsoft.com/office/drawing/2014/main" val="10019"/>
                  </a:ext>
                </a:extLst>
              </a:tr>
              <a:tr h="111708">
                <a:tc>
                  <a:txBody>
                    <a:bodyPr/>
                    <a:lstStyle/>
                    <a:p>
                      <a:pPr algn="ctr" rtl="0" fontAlgn="ctr"/>
                      <a:r>
                        <a:rPr lang="kk" sz="700" b="1" i="0" u="none" strike="noStrike">
                          <a:solidFill>
                            <a:srgbClr val="000000"/>
                          </a:solidFill>
                          <a:latin typeface="Times New Roman"/>
                        </a:rPr>
                        <a:t>ІІ</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rtl="0" fontAlgn="ctr"/>
                      <a:r>
                        <a:rPr lang="kk" sz="700" b="1" i="0" u="none" strike="noStrike">
                          <a:solidFill>
                            <a:srgbClr val="000000"/>
                          </a:solidFill>
                          <a:latin typeface="Times New Roman"/>
                        </a:rPr>
                        <a:t>Кезең шығындары</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fontAlgn="ctr"/>
                      <a:r>
                        <a:rPr lang="ru-RU" sz="700" b="1"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8 433,7</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0,0%</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extLst>
                  <a:ext uri="{0D108BD9-81ED-4DB2-BD59-A6C34878D82A}">
                    <a16:rowId xmlns="" xmlns:a16="http://schemas.microsoft.com/office/drawing/2014/main" val="10020"/>
                  </a:ext>
                </a:extLst>
              </a:tr>
              <a:tr h="111708">
                <a:tc>
                  <a:txBody>
                    <a:bodyPr/>
                    <a:lstStyle/>
                    <a:p>
                      <a:pPr algn="ctr" rtl="0" fontAlgn="ctr"/>
                      <a:r>
                        <a:rPr lang="kk" sz="700" b="1" i="0" u="none" strike="noStrike">
                          <a:solidFill>
                            <a:srgbClr val="000000"/>
                          </a:solidFill>
                          <a:latin typeface="Times New Roman"/>
                        </a:rPr>
                        <a:t>ІІІ</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just" rtl="0" fontAlgn="ctr"/>
                      <a:r>
                        <a:rPr lang="kk" sz="700" b="1" i="0" u="none" strike="noStrike">
                          <a:solidFill>
                            <a:srgbClr val="000000"/>
                          </a:solidFill>
                          <a:latin typeface="Times New Roman"/>
                        </a:rPr>
                        <a:t>Жылу энергиясын өндіруге арналған барлық шығындар</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1 002 176,2</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1 553 154,9</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55,0%</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extLst>
                  <a:ext uri="{0D108BD9-81ED-4DB2-BD59-A6C34878D82A}">
                    <a16:rowId xmlns="" xmlns:a16="http://schemas.microsoft.com/office/drawing/2014/main" val="10021"/>
                  </a:ext>
                </a:extLst>
              </a:tr>
              <a:tr h="153727">
                <a:tc>
                  <a:txBody>
                    <a:bodyPr/>
                    <a:lstStyle/>
                    <a:p>
                      <a:pPr algn="ctr" fontAlgn="ctr"/>
                      <a:r>
                        <a:rPr lang="ru-RU" sz="700" b="1" i="0" u="none" strike="noStrike">
                          <a:solidFill>
                            <a:srgbClr val="FF0000"/>
                          </a:solidFill>
                          <a:effectLst/>
                          <a:latin typeface="Times New Roman" panose="02020603050405020304" pitchFamily="18" charset="0"/>
                        </a:rPr>
                        <a:t>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just" rtl="0" fontAlgn="ctr"/>
                      <a:r>
                        <a:rPr lang="kk" sz="700" b="1" i="0" u="none" strike="noStrike">
                          <a:solidFill>
                            <a:srgbClr val="000000"/>
                          </a:solidFill>
                          <a:latin typeface="Times New Roman"/>
                        </a:rPr>
                        <a:t>оның ішінде бөгде тұтынушылар үшін</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664 586,4</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1 074 182,1</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61,6%</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fontAlgn="ctr"/>
                      <a:r>
                        <a:rPr lang="ru-RU" sz="700" b="0" i="0" u="none" strike="noStrike">
                          <a:solidFill>
                            <a:srgbClr val="FF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extLst>
                  <a:ext uri="{0D108BD9-81ED-4DB2-BD59-A6C34878D82A}">
                    <a16:rowId xmlns="" xmlns:a16="http://schemas.microsoft.com/office/drawing/2014/main" val="10022"/>
                  </a:ext>
                </a:extLst>
              </a:tr>
              <a:tr h="111708">
                <a:tc>
                  <a:txBody>
                    <a:bodyPr/>
                    <a:lstStyle/>
                    <a:p>
                      <a:pPr algn="ctr" rtl="0" fontAlgn="ctr"/>
                      <a:r>
                        <a:rPr lang="kk" sz="700" b="1" i="0" u="none" strike="noStrike">
                          <a:solidFill>
                            <a:srgbClr val="000000"/>
                          </a:solidFill>
                          <a:latin typeface="Times New Roman"/>
                        </a:rPr>
                        <a:t>IV</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rtl="0" fontAlgn="ctr"/>
                      <a:r>
                        <a:rPr lang="kk" sz="700" b="1" i="0" u="none" strike="noStrike">
                          <a:solidFill>
                            <a:srgbClr val="000000"/>
                          </a:solidFill>
                          <a:latin typeface="Times New Roman"/>
                        </a:rPr>
                        <a:t>Табыс (РАБ*БТ)</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fontAlgn="ctr"/>
                      <a:r>
                        <a:rPr lang="ru-RU" sz="700" b="1"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--805 865,3</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0,0%</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extLst>
                  <a:ext uri="{0D108BD9-81ED-4DB2-BD59-A6C34878D82A}">
                    <a16:rowId xmlns="" xmlns:a16="http://schemas.microsoft.com/office/drawing/2014/main" val="10023"/>
                  </a:ext>
                </a:extLst>
              </a:tr>
              <a:tr h="218995">
                <a:tc>
                  <a:txBody>
                    <a:bodyPr/>
                    <a:lstStyle/>
                    <a:p>
                      <a:pPr algn="ctr" fontAlgn="ctr"/>
                      <a:r>
                        <a:rPr lang="ru-RU" sz="700" b="1"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rtl="0" fontAlgn="ctr"/>
                      <a:r>
                        <a:rPr lang="kk" sz="700" b="1" i="0" u="none" strike="noStrike">
                          <a:solidFill>
                            <a:srgbClr val="000000"/>
                          </a:solidFill>
                          <a:latin typeface="Times New Roman"/>
                        </a:rPr>
                        <a:t>оның ішінде табыс (РАБ*БТ) (бөгде)</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fontAlgn="ctr"/>
                      <a:r>
                        <a:rPr lang="ru-RU" sz="700" b="1"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fontAlgn="ctr"/>
                      <a:r>
                        <a:rPr lang="ru-RU" sz="700" b="1"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-558 326,1</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0,0%</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extLst>
                  <a:ext uri="{0D108BD9-81ED-4DB2-BD59-A6C34878D82A}">
                    <a16:rowId xmlns="" xmlns:a16="http://schemas.microsoft.com/office/drawing/2014/main" val="10024"/>
                  </a:ext>
                </a:extLst>
              </a:tr>
              <a:tr h="143478">
                <a:tc>
                  <a:txBody>
                    <a:bodyPr/>
                    <a:lstStyle/>
                    <a:p>
                      <a:pPr algn="ctr" fontAlgn="ctr"/>
                      <a:r>
                        <a:rPr lang="ru-RU" sz="7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rtl="0" fontAlgn="ctr"/>
                      <a:r>
                        <a:rPr lang="kk" sz="700" b="0" i="0" u="none" strike="noStrike">
                          <a:solidFill>
                            <a:srgbClr val="000000"/>
                          </a:solidFill>
                          <a:latin typeface="Times New Roman"/>
                        </a:rPr>
                        <a:t>Реттелетін активтер базасы (РАБ)</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0"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0" i="0" u="none" strike="noStrike">
                          <a:solidFill>
                            <a:srgbClr val="000000"/>
                          </a:solidFill>
                          <a:latin typeface="Times New Roman"/>
                        </a:rPr>
                        <a:t>2 429 518,0</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0" i="0" u="none" strike="noStrike">
                          <a:solidFill>
                            <a:srgbClr val="000000"/>
                          </a:solidFill>
                          <a:latin typeface="Times New Roman"/>
                        </a:rPr>
                        <a:t>3 376 646,7</a:t>
                      </a:r>
                      <a:endParaRPr lang="ru-RU" sz="700" b="0"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39,0%</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extLst>
                  <a:ext uri="{0D108BD9-81ED-4DB2-BD59-A6C34878D82A}">
                    <a16:rowId xmlns="" xmlns:a16="http://schemas.microsoft.com/office/drawing/2014/main" val="10025"/>
                  </a:ext>
                </a:extLst>
              </a:tr>
              <a:tr h="189596">
                <a:tc>
                  <a:txBody>
                    <a:bodyPr/>
                    <a:lstStyle/>
                    <a:p>
                      <a:pPr algn="ctr" rtl="0" fontAlgn="ctr"/>
                      <a:r>
                        <a:rPr lang="kk" sz="700" b="1" i="0" u="none" strike="noStrike">
                          <a:solidFill>
                            <a:srgbClr val="000000"/>
                          </a:solidFill>
                          <a:latin typeface="Times New Roman"/>
                        </a:rPr>
                        <a:t>V</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just" rtl="0" fontAlgn="ctr"/>
                      <a:r>
                        <a:rPr lang="kk" sz="700" b="1" i="0" u="none" strike="noStrike">
                          <a:solidFill>
                            <a:srgbClr val="000000"/>
                          </a:solidFill>
                          <a:latin typeface="Times New Roman"/>
                        </a:rPr>
                        <a:t>Сатылған қызметтерден түсетін кіріс (шығындар + пайда)</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1 002 176,2</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747 289,6</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-25,4%</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extLst>
                  <a:ext uri="{0D108BD9-81ED-4DB2-BD59-A6C34878D82A}">
                    <a16:rowId xmlns="" xmlns:a16="http://schemas.microsoft.com/office/drawing/2014/main" val="10026"/>
                  </a:ext>
                </a:extLst>
              </a:tr>
              <a:tr h="204971">
                <a:tc>
                  <a:txBody>
                    <a:bodyPr/>
                    <a:lstStyle/>
                    <a:p>
                      <a:pPr algn="ctr" fontAlgn="ctr"/>
                      <a:r>
                        <a:rPr lang="ru-RU" sz="700" b="1" i="0" u="none" strike="noStrike">
                          <a:solidFill>
                            <a:srgbClr val="FF0000"/>
                          </a:solidFill>
                          <a:effectLst/>
                          <a:latin typeface="Times New Roman" panose="02020603050405020304" pitchFamily="18" charset="0"/>
                        </a:rPr>
                        <a:t>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just" rtl="0" fontAlgn="ctr"/>
                      <a:r>
                        <a:rPr lang="kk" sz="700" b="1" i="0" u="none" strike="noStrike">
                          <a:solidFill>
                            <a:srgbClr val="000000"/>
                          </a:solidFill>
                          <a:latin typeface="Times New Roman"/>
                        </a:rPr>
                        <a:t>оның ішінде бөгде тұтынушыларға сатылған қызметтерден түсетін кіріс</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мың тг.</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664 586,4</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515 856,0</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-22,4%</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fontAlgn="ctr"/>
                      <a:r>
                        <a:rPr lang="ru-RU" sz="700" b="0" i="0" u="none" strike="noStrike">
                          <a:solidFill>
                            <a:srgbClr val="FF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extLst>
                  <a:ext uri="{0D108BD9-81ED-4DB2-BD59-A6C34878D82A}">
                    <a16:rowId xmlns="" xmlns:a16="http://schemas.microsoft.com/office/drawing/2014/main" val="10027"/>
                  </a:ext>
                </a:extLst>
              </a:tr>
              <a:tr h="138355">
                <a:tc>
                  <a:txBody>
                    <a:bodyPr/>
                    <a:lstStyle/>
                    <a:p>
                      <a:pPr algn="ctr" rtl="0" fontAlgn="ctr"/>
                      <a:r>
                        <a:rPr lang="kk" sz="700" b="1" i="0" u="none" strike="noStrike">
                          <a:solidFill>
                            <a:srgbClr val="000000"/>
                          </a:solidFill>
                          <a:latin typeface="Times New Roman"/>
                        </a:rPr>
                        <a:t>VI</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just" rtl="0" fontAlgn="ctr"/>
                      <a:r>
                        <a:rPr lang="kk" sz="700" b="1" i="0" u="none" strike="noStrike" dirty="0">
                          <a:solidFill>
                            <a:srgbClr val="000000"/>
                          </a:solidFill>
                          <a:latin typeface="Times New Roman"/>
                        </a:rPr>
                        <a:t>"Качары кені" АҚ көрсетілетін қызметтерінің көлемі, барлығы</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Гкал</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132 854,1</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97 877,0</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-26,3%</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tc>
                  <a:txBody>
                    <a:bodyPr/>
                    <a:lstStyle/>
                    <a:p>
                      <a:pPr algn="l"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FDE9D9"/>
                    </a:solidFill>
                  </a:tcPr>
                </a:tc>
                <a:extLst>
                  <a:ext uri="{0D108BD9-81ED-4DB2-BD59-A6C34878D82A}">
                    <a16:rowId xmlns="" xmlns:a16="http://schemas.microsoft.com/office/drawing/2014/main" val="10028"/>
                  </a:ext>
                </a:extLst>
              </a:tr>
              <a:tr h="220342">
                <a:tc>
                  <a:txBody>
                    <a:bodyPr/>
                    <a:lstStyle/>
                    <a:p>
                      <a:pPr algn="ctr" fontAlgn="ctr"/>
                      <a:r>
                        <a:rPr lang="ru-RU" sz="700" b="1"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FDE9D9"/>
                    </a:solidFill>
                  </a:tcPr>
                </a:tc>
                <a:tc>
                  <a:txBody>
                    <a:bodyPr/>
                    <a:lstStyle/>
                    <a:p>
                      <a:pPr algn="just" rtl="0" fontAlgn="ctr"/>
                      <a:r>
                        <a:rPr lang="kk" sz="700" b="1" i="0" u="none" strike="noStrike" dirty="0">
                          <a:solidFill>
                            <a:srgbClr val="000000"/>
                          </a:solidFill>
                          <a:latin typeface="Times New Roman"/>
                        </a:rPr>
                        <a:t>оның ішінде "Качары кені" АҚ бөгде тұтынушыларына сатылған қызметтерінің көлемі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Гкал</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88 101,3</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67 693,0</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FDE9D9"/>
                    </a:solidFill>
                  </a:tcPr>
                </a:tc>
                <a:tc>
                  <a:txBody>
                    <a:bodyPr/>
                    <a:lstStyle/>
                    <a:p>
                      <a:pPr algn="ctr" rtl="0" fontAlgn="ctr"/>
                      <a:r>
                        <a:rPr lang="kk" sz="700" b="1" i="0" u="none" strike="noStrike">
                          <a:solidFill>
                            <a:srgbClr val="000000"/>
                          </a:solidFill>
                          <a:latin typeface="Times New Roman"/>
                        </a:rPr>
                        <a:t>-23,2%</a:t>
                      </a:r>
                      <a:endParaRPr lang="ru-RU" sz="7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FDE9D9"/>
                    </a:solidFill>
                  </a:tcPr>
                </a:tc>
                <a:tc>
                  <a:txBody>
                    <a:bodyPr/>
                    <a:lstStyle/>
                    <a:p>
                      <a:pPr algn="l" fontAlgn="ctr"/>
                      <a:r>
                        <a:rPr lang="ru-RU" sz="7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FDE9D9"/>
                    </a:solidFill>
                  </a:tcPr>
                </a:tc>
                <a:extLst>
                  <a:ext uri="{0D108BD9-81ED-4DB2-BD59-A6C34878D82A}">
                    <a16:rowId xmlns="" xmlns:a16="http://schemas.microsoft.com/office/drawing/2014/main" val="10029"/>
                  </a:ext>
                </a:extLst>
              </a:tr>
              <a:tr h="119519">
                <a:tc>
                  <a:txBody>
                    <a:bodyPr/>
                    <a:lstStyle/>
                    <a:p>
                      <a:pPr algn="ctr" rtl="0" fontAlgn="ctr"/>
                      <a:r>
                        <a:rPr lang="kk" sz="800" b="1" i="0" u="none" strike="noStrike">
                          <a:solidFill>
                            <a:srgbClr val="000000"/>
                          </a:solidFill>
                          <a:latin typeface="Times New Roman"/>
                        </a:rPr>
                        <a:t>VIII</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a:txBody>
                    <a:bodyPr/>
                    <a:lstStyle/>
                    <a:p>
                      <a:pPr algn="l" rtl="0" fontAlgn="ctr"/>
                      <a:r>
                        <a:rPr lang="kk" sz="800" b="1" i="0" u="none" strike="noStrike">
                          <a:solidFill>
                            <a:srgbClr val="000000"/>
                          </a:solidFill>
                          <a:latin typeface="Times New Roman"/>
                        </a:rPr>
                        <a:t>Өндіріс тарифі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Times New Roman"/>
                        </a:rPr>
                        <a:t>теңге/Гкал</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Times New Roman"/>
                        </a:rPr>
                        <a:t>7 543,43</a:t>
                      </a:r>
                      <a:endParaRPr lang="ru-RU" sz="8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Times New Roman"/>
                        </a:rPr>
                        <a:t>7 543,43</a:t>
                      </a:r>
                      <a:endParaRPr lang="ru-RU" sz="800" b="1" i="0" u="none" strike="noStrike">
                        <a:solidFill>
                          <a:srgbClr val="000000"/>
                        </a:solidFill>
                        <a:effectLst/>
                        <a:latin typeface="Times New Roman" panose="02020603050405020304" pitchFamily="18" charset="0"/>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a:txBody>
                    <a:bodyPr/>
                    <a:lstStyle/>
                    <a:p>
                      <a:pPr algn="ctr" fontAlgn="ctr"/>
                      <a:r>
                        <a:rPr lang="ru-RU" sz="800" b="1"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tc>
                  <a:txBody>
                    <a:bodyPr/>
                    <a:lstStyle/>
                    <a:p>
                      <a:pPr algn="l" fontAlgn="ctr"/>
                      <a:r>
                        <a:rPr lang="ru-RU" sz="800" b="1"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solidFill>
                      <a:srgbClr val="D9D9D9"/>
                    </a:solidFill>
                  </a:tcPr>
                </a:tc>
                <a:extLst>
                  <a:ext uri="{0D108BD9-81ED-4DB2-BD59-A6C34878D82A}">
                    <a16:rowId xmlns="" xmlns:a16="http://schemas.microsoft.com/office/drawing/2014/main" val="10030"/>
                  </a:ext>
                </a:extLst>
              </a:tr>
            </a:tbl>
          </a:graphicData>
        </a:graphic>
      </p:graphicFrame>
    </p:spTree>
    <p:extLst>
      <p:ext uri="{BB962C8B-B14F-4D97-AF65-F5344CB8AC3E}">
        <p14:creationId xmlns:p14="http://schemas.microsoft.com/office/powerpoint/2010/main" val="29379113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rtl="0"/>
            <a:r>
              <a:rPr lang="kk" sz="1800" b="0" i="0" u="none" strike="noStrike">
                <a:latin typeface="Arial"/>
              </a:rPr>
              <a:t>Реттелетін қызметтердің сапасы мен сенімділігі көрсеткіштерінің сақталуы және 2025 жылдың қорытындысы бойынша қызмет тиімділігінің көрсеткіштеріне қол жеткізу туралы ақпарат </a:t>
            </a:r>
          </a:p>
        </p:txBody>
      </p:sp>
      <p:sp>
        <p:nvSpPr>
          <p:cNvPr id="3" name="Текст 2"/>
          <p:cNvSpPr>
            <a:spLocks noGrp="1"/>
          </p:cNvSpPr>
          <p:nvPr>
            <p:ph type="body" sz="quarter" idx="12"/>
          </p:nvPr>
        </p:nvSpPr>
        <p:spPr>
          <a:xfrm>
            <a:off x="524762" y="974977"/>
            <a:ext cx="11449050" cy="447394"/>
          </a:xfrm>
        </p:spPr>
        <p:txBody>
          <a:bodyPr>
            <a:noAutofit/>
          </a:bodyPr>
          <a:lstStyle/>
          <a:p>
            <a:pPr indent="361950" rtl="0"/>
            <a:r>
              <a:rPr lang="kk" sz="1200" b="0" i="0" u="none" strike="noStrike" dirty="0">
                <a:latin typeface="Arial"/>
              </a:rPr>
              <a:t>2025 жылы жабдықтарды сатып алуды орындау және 2025 жылға арналған инвестициялық бағдарламада көзделген құбырдың ақаулы учаскелерін күрделі жөндеу нәтижесінде "Качары кені" АҚ көрсеткіштерге қол жеткізді:</a:t>
            </a:r>
          </a:p>
          <a:p>
            <a:endParaRPr lang="ru-RU" dirty="0"/>
          </a:p>
          <a:p>
            <a:endParaRPr lang="ru-RU" dirty="0"/>
          </a:p>
          <a:p>
            <a:endParaRPr lang="ru-RU" dirty="0"/>
          </a:p>
        </p:txBody>
      </p:sp>
      <p:grpSp>
        <p:nvGrpSpPr>
          <p:cNvPr id="5" name="Group 488"/>
          <p:cNvGrpSpPr/>
          <p:nvPr/>
        </p:nvGrpSpPr>
        <p:grpSpPr>
          <a:xfrm>
            <a:off x="431799" y="841248"/>
            <a:ext cx="371475" cy="262223"/>
            <a:chOff x="-2103438" y="3878264"/>
            <a:chExt cx="371475" cy="371475"/>
          </a:xfrm>
        </p:grpSpPr>
        <p:sp>
          <p:nvSpPr>
            <p:cNvPr id="6" name="Freeform 231"/>
            <p:cNvSpPr/>
            <p:nvPr/>
          </p:nvSpPr>
          <p:spPr bwMode="auto">
            <a:xfrm>
              <a:off x="-2103438" y="4238626"/>
              <a:ext cx="101600" cy="11113"/>
            </a:xfrm>
            <a:custGeom>
              <a:avLst/>
              <a:gdLst>
                <a:gd name="T0" fmla="*/ 73 w 78"/>
                <a:gd name="T1" fmla="*/ 0 h 9"/>
                <a:gd name="T2" fmla="*/ 5 w 78"/>
                <a:gd name="T3" fmla="*/ 0 h 9"/>
                <a:gd name="T4" fmla="*/ 0 w 78"/>
                <a:gd name="T5" fmla="*/ 5 h 9"/>
                <a:gd name="T6" fmla="*/ 5 w 78"/>
                <a:gd name="T7" fmla="*/ 9 h 9"/>
                <a:gd name="T8" fmla="*/ 73 w 78"/>
                <a:gd name="T9" fmla="*/ 9 h 9"/>
                <a:gd name="T10" fmla="*/ 78 w 78"/>
                <a:gd name="T11" fmla="*/ 5 h 9"/>
                <a:gd name="T12" fmla="*/ 73 w 7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8" h="9">
                  <a:moveTo>
                    <a:pt x="73" y="0"/>
                  </a:moveTo>
                  <a:cubicBezTo>
                    <a:pt x="5" y="0"/>
                    <a:pt x="5" y="0"/>
                    <a:pt x="5" y="0"/>
                  </a:cubicBezTo>
                  <a:cubicBezTo>
                    <a:pt x="2" y="0"/>
                    <a:pt x="0" y="2"/>
                    <a:pt x="0" y="5"/>
                  </a:cubicBezTo>
                  <a:cubicBezTo>
                    <a:pt x="0" y="7"/>
                    <a:pt x="2" y="9"/>
                    <a:pt x="5" y="9"/>
                  </a:cubicBezTo>
                  <a:cubicBezTo>
                    <a:pt x="73" y="9"/>
                    <a:pt x="73" y="9"/>
                    <a:pt x="73" y="9"/>
                  </a:cubicBezTo>
                  <a:cubicBezTo>
                    <a:pt x="76" y="9"/>
                    <a:pt x="78" y="7"/>
                    <a:pt x="78" y="5"/>
                  </a:cubicBezTo>
                  <a:cubicBezTo>
                    <a:pt x="78" y="2"/>
                    <a:pt x="76" y="0"/>
                    <a:pt x="73"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 name="Freeform 232"/>
            <p:cNvSpPr/>
            <p:nvPr/>
          </p:nvSpPr>
          <p:spPr bwMode="auto">
            <a:xfrm>
              <a:off x="-1984376" y="4238626"/>
              <a:ext cx="82550" cy="11113"/>
            </a:xfrm>
            <a:custGeom>
              <a:avLst/>
              <a:gdLst>
                <a:gd name="T0" fmla="*/ 60 w 64"/>
                <a:gd name="T1" fmla="*/ 0 h 9"/>
                <a:gd name="T2" fmla="*/ 5 w 64"/>
                <a:gd name="T3" fmla="*/ 0 h 9"/>
                <a:gd name="T4" fmla="*/ 0 w 64"/>
                <a:gd name="T5" fmla="*/ 5 h 9"/>
                <a:gd name="T6" fmla="*/ 5 w 64"/>
                <a:gd name="T7" fmla="*/ 9 h 9"/>
                <a:gd name="T8" fmla="*/ 60 w 64"/>
                <a:gd name="T9" fmla="*/ 9 h 9"/>
                <a:gd name="T10" fmla="*/ 64 w 64"/>
                <a:gd name="T11" fmla="*/ 5 h 9"/>
                <a:gd name="T12" fmla="*/ 60 w 6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4" h="9">
                  <a:moveTo>
                    <a:pt x="60" y="0"/>
                  </a:moveTo>
                  <a:cubicBezTo>
                    <a:pt x="5" y="0"/>
                    <a:pt x="5" y="0"/>
                    <a:pt x="5" y="0"/>
                  </a:cubicBezTo>
                  <a:cubicBezTo>
                    <a:pt x="2" y="0"/>
                    <a:pt x="0" y="2"/>
                    <a:pt x="0" y="5"/>
                  </a:cubicBezTo>
                  <a:cubicBezTo>
                    <a:pt x="0" y="7"/>
                    <a:pt x="2" y="9"/>
                    <a:pt x="5" y="9"/>
                  </a:cubicBezTo>
                  <a:cubicBezTo>
                    <a:pt x="60" y="9"/>
                    <a:pt x="60" y="9"/>
                    <a:pt x="60" y="9"/>
                  </a:cubicBezTo>
                  <a:cubicBezTo>
                    <a:pt x="62" y="9"/>
                    <a:pt x="64" y="7"/>
                    <a:pt x="64" y="5"/>
                  </a:cubicBezTo>
                  <a:cubicBezTo>
                    <a:pt x="64" y="2"/>
                    <a:pt x="62" y="0"/>
                    <a:pt x="6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 name="Freeform 233"/>
            <p:cNvSpPr/>
            <p:nvPr/>
          </p:nvSpPr>
          <p:spPr bwMode="auto">
            <a:xfrm>
              <a:off x="-1827213" y="4238626"/>
              <a:ext cx="95250" cy="11113"/>
            </a:xfrm>
            <a:custGeom>
              <a:avLst/>
              <a:gdLst>
                <a:gd name="T0" fmla="*/ 67 w 72"/>
                <a:gd name="T1" fmla="*/ 0 h 9"/>
                <a:gd name="T2" fmla="*/ 5 w 72"/>
                <a:gd name="T3" fmla="*/ 0 h 9"/>
                <a:gd name="T4" fmla="*/ 0 w 72"/>
                <a:gd name="T5" fmla="*/ 5 h 9"/>
                <a:gd name="T6" fmla="*/ 5 w 72"/>
                <a:gd name="T7" fmla="*/ 9 h 9"/>
                <a:gd name="T8" fmla="*/ 67 w 72"/>
                <a:gd name="T9" fmla="*/ 9 h 9"/>
                <a:gd name="T10" fmla="*/ 72 w 72"/>
                <a:gd name="T11" fmla="*/ 5 h 9"/>
                <a:gd name="T12" fmla="*/ 67 w 7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67" y="0"/>
                  </a:moveTo>
                  <a:cubicBezTo>
                    <a:pt x="5" y="0"/>
                    <a:pt x="5" y="0"/>
                    <a:pt x="5" y="0"/>
                  </a:cubicBezTo>
                  <a:cubicBezTo>
                    <a:pt x="2" y="0"/>
                    <a:pt x="0" y="2"/>
                    <a:pt x="0" y="5"/>
                  </a:cubicBezTo>
                  <a:cubicBezTo>
                    <a:pt x="0" y="7"/>
                    <a:pt x="2" y="9"/>
                    <a:pt x="5" y="9"/>
                  </a:cubicBezTo>
                  <a:cubicBezTo>
                    <a:pt x="67" y="9"/>
                    <a:pt x="67" y="9"/>
                    <a:pt x="67" y="9"/>
                  </a:cubicBezTo>
                  <a:cubicBezTo>
                    <a:pt x="70" y="9"/>
                    <a:pt x="72" y="7"/>
                    <a:pt x="72" y="5"/>
                  </a:cubicBezTo>
                  <a:cubicBezTo>
                    <a:pt x="72" y="2"/>
                    <a:pt x="70" y="0"/>
                    <a:pt x="67"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9" name="Freeform 234"/>
            <p:cNvSpPr/>
            <p:nvPr/>
          </p:nvSpPr>
          <p:spPr bwMode="auto">
            <a:xfrm>
              <a:off x="-1882776" y="4238626"/>
              <a:ext cx="38100" cy="11113"/>
            </a:xfrm>
            <a:custGeom>
              <a:avLst/>
              <a:gdLst>
                <a:gd name="T0" fmla="*/ 25 w 29"/>
                <a:gd name="T1" fmla="*/ 0 h 9"/>
                <a:gd name="T2" fmla="*/ 5 w 29"/>
                <a:gd name="T3" fmla="*/ 0 h 9"/>
                <a:gd name="T4" fmla="*/ 0 w 29"/>
                <a:gd name="T5" fmla="*/ 5 h 9"/>
                <a:gd name="T6" fmla="*/ 5 w 29"/>
                <a:gd name="T7" fmla="*/ 9 h 9"/>
                <a:gd name="T8" fmla="*/ 25 w 29"/>
                <a:gd name="T9" fmla="*/ 9 h 9"/>
                <a:gd name="T10" fmla="*/ 29 w 29"/>
                <a:gd name="T11" fmla="*/ 5 h 9"/>
                <a:gd name="T12" fmla="*/ 25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5" y="0"/>
                  </a:moveTo>
                  <a:cubicBezTo>
                    <a:pt x="5" y="0"/>
                    <a:pt x="5" y="0"/>
                    <a:pt x="5" y="0"/>
                  </a:cubicBezTo>
                  <a:cubicBezTo>
                    <a:pt x="2" y="0"/>
                    <a:pt x="0" y="2"/>
                    <a:pt x="0" y="5"/>
                  </a:cubicBezTo>
                  <a:cubicBezTo>
                    <a:pt x="0" y="7"/>
                    <a:pt x="2" y="9"/>
                    <a:pt x="5" y="9"/>
                  </a:cubicBezTo>
                  <a:cubicBezTo>
                    <a:pt x="25" y="9"/>
                    <a:pt x="25" y="9"/>
                    <a:pt x="25" y="9"/>
                  </a:cubicBezTo>
                  <a:cubicBezTo>
                    <a:pt x="27" y="9"/>
                    <a:pt x="29" y="7"/>
                    <a:pt x="29" y="5"/>
                  </a:cubicBezTo>
                  <a:cubicBezTo>
                    <a:pt x="29" y="2"/>
                    <a:pt x="27" y="0"/>
                    <a:pt x="25"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 name="Freeform 235"/>
            <p:cNvSpPr/>
            <p:nvPr/>
          </p:nvSpPr>
          <p:spPr bwMode="auto">
            <a:xfrm>
              <a:off x="-1935163" y="3990976"/>
              <a:ext cx="169863" cy="234950"/>
            </a:xfrm>
            <a:custGeom>
              <a:avLst/>
              <a:gdLst>
                <a:gd name="T0" fmla="*/ 121 w 130"/>
                <a:gd name="T1" fmla="*/ 178 h 181"/>
                <a:gd name="T2" fmla="*/ 125 w 130"/>
                <a:gd name="T3" fmla="*/ 181 h 181"/>
                <a:gd name="T4" fmla="*/ 126 w 130"/>
                <a:gd name="T5" fmla="*/ 180 h 181"/>
                <a:gd name="T6" fmla="*/ 129 w 130"/>
                <a:gd name="T7" fmla="*/ 175 h 181"/>
                <a:gd name="T8" fmla="*/ 114 w 130"/>
                <a:gd name="T9" fmla="*/ 4 h 181"/>
                <a:gd name="T10" fmla="*/ 113 w 130"/>
                <a:gd name="T11" fmla="*/ 1 h 181"/>
                <a:gd name="T12" fmla="*/ 110 w 130"/>
                <a:gd name="T13" fmla="*/ 0 h 181"/>
                <a:gd name="T14" fmla="*/ 5 w 130"/>
                <a:gd name="T15" fmla="*/ 0 h 181"/>
                <a:gd name="T16" fmla="*/ 0 w 130"/>
                <a:gd name="T17" fmla="*/ 4 h 181"/>
                <a:gd name="T18" fmla="*/ 0 w 130"/>
                <a:gd name="T19" fmla="*/ 34 h 181"/>
                <a:gd name="T20" fmla="*/ 5 w 130"/>
                <a:gd name="T21" fmla="*/ 38 h 181"/>
                <a:gd name="T22" fmla="*/ 93 w 130"/>
                <a:gd name="T23" fmla="*/ 38 h 181"/>
                <a:gd name="T24" fmla="*/ 98 w 130"/>
                <a:gd name="T25" fmla="*/ 34 h 181"/>
                <a:gd name="T26" fmla="*/ 93 w 130"/>
                <a:gd name="T27" fmla="*/ 29 h 181"/>
                <a:gd name="T28" fmla="*/ 10 w 130"/>
                <a:gd name="T29" fmla="*/ 29 h 181"/>
                <a:gd name="T30" fmla="*/ 10 w 130"/>
                <a:gd name="T31" fmla="*/ 9 h 181"/>
                <a:gd name="T32" fmla="*/ 105 w 130"/>
                <a:gd name="T33" fmla="*/ 9 h 181"/>
                <a:gd name="T34" fmla="*/ 121 w 130"/>
                <a:gd name="T3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81">
                  <a:moveTo>
                    <a:pt x="121" y="178"/>
                  </a:moveTo>
                  <a:cubicBezTo>
                    <a:pt x="121" y="180"/>
                    <a:pt x="123" y="181"/>
                    <a:pt x="125" y="181"/>
                  </a:cubicBezTo>
                  <a:cubicBezTo>
                    <a:pt x="125" y="181"/>
                    <a:pt x="126" y="181"/>
                    <a:pt x="126" y="180"/>
                  </a:cubicBezTo>
                  <a:cubicBezTo>
                    <a:pt x="129" y="180"/>
                    <a:pt x="130" y="177"/>
                    <a:pt x="129" y="175"/>
                  </a:cubicBezTo>
                  <a:cubicBezTo>
                    <a:pt x="112" y="123"/>
                    <a:pt x="114" y="5"/>
                    <a:pt x="114" y="4"/>
                  </a:cubicBezTo>
                  <a:cubicBezTo>
                    <a:pt x="114" y="3"/>
                    <a:pt x="114" y="2"/>
                    <a:pt x="113" y="1"/>
                  </a:cubicBezTo>
                  <a:cubicBezTo>
                    <a:pt x="112" y="0"/>
                    <a:pt x="111" y="0"/>
                    <a:pt x="110" y="0"/>
                  </a:cubicBezTo>
                  <a:cubicBezTo>
                    <a:pt x="5" y="0"/>
                    <a:pt x="5" y="0"/>
                    <a:pt x="5" y="0"/>
                  </a:cubicBezTo>
                  <a:cubicBezTo>
                    <a:pt x="2" y="0"/>
                    <a:pt x="0" y="2"/>
                    <a:pt x="0" y="4"/>
                  </a:cubicBezTo>
                  <a:cubicBezTo>
                    <a:pt x="0" y="34"/>
                    <a:pt x="0" y="34"/>
                    <a:pt x="0" y="34"/>
                  </a:cubicBezTo>
                  <a:cubicBezTo>
                    <a:pt x="0" y="36"/>
                    <a:pt x="2" y="38"/>
                    <a:pt x="5" y="38"/>
                  </a:cubicBezTo>
                  <a:cubicBezTo>
                    <a:pt x="93" y="38"/>
                    <a:pt x="93" y="38"/>
                    <a:pt x="93" y="38"/>
                  </a:cubicBezTo>
                  <a:cubicBezTo>
                    <a:pt x="96" y="38"/>
                    <a:pt x="98" y="36"/>
                    <a:pt x="98" y="34"/>
                  </a:cubicBezTo>
                  <a:cubicBezTo>
                    <a:pt x="98" y="31"/>
                    <a:pt x="96" y="29"/>
                    <a:pt x="93" y="29"/>
                  </a:cubicBezTo>
                  <a:cubicBezTo>
                    <a:pt x="10" y="29"/>
                    <a:pt x="10" y="29"/>
                    <a:pt x="10" y="29"/>
                  </a:cubicBezTo>
                  <a:cubicBezTo>
                    <a:pt x="10" y="9"/>
                    <a:pt x="10" y="9"/>
                    <a:pt x="10" y="9"/>
                  </a:cubicBezTo>
                  <a:cubicBezTo>
                    <a:pt x="105" y="9"/>
                    <a:pt x="105" y="9"/>
                    <a:pt x="105" y="9"/>
                  </a:cubicBezTo>
                  <a:cubicBezTo>
                    <a:pt x="105" y="32"/>
                    <a:pt x="104" y="130"/>
                    <a:pt x="121" y="178"/>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1" name="Freeform 236"/>
            <p:cNvSpPr/>
            <p:nvPr/>
          </p:nvSpPr>
          <p:spPr bwMode="auto">
            <a:xfrm>
              <a:off x="-2039938" y="4014789"/>
              <a:ext cx="119063" cy="211138"/>
            </a:xfrm>
            <a:custGeom>
              <a:avLst/>
              <a:gdLst>
                <a:gd name="T0" fmla="*/ 71 w 91"/>
                <a:gd name="T1" fmla="*/ 163 h 163"/>
                <a:gd name="T2" fmla="*/ 72 w 91"/>
                <a:gd name="T3" fmla="*/ 163 h 163"/>
                <a:gd name="T4" fmla="*/ 76 w 91"/>
                <a:gd name="T5" fmla="*/ 159 h 163"/>
                <a:gd name="T6" fmla="*/ 91 w 91"/>
                <a:gd name="T7" fmla="*/ 35 h 163"/>
                <a:gd name="T8" fmla="*/ 90 w 91"/>
                <a:gd name="T9" fmla="*/ 32 h 163"/>
                <a:gd name="T10" fmla="*/ 87 w 91"/>
                <a:gd name="T11" fmla="*/ 30 h 163"/>
                <a:gd name="T12" fmla="*/ 9 w 91"/>
                <a:gd name="T13" fmla="*/ 30 h 163"/>
                <a:gd name="T14" fmla="*/ 9 w 91"/>
                <a:gd name="T15" fmla="*/ 9 h 163"/>
                <a:gd name="T16" fmla="*/ 66 w 91"/>
                <a:gd name="T17" fmla="*/ 9 h 163"/>
                <a:gd name="T18" fmla="*/ 71 w 91"/>
                <a:gd name="T19" fmla="*/ 5 h 163"/>
                <a:gd name="T20" fmla="*/ 66 w 91"/>
                <a:gd name="T21" fmla="*/ 0 h 163"/>
                <a:gd name="T22" fmla="*/ 4 w 91"/>
                <a:gd name="T23" fmla="*/ 0 h 163"/>
                <a:gd name="T24" fmla="*/ 0 w 91"/>
                <a:gd name="T25" fmla="*/ 5 h 163"/>
                <a:gd name="T26" fmla="*/ 0 w 91"/>
                <a:gd name="T27" fmla="*/ 35 h 163"/>
                <a:gd name="T28" fmla="*/ 4 w 91"/>
                <a:gd name="T29" fmla="*/ 40 h 163"/>
                <a:gd name="T30" fmla="*/ 82 w 91"/>
                <a:gd name="T31" fmla="*/ 40 h 163"/>
                <a:gd name="T32" fmla="*/ 68 w 91"/>
                <a:gd name="T33" fmla="*/ 157 h 163"/>
                <a:gd name="T34" fmla="*/ 71 w 91"/>
                <a:gd name="T3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3">
                  <a:moveTo>
                    <a:pt x="71" y="163"/>
                  </a:moveTo>
                  <a:cubicBezTo>
                    <a:pt x="71" y="163"/>
                    <a:pt x="72" y="163"/>
                    <a:pt x="72" y="163"/>
                  </a:cubicBezTo>
                  <a:cubicBezTo>
                    <a:pt x="74" y="163"/>
                    <a:pt x="76" y="161"/>
                    <a:pt x="76" y="159"/>
                  </a:cubicBezTo>
                  <a:cubicBezTo>
                    <a:pt x="91" y="112"/>
                    <a:pt x="91" y="38"/>
                    <a:pt x="91" y="35"/>
                  </a:cubicBezTo>
                  <a:cubicBezTo>
                    <a:pt x="91" y="34"/>
                    <a:pt x="91" y="33"/>
                    <a:pt x="90" y="32"/>
                  </a:cubicBezTo>
                  <a:cubicBezTo>
                    <a:pt x="89" y="31"/>
                    <a:pt x="88" y="30"/>
                    <a:pt x="87" y="30"/>
                  </a:cubicBezTo>
                  <a:cubicBezTo>
                    <a:pt x="9" y="30"/>
                    <a:pt x="9" y="30"/>
                    <a:pt x="9" y="30"/>
                  </a:cubicBezTo>
                  <a:cubicBezTo>
                    <a:pt x="9" y="9"/>
                    <a:pt x="9" y="9"/>
                    <a:pt x="9" y="9"/>
                  </a:cubicBezTo>
                  <a:cubicBezTo>
                    <a:pt x="66" y="9"/>
                    <a:pt x="66" y="9"/>
                    <a:pt x="66" y="9"/>
                  </a:cubicBezTo>
                  <a:cubicBezTo>
                    <a:pt x="69" y="9"/>
                    <a:pt x="71" y="7"/>
                    <a:pt x="71" y="5"/>
                  </a:cubicBezTo>
                  <a:cubicBezTo>
                    <a:pt x="71" y="2"/>
                    <a:pt x="69" y="0"/>
                    <a:pt x="66" y="0"/>
                  </a:cubicBezTo>
                  <a:cubicBezTo>
                    <a:pt x="4" y="0"/>
                    <a:pt x="4" y="0"/>
                    <a:pt x="4" y="0"/>
                  </a:cubicBezTo>
                  <a:cubicBezTo>
                    <a:pt x="2" y="0"/>
                    <a:pt x="0" y="2"/>
                    <a:pt x="0" y="5"/>
                  </a:cubicBezTo>
                  <a:cubicBezTo>
                    <a:pt x="0" y="35"/>
                    <a:pt x="0" y="35"/>
                    <a:pt x="0" y="35"/>
                  </a:cubicBezTo>
                  <a:cubicBezTo>
                    <a:pt x="0" y="38"/>
                    <a:pt x="2" y="40"/>
                    <a:pt x="4" y="40"/>
                  </a:cubicBezTo>
                  <a:cubicBezTo>
                    <a:pt x="82" y="40"/>
                    <a:pt x="82" y="40"/>
                    <a:pt x="82" y="40"/>
                  </a:cubicBezTo>
                  <a:cubicBezTo>
                    <a:pt x="82" y="57"/>
                    <a:pt x="80" y="118"/>
                    <a:pt x="68" y="157"/>
                  </a:cubicBezTo>
                  <a:cubicBezTo>
                    <a:pt x="67" y="159"/>
                    <a:pt x="68" y="162"/>
                    <a:pt x="71" y="163"/>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237"/>
            <p:cNvSpPr/>
            <p:nvPr/>
          </p:nvSpPr>
          <p:spPr bwMode="auto">
            <a:xfrm>
              <a:off x="-2070101" y="4073526"/>
              <a:ext cx="44450" cy="152400"/>
            </a:xfrm>
            <a:custGeom>
              <a:avLst/>
              <a:gdLst>
                <a:gd name="T0" fmla="*/ 3 w 34"/>
                <a:gd name="T1" fmla="*/ 116 h 117"/>
                <a:gd name="T2" fmla="*/ 6 w 34"/>
                <a:gd name="T3" fmla="*/ 117 h 117"/>
                <a:gd name="T4" fmla="*/ 10 w 34"/>
                <a:gd name="T5" fmla="*/ 114 h 117"/>
                <a:gd name="T6" fmla="*/ 34 w 34"/>
                <a:gd name="T7" fmla="*/ 5 h 117"/>
                <a:gd name="T8" fmla="*/ 30 w 34"/>
                <a:gd name="T9" fmla="*/ 0 h 117"/>
                <a:gd name="T10" fmla="*/ 25 w 34"/>
                <a:gd name="T11" fmla="*/ 4 h 117"/>
                <a:gd name="T12" fmla="*/ 2 w 34"/>
                <a:gd name="T13" fmla="*/ 110 h 117"/>
                <a:gd name="T14" fmla="*/ 3 w 34"/>
                <a:gd name="T15" fmla="*/ 116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7">
                  <a:moveTo>
                    <a:pt x="3" y="116"/>
                  </a:moveTo>
                  <a:cubicBezTo>
                    <a:pt x="4" y="117"/>
                    <a:pt x="5" y="117"/>
                    <a:pt x="6" y="117"/>
                  </a:cubicBezTo>
                  <a:cubicBezTo>
                    <a:pt x="7" y="117"/>
                    <a:pt x="9" y="116"/>
                    <a:pt x="10" y="114"/>
                  </a:cubicBezTo>
                  <a:cubicBezTo>
                    <a:pt x="32" y="75"/>
                    <a:pt x="34" y="7"/>
                    <a:pt x="34" y="5"/>
                  </a:cubicBezTo>
                  <a:cubicBezTo>
                    <a:pt x="34" y="2"/>
                    <a:pt x="32" y="0"/>
                    <a:pt x="30" y="0"/>
                  </a:cubicBezTo>
                  <a:cubicBezTo>
                    <a:pt x="27" y="0"/>
                    <a:pt x="25" y="2"/>
                    <a:pt x="25" y="4"/>
                  </a:cubicBezTo>
                  <a:cubicBezTo>
                    <a:pt x="25" y="5"/>
                    <a:pt x="23" y="73"/>
                    <a:pt x="2" y="110"/>
                  </a:cubicBezTo>
                  <a:cubicBezTo>
                    <a:pt x="0" y="112"/>
                    <a:pt x="1" y="115"/>
                    <a:pt x="3" y="116"/>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 name="Freeform 238"/>
            <p:cNvSpPr/>
            <p:nvPr/>
          </p:nvSpPr>
          <p:spPr bwMode="auto">
            <a:xfrm>
              <a:off x="-1935163" y="3878264"/>
              <a:ext cx="173038" cy="101600"/>
            </a:xfrm>
            <a:custGeom>
              <a:avLst/>
              <a:gdLst>
                <a:gd name="T0" fmla="*/ 3 w 133"/>
                <a:gd name="T1" fmla="*/ 59 h 78"/>
                <a:gd name="T2" fmla="*/ 26 w 133"/>
                <a:gd name="T3" fmla="*/ 77 h 78"/>
                <a:gd name="T4" fmla="*/ 48 w 133"/>
                <a:gd name="T5" fmla="*/ 53 h 78"/>
                <a:gd name="T6" fmla="*/ 45 w 133"/>
                <a:gd name="T7" fmla="*/ 48 h 78"/>
                <a:gd name="T8" fmla="*/ 39 w 133"/>
                <a:gd name="T9" fmla="*/ 51 h 78"/>
                <a:gd name="T10" fmla="*/ 26 w 133"/>
                <a:gd name="T11" fmla="*/ 68 h 78"/>
                <a:gd name="T12" fmla="*/ 11 w 133"/>
                <a:gd name="T13" fmla="*/ 57 h 78"/>
                <a:gd name="T14" fmla="*/ 23 w 133"/>
                <a:gd name="T15" fmla="*/ 39 h 78"/>
                <a:gd name="T16" fmla="*/ 26 w 133"/>
                <a:gd name="T17" fmla="*/ 33 h 78"/>
                <a:gd name="T18" fmla="*/ 30 w 133"/>
                <a:gd name="T19" fmla="*/ 20 h 78"/>
                <a:gd name="T20" fmla="*/ 42 w 133"/>
                <a:gd name="T21" fmla="*/ 23 h 78"/>
                <a:gd name="T22" fmla="*/ 47 w 133"/>
                <a:gd name="T23" fmla="*/ 25 h 78"/>
                <a:gd name="T24" fmla="*/ 51 w 133"/>
                <a:gd name="T25" fmla="*/ 22 h 78"/>
                <a:gd name="T26" fmla="*/ 77 w 133"/>
                <a:gd name="T27" fmla="*/ 11 h 78"/>
                <a:gd name="T28" fmla="*/ 97 w 133"/>
                <a:gd name="T29" fmla="*/ 38 h 78"/>
                <a:gd name="T30" fmla="*/ 99 w 133"/>
                <a:gd name="T31" fmla="*/ 42 h 78"/>
                <a:gd name="T32" fmla="*/ 104 w 133"/>
                <a:gd name="T33" fmla="*/ 42 h 78"/>
                <a:gd name="T34" fmla="*/ 116 w 133"/>
                <a:gd name="T35" fmla="*/ 42 h 78"/>
                <a:gd name="T36" fmla="*/ 122 w 133"/>
                <a:gd name="T37" fmla="*/ 57 h 78"/>
                <a:gd name="T38" fmla="*/ 107 w 133"/>
                <a:gd name="T39" fmla="*/ 69 h 78"/>
                <a:gd name="T40" fmla="*/ 104 w 133"/>
                <a:gd name="T41" fmla="*/ 75 h 78"/>
                <a:gd name="T42" fmla="*/ 108 w 133"/>
                <a:gd name="T43" fmla="*/ 78 h 78"/>
                <a:gd name="T44" fmla="*/ 109 w 133"/>
                <a:gd name="T45" fmla="*/ 78 h 78"/>
                <a:gd name="T46" fmla="*/ 131 w 133"/>
                <a:gd name="T47" fmla="*/ 59 h 78"/>
                <a:gd name="T48" fmla="*/ 121 w 133"/>
                <a:gd name="T49" fmla="*/ 35 h 78"/>
                <a:gd name="T50" fmla="*/ 106 w 133"/>
                <a:gd name="T51" fmla="*/ 32 h 78"/>
                <a:gd name="T52" fmla="*/ 79 w 133"/>
                <a:gd name="T53" fmla="*/ 2 h 78"/>
                <a:gd name="T54" fmla="*/ 45 w 133"/>
                <a:gd name="T55" fmla="*/ 13 h 78"/>
                <a:gd name="T56" fmla="*/ 25 w 133"/>
                <a:gd name="T57" fmla="*/ 12 h 78"/>
                <a:gd name="T58" fmla="*/ 16 w 133"/>
                <a:gd name="T59" fmla="*/ 32 h 78"/>
                <a:gd name="T60" fmla="*/ 3 w 133"/>
                <a:gd name="T61"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78">
                  <a:moveTo>
                    <a:pt x="3" y="59"/>
                  </a:moveTo>
                  <a:cubicBezTo>
                    <a:pt x="5" y="69"/>
                    <a:pt x="15" y="77"/>
                    <a:pt x="26" y="77"/>
                  </a:cubicBezTo>
                  <a:cubicBezTo>
                    <a:pt x="31" y="77"/>
                    <a:pt x="44" y="75"/>
                    <a:pt x="48" y="53"/>
                  </a:cubicBezTo>
                  <a:cubicBezTo>
                    <a:pt x="49" y="51"/>
                    <a:pt x="47" y="48"/>
                    <a:pt x="45" y="48"/>
                  </a:cubicBezTo>
                  <a:cubicBezTo>
                    <a:pt x="42" y="47"/>
                    <a:pt x="40" y="49"/>
                    <a:pt x="39" y="51"/>
                  </a:cubicBezTo>
                  <a:cubicBezTo>
                    <a:pt x="37" y="62"/>
                    <a:pt x="32" y="68"/>
                    <a:pt x="26" y="68"/>
                  </a:cubicBezTo>
                  <a:cubicBezTo>
                    <a:pt x="19" y="68"/>
                    <a:pt x="13" y="63"/>
                    <a:pt x="11" y="57"/>
                  </a:cubicBezTo>
                  <a:cubicBezTo>
                    <a:pt x="10" y="50"/>
                    <a:pt x="14" y="44"/>
                    <a:pt x="23" y="39"/>
                  </a:cubicBezTo>
                  <a:cubicBezTo>
                    <a:pt x="25" y="38"/>
                    <a:pt x="26" y="35"/>
                    <a:pt x="26" y="33"/>
                  </a:cubicBezTo>
                  <a:cubicBezTo>
                    <a:pt x="22" y="25"/>
                    <a:pt x="27" y="21"/>
                    <a:pt x="30" y="20"/>
                  </a:cubicBezTo>
                  <a:cubicBezTo>
                    <a:pt x="34" y="18"/>
                    <a:pt x="39" y="19"/>
                    <a:pt x="42" y="23"/>
                  </a:cubicBezTo>
                  <a:cubicBezTo>
                    <a:pt x="43" y="25"/>
                    <a:pt x="45" y="26"/>
                    <a:pt x="47" y="25"/>
                  </a:cubicBezTo>
                  <a:cubicBezTo>
                    <a:pt x="49" y="25"/>
                    <a:pt x="50" y="24"/>
                    <a:pt x="51" y="22"/>
                  </a:cubicBezTo>
                  <a:cubicBezTo>
                    <a:pt x="53" y="15"/>
                    <a:pt x="66" y="9"/>
                    <a:pt x="77" y="11"/>
                  </a:cubicBezTo>
                  <a:cubicBezTo>
                    <a:pt x="83" y="12"/>
                    <a:pt x="97" y="17"/>
                    <a:pt x="97" y="38"/>
                  </a:cubicBezTo>
                  <a:cubicBezTo>
                    <a:pt x="97" y="40"/>
                    <a:pt x="98" y="41"/>
                    <a:pt x="99" y="42"/>
                  </a:cubicBezTo>
                  <a:cubicBezTo>
                    <a:pt x="100" y="43"/>
                    <a:pt x="102" y="43"/>
                    <a:pt x="104" y="42"/>
                  </a:cubicBezTo>
                  <a:cubicBezTo>
                    <a:pt x="109" y="39"/>
                    <a:pt x="113" y="40"/>
                    <a:pt x="116" y="42"/>
                  </a:cubicBezTo>
                  <a:cubicBezTo>
                    <a:pt x="121" y="46"/>
                    <a:pt x="123" y="52"/>
                    <a:pt x="122" y="57"/>
                  </a:cubicBezTo>
                  <a:cubicBezTo>
                    <a:pt x="121" y="63"/>
                    <a:pt x="116" y="67"/>
                    <a:pt x="107" y="69"/>
                  </a:cubicBezTo>
                  <a:cubicBezTo>
                    <a:pt x="105" y="70"/>
                    <a:pt x="103" y="72"/>
                    <a:pt x="104" y="75"/>
                  </a:cubicBezTo>
                  <a:cubicBezTo>
                    <a:pt x="104" y="77"/>
                    <a:pt x="106" y="78"/>
                    <a:pt x="108" y="78"/>
                  </a:cubicBezTo>
                  <a:cubicBezTo>
                    <a:pt x="109" y="78"/>
                    <a:pt x="109" y="78"/>
                    <a:pt x="109" y="78"/>
                  </a:cubicBezTo>
                  <a:cubicBezTo>
                    <a:pt x="121" y="76"/>
                    <a:pt x="129" y="69"/>
                    <a:pt x="131" y="59"/>
                  </a:cubicBezTo>
                  <a:cubicBezTo>
                    <a:pt x="133" y="50"/>
                    <a:pt x="129" y="40"/>
                    <a:pt x="121" y="35"/>
                  </a:cubicBezTo>
                  <a:cubicBezTo>
                    <a:pt x="117" y="31"/>
                    <a:pt x="111" y="30"/>
                    <a:pt x="106" y="32"/>
                  </a:cubicBezTo>
                  <a:cubicBezTo>
                    <a:pt x="104" y="16"/>
                    <a:pt x="94" y="5"/>
                    <a:pt x="79" y="2"/>
                  </a:cubicBezTo>
                  <a:cubicBezTo>
                    <a:pt x="65" y="0"/>
                    <a:pt x="52" y="5"/>
                    <a:pt x="45" y="13"/>
                  </a:cubicBezTo>
                  <a:cubicBezTo>
                    <a:pt x="40" y="9"/>
                    <a:pt x="32" y="9"/>
                    <a:pt x="25" y="12"/>
                  </a:cubicBezTo>
                  <a:cubicBezTo>
                    <a:pt x="19" y="15"/>
                    <a:pt x="14" y="22"/>
                    <a:pt x="16" y="32"/>
                  </a:cubicBezTo>
                  <a:cubicBezTo>
                    <a:pt x="5" y="39"/>
                    <a:pt x="0" y="49"/>
                    <a:pt x="3" y="5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4" name="Freeform 239"/>
            <p:cNvSpPr/>
            <p:nvPr/>
          </p:nvSpPr>
          <p:spPr bwMode="auto">
            <a:xfrm>
              <a:off x="-2062163" y="3881439"/>
              <a:ext cx="131763" cy="120650"/>
            </a:xfrm>
            <a:custGeom>
              <a:avLst/>
              <a:gdLst>
                <a:gd name="T0" fmla="*/ 13 w 102"/>
                <a:gd name="T1" fmla="*/ 90 h 93"/>
                <a:gd name="T2" fmla="*/ 22 w 102"/>
                <a:gd name="T3" fmla="*/ 93 h 93"/>
                <a:gd name="T4" fmla="*/ 27 w 102"/>
                <a:gd name="T5" fmla="*/ 92 h 93"/>
                <a:gd name="T6" fmla="*/ 29 w 102"/>
                <a:gd name="T7" fmla="*/ 86 h 93"/>
                <a:gd name="T8" fmla="*/ 23 w 102"/>
                <a:gd name="T9" fmla="*/ 84 h 93"/>
                <a:gd name="T10" fmla="*/ 18 w 102"/>
                <a:gd name="T11" fmla="*/ 82 h 93"/>
                <a:gd name="T12" fmla="*/ 11 w 102"/>
                <a:gd name="T13" fmla="*/ 67 h 93"/>
                <a:gd name="T14" fmla="*/ 25 w 102"/>
                <a:gd name="T15" fmla="*/ 54 h 93"/>
                <a:gd name="T16" fmla="*/ 28 w 102"/>
                <a:gd name="T17" fmla="*/ 52 h 93"/>
                <a:gd name="T18" fmla="*/ 28 w 102"/>
                <a:gd name="T19" fmla="*/ 49 h 93"/>
                <a:gd name="T20" fmla="*/ 37 w 102"/>
                <a:gd name="T21" fmla="*/ 21 h 93"/>
                <a:gd name="T22" fmla="*/ 60 w 102"/>
                <a:gd name="T23" fmla="*/ 22 h 93"/>
                <a:gd name="T24" fmla="*/ 65 w 102"/>
                <a:gd name="T25" fmla="*/ 24 h 93"/>
                <a:gd name="T26" fmla="*/ 68 w 102"/>
                <a:gd name="T27" fmla="*/ 21 h 93"/>
                <a:gd name="T28" fmla="*/ 81 w 102"/>
                <a:gd name="T29" fmla="*/ 9 h 93"/>
                <a:gd name="T30" fmla="*/ 92 w 102"/>
                <a:gd name="T31" fmla="*/ 22 h 93"/>
                <a:gd name="T32" fmla="*/ 98 w 102"/>
                <a:gd name="T33" fmla="*/ 25 h 93"/>
                <a:gd name="T34" fmla="*/ 101 w 102"/>
                <a:gd name="T35" fmla="*/ 19 h 93"/>
                <a:gd name="T36" fmla="*/ 81 w 102"/>
                <a:gd name="T37" fmla="*/ 0 h 93"/>
                <a:gd name="T38" fmla="*/ 62 w 102"/>
                <a:gd name="T39" fmla="*/ 12 h 93"/>
                <a:gd name="T40" fmla="*/ 33 w 102"/>
                <a:gd name="T41" fmla="*/ 13 h 93"/>
                <a:gd name="T42" fmla="*/ 18 w 102"/>
                <a:gd name="T43" fmla="*/ 48 h 93"/>
                <a:gd name="T44" fmla="*/ 2 w 102"/>
                <a:gd name="T45" fmla="*/ 66 h 93"/>
                <a:gd name="T46" fmla="*/ 13 w 102"/>
                <a:gd name="T4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93">
                  <a:moveTo>
                    <a:pt x="13" y="90"/>
                  </a:moveTo>
                  <a:cubicBezTo>
                    <a:pt x="16" y="92"/>
                    <a:pt x="19" y="93"/>
                    <a:pt x="22" y="93"/>
                  </a:cubicBezTo>
                  <a:cubicBezTo>
                    <a:pt x="24" y="93"/>
                    <a:pt x="25" y="93"/>
                    <a:pt x="27" y="92"/>
                  </a:cubicBezTo>
                  <a:cubicBezTo>
                    <a:pt x="29" y="91"/>
                    <a:pt x="30" y="89"/>
                    <a:pt x="29" y="86"/>
                  </a:cubicBezTo>
                  <a:cubicBezTo>
                    <a:pt x="28" y="84"/>
                    <a:pt x="25" y="83"/>
                    <a:pt x="23" y="84"/>
                  </a:cubicBezTo>
                  <a:cubicBezTo>
                    <a:pt x="22" y="84"/>
                    <a:pt x="20" y="84"/>
                    <a:pt x="18" y="82"/>
                  </a:cubicBezTo>
                  <a:cubicBezTo>
                    <a:pt x="14" y="79"/>
                    <a:pt x="10" y="73"/>
                    <a:pt x="11" y="67"/>
                  </a:cubicBezTo>
                  <a:cubicBezTo>
                    <a:pt x="12" y="61"/>
                    <a:pt x="19" y="57"/>
                    <a:pt x="25" y="54"/>
                  </a:cubicBezTo>
                  <a:cubicBezTo>
                    <a:pt x="26" y="54"/>
                    <a:pt x="27" y="53"/>
                    <a:pt x="28" y="52"/>
                  </a:cubicBezTo>
                  <a:cubicBezTo>
                    <a:pt x="28" y="51"/>
                    <a:pt x="28" y="50"/>
                    <a:pt x="28" y="49"/>
                  </a:cubicBezTo>
                  <a:cubicBezTo>
                    <a:pt x="22" y="32"/>
                    <a:pt x="31" y="24"/>
                    <a:pt x="37" y="21"/>
                  </a:cubicBezTo>
                  <a:cubicBezTo>
                    <a:pt x="47" y="17"/>
                    <a:pt x="58" y="18"/>
                    <a:pt x="60" y="22"/>
                  </a:cubicBezTo>
                  <a:cubicBezTo>
                    <a:pt x="61" y="23"/>
                    <a:pt x="63" y="24"/>
                    <a:pt x="65" y="24"/>
                  </a:cubicBezTo>
                  <a:cubicBezTo>
                    <a:pt x="66" y="23"/>
                    <a:pt x="68" y="22"/>
                    <a:pt x="68" y="21"/>
                  </a:cubicBezTo>
                  <a:cubicBezTo>
                    <a:pt x="71" y="13"/>
                    <a:pt x="76" y="9"/>
                    <a:pt x="81" y="9"/>
                  </a:cubicBezTo>
                  <a:cubicBezTo>
                    <a:pt x="86" y="10"/>
                    <a:pt x="91" y="14"/>
                    <a:pt x="92" y="22"/>
                  </a:cubicBezTo>
                  <a:cubicBezTo>
                    <a:pt x="93" y="24"/>
                    <a:pt x="96" y="26"/>
                    <a:pt x="98" y="25"/>
                  </a:cubicBezTo>
                  <a:cubicBezTo>
                    <a:pt x="101" y="24"/>
                    <a:pt x="102" y="22"/>
                    <a:pt x="101" y="19"/>
                  </a:cubicBezTo>
                  <a:cubicBezTo>
                    <a:pt x="98" y="8"/>
                    <a:pt x="91" y="0"/>
                    <a:pt x="81" y="0"/>
                  </a:cubicBezTo>
                  <a:cubicBezTo>
                    <a:pt x="74" y="0"/>
                    <a:pt x="67" y="4"/>
                    <a:pt x="62" y="12"/>
                  </a:cubicBezTo>
                  <a:cubicBezTo>
                    <a:pt x="55" y="7"/>
                    <a:pt x="42" y="8"/>
                    <a:pt x="33" y="13"/>
                  </a:cubicBezTo>
                  <a:cubicBezTo>
                    <a:pt x="22" y="18"/>
                    <a:pt x="13" y="30"/>
                    <a:pt x="18" y="48"/>
                  </a:cubicBezTo>
                  <a:cubicBezTo>
                    <a:pt x="6" y="53"/>
                    <a:pt x="2" y="61"/>
                    <a:pt x="2" y="66"/>
                  </a:cubicBezTo>
                  <a:cubicBezTo>
                    <a:pt x="0" y="76"/>
                    <a:pt x="6" y="85"/>
                    <a:pt x="13" y="9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5" name="Freeform 240"/>
            <p:cNvSpPr/>
            <p:nvPr/>
          </p:nvSpPr>
          <p:spPr bwMode="auto">
            <a:xfrm>
              <a:off x="-1851026" y="3940176"/>
              <a:ext cx="44450" cy="26988"/>
            </a:xfrm>
            <a:custGeom>
              <a:avLst/>
              <a:gdLst>
                <a:gd name="T0" fmla="*/ 9 w 34"/>
                <a:gd name="T1" fmla="*/ 21 h 21"/>
                <a:gd name="T2" fmla="*/ 33 w 34"/>
                <a:gd name="T3" fmla="*/ 7 h 21"/>
                <a:gd name="T4" fmla="*/ 31 w 34"/>
                <a:gd name="T5" fmla="*/ 1 h 21"/>
                <a:gd name="T6" fmla="*/ 25 w 34"/>
                <a:gd name="T7" fmla="*/ 3 h 21"/>
                <a:gd name="T8" fmla="*/ 6 w 34"/>
                <a:gd name="T9" fmla="*/ 11 h 21"/>
                <a:gd name="T10" fmla="*/ 1 w 34"/>
                <a:gd name="T11" fmla="*/ 15 h 21"/>
                <a:gd name="T12" fmla="*/ 5 w 34"/>
                <a:gd name="T13" fmla="*/ 21 h 21"/>
                <a:gd name="T14" fmla="*/ 9 w 3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9" y="21"/>
                  </a:moveTo>
                  <a:cubicBezTo>
                    <a:pt x="15" y="21"/>
                    <a:pt x="27" y="19"/>
                    <a:pt x="33" y="7"/>
                  </a:cubicBezTo>
                  <a:cubicBezTo>
                    <a:pt x="34" y="5"/>
                    <a:pt x="33" y="2"/>
                    <a:pt x="31" y="1"/>
                  </a:cubicBezTo>
                  <a:cubicBezTo>
                    <a:pt x="29" y="0"/>
                    <a:pt x="26" y="1"/>
                    <a:pt x="25" y="3"/>
                  </a:cubicBezTo>
                  <a:cubicBezTo>
                    <a:pt x="19" y="13"/>
                    <a:pt x="7" y="12"/>
                    <a:pt x="6" y="11"/>
                  </a:cubicBezTo>
                  <a:cubicBezTo>
                    <a:pt x="4" y="11"/>
                    <a:pt x="1" y="13"/>
                    <a:pt x="1" y="15"/>
                  </a:cubicBezTo>
                  <a:cubicBezTo>
                    <a:pt x="0" y="18"/>
                    <a:pt x="2" y="20"/>
                    <a:pt x="5" y="21"/>
                  </a:cubicBezTo>
                  <a:cubicBezTo>
                    <a:pt x="5" y="21"/>
                    <a:pt x="6" y="21"/>
                    <a:pt x="9" y="21"/>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6" name="Freeform 241"/>
            <p:cNvSpPr/>
            <p:nvPr/>
          </p:nvSpPr>
          <p:spPr bwMode="auto">
            <a:xfrm>
              <a:off x="-1979613" y="3954464"/>
              <a:ext cx="34925" cy="49213"/>
            </a:xfrm>
            <a:custGeom>
              <a:avLst/>
              <a:gdLst>
                <a:gd name="T0" fmla="*/ 6 w 27"/>
                <a:gd name="T1" fmla="*/ 29 h 38"/>
                <a:gd name="T2" fmla="*/ 6 w 27"/>
                <a:gd name="T3" fmla="*/ 29 h 38"/>
                <a:gd name="T4" fmla="*/ 2 w 27"/>
                <a:gd name="T5" fmla="*/ 33 h 38"/>
                <a:gd name="T6" fmla="*/ 6 w 27"/>
                <a:gd name="T7" fmla="*/ 38 h 38"/>
                <a:gd name="T8" fmla="*/ 6 w 27"/>
                <a:gd name="T9" fmla="*/ 38 h 38"/>
                <a:gd name="T10" fmla="*/ 24 w 27"/>
                <a:gd name="T11" fmla="*/ 28 h 38"/>
                <a:gd name="T12" fmla="*/ 22 w 27"/>
                <a:gd name="T13" fmla="*/ 9 h 38"/>
                <a:gd name="T14" fmla="*/ 5 w 27"/>
                <a:gd name="T15" fmla="*/ 1 h 38"/>
                <a:gd name="T16" fmla="*/ 1 w 27"/>
                <a:gd name="T17" fmla="*/ 6 h 38"/>
                <a:gd name="T18" fmla="*/ 6 w 27"/>
                <a:gd name="T19" fmla="*/ 10 h 38"/>
                <a:gd name="T20" fmla="*/ 15 w 27"/>
                <a:gd name="T21" fmla="*/ 14 h 38"/>
                <a:gd name="T22" fmla="*/ 15 w 27"/>
                <a:gd name="T23" fmla="*/ 24 h 38"/>
                <a:gd name="T24" fmla="*/ 6 w 27"/>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6" y="29"/>
                  </a:moveTo>
                  <a:cubicBezTo>
                    <a:pt x="6" y="29"/>
                    <a:pt x="6" y="29"/>
                    <a:pt x="6" y="29"/>
                  </a:cubicBezTo>
                  <a:cubicBezTo>
                    <a:pt x="4" y="29"/>
                    <a:pt x="2" y="31"/>
                    <a:pt x="2" y="33"/>
                  </a:cubicBezTo>
                  <a:cubicBezTo>
                    <a:pt x="2" y="36"/>
                    <a:pt x="4" y="38"/>
                    <a:pt x="6" y="38"/>
                  </a:cubicBezTo>
                  <a:cubicBezTo>
                    <a:pt x="6" y="38"/>
                    <a:pt x="6" y="38"/>
                    <a:pt x="6" y="38"/>
                  </a:cubicBezTo>
                  <a:cubicBezTo>
                    <a:pt x="14" y="38"/>
                    <a:pt x="20" y="34"/>
                    <a:pt x="24" y="28"/>
                  </a:cubicBezTo>
                  <a:cubicBezTo>
                    <a:pt x="27" y="22"/>
                    <a:pt x="26" y="15"/>
                    <a:pt x="22" y="9"/>
                  </a:cubicBezTo>
                  <a:cubicBezTo>
                    <a:pt x="18" y="3"/>
                    <a:pt x="12" y="0"/>
                    <a:pt x="5" y="1"/>
                  </a:cubicBezTo>
                  <a:cubicBezTo>
                    <a:pt x="2" y="2"/>
                    <a:pt x="0" y="4"/>
                    <a:pt x="1" y="6"/>
                  </a:cubicBezTo>
                  <a:cubicBezTo>
                    <a:pt x="1" y="9"/>
                    <a:pt x="3" y="11"/>
                    <a:pt x="6" y="10"/>
                  </a:cubicBezTo>
                  <a:cubicBezTo>
                    <a:pt x="11" y="10"/>
                    <a:pt x="13" y="12"/>
                    <a:pt x="15" y="14"/>
                  </a:cubicBezTo>
                  <a:cubicBezTo>
                    <a:pt x="17" y="17"/>
                    <a:pt x="17" y="21"/>
                    <a:pt x="15" y="24"/>
                  </a:cubicBezTo>
                  <a:cubicBezTo>
                    <a:pt x="14" y="27"/>
                    <a:pt x="11" y="29"/>
                    <a:pt x="6" y="2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aphicFrame>
        <p:nvGraphicFramePr>
          <p:cNvPr id="17" name="Таблица 16"/>
          <p:cNvGraphicFramePr>
            <a:graphicFrameLocks noGrp="1"/>
          </p:cNvGraphicFramePr>
          <p:nvPr>
            <p:extLst>
              <p:ext uri="{D42A27DB-BD31-4B8C-83A1-F6EECF244321}">
                <p14:modId xmlns:p14="http://schemas.microsoft.com/office/powerpoint/2010/main" val="1571323867"/>
              </p:ext>
            </p:extLst>
          </p:nvPr>
        </p:nvGraphicFramePr>
        <p:xfrm>
          <a:off x="465136" y="1494247"/>
          <a:ext cx="11301982" cy="1410005"/>
        </p:xfrm>
        <a:graphic>
          <a:graphicData uri="http://schemas.openxmlformats.org/drawingml/2006/table">
            <a:tbl>
              <a:tblPr/>
              <a:tblGrid>
                <a:gridCol w="390144">
                  <a:extLst>
                    <a:ext uri="{9D8B030D-6E8A-4147-A177-3AD203B41FA5}">
                      <a16:colId xmlns="" xmlns:a16="http://schemas.microsoft.com/office/drawing/2014/main" val="20000"/>
                    </a:ext>
                  </a:extLst>
                </a:gridCol>
                <a:gridCol w="3572256">
                  <a:extLst>
                    <a:ext uri="{9D8B030D-6E8A-4147-A177-3AD203B41FA5}">
                      <a16:colId xmlns="" xmlns:a16="http://schemas.microsoft.com/office/drawing/2014/main" val="20001"/>
                    </a:ext>
                  </a:extLst>
                </a:gridCol>
                <a:gridCol w="1531942">
                  <a:extLst>
                    <a:ext uri="{9D8B030D-6E8A-4147-A177-3AD203B41FA5}">
                      <a16:colId xmlns="" xmlns:a16="http://schemas.microsoft.com/office/drawing/2014/main" val="20002"/>
                    </a:ext>
                  </a:extLst>
                </a:gridCol>
                <a:gridCol w="1451910">
                  <a:extLst>
                    <a:ext uri="{9D8B030D-6E8A-4147-A177-3AD203B41FA5}">
                      <a16:colId xmlns="" xmlns:a16="http://schemas.microsoft.com/office/drawing/2014/main" val="20003"/>
                    </a:ext>
                  </a:extLst>
                </a:gridCol>
                <a:gridCol w="1451910">
                  <a:extLst>
                    <a:ext uri="{9D8B030D-6E8A-4147-A177-3AD203B41FA5}">
                      <a16:colId xmlns="" xmlns:a16="http://schemas.microsoft.com/office/drawing/2014/main" val="20004"/>
                    </a:ext>
                  </a:extLst>
                </a:gridCol>
                <a:gridCol w="1451910">
                  <a:extLst>
                    <a:ext uri="{9D8B030D-6E8A-4147-A177-3AD203B41FA5}">
                      <a16:colId xmlns="" xmlns:a16="http://schemas.microsoft.com/office/drawing/2014/main" val="20005"/>
                    </a:ext>
                  </a:extLst>
                </a:gridCol>
                <a:gridCol w="1451910">
                  <a:extLst>
                    <a:ext uri="{9D8B030D-6E8A-4147-A177-3AD203B41FA5}">
                      <a16:colId xmlns="" xmlns:a16="http://schemas.microsoft.com/office/drawing/2014/main" val="20006"/>
                    </a:ext>
                  </a:extLst>
                </a:gridCol>
              </a:tblGrid>
              <a:tr h="531762">
                <a:tc>
                  <a:txBody>
                    <a:bodyPr/>
                    <a:lstStyle/>
                    <a:p>
                      <a:pPr algn="ctr" rtl="0" fontAlgn="ctr"/>
                      <a:r>
                        <a:rPr lang="kk" sz="800" b="1" i="0" u="none" strike="noStrike">
                          <a:solidFill>
                            <a:srgbClr val="000000"/>
                          </a:solidFill>
                          <a:latin typeface="Arial"/>
                        </a:rPr>
                        <a:t>№ р/р</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Сапа және сенімділік көрсеткіші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Есепті кезеңнің алдындағы жылдың (жартыжылдықтың) факті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Жоспар (2025 жылға)</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2025 жылғы факт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Сенімділік пен сапа көрсеткіштерінің сақталуын бағалау</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Сенімділік пен сапа көрсеткіштерін сақтамаудың себептері (негіздемесі)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175648">
                <a:tc>
                  <a:txBody>
                    <a:bodyPr/>
                    <a:lstStyle/>
                    <a:p>
                      <a:pPr algn="ctr" rtl="0" fontAlgn="b"/>
                      <a:r>
                        <a:rPr lang="kk" sz="800" b="1" i="0" u="none" strike="noStrike">
                          <a:solidFill>
                            <a:srgbClr val="000000"/>
                          </a:solidFill>
                          <a:latin typeface="Arial"/>
                        </a:rPr>
                        <a:t>1</a:t>
                      </a:r>
                    </a:p>
                  </a:txBody>
                  <a:tcPr marL="0" marR="0" marT="0" marB="0" anchor="b">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b"/>
                      <a:r>
                        <a:rPr lang="kk" sz="800" b="1" i="0" u="none" strike="noStrike">
                          <a:solidFill>
                            <a:srgbClr val="000000"/>
                          </a:solidFill>
                          <a:latin typeface="Arial"/>
                        </a:rPr>
                        <a:t>2</a:t>
                      </a:r>
                    </a:p>
                  </a:txBody>
                  <a:tcPr marL="0" marR="0" marT="0" marB="0" anchor="b">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b"/>
                      <a:r>
                        <a:rPr lang="kk" sz="800" b="1" i="0" u="none" strike="noStrike">
                          <a:solidFill>
                            <a:srgbClr val="000000"/>
                          </a:solidFill>
                          <a:latin typeface="Arial"/>
                        </a:rPr>
                        <a:t>3</a:t>
                      </a:r>
                    </a:p>
                  </a:txBody>
                  <a:tcPr marL="0" marR="0" marT="0" marB="0" anchor="b">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b"/>
                      <a:r>
                        <a:rPr lang="kk" sz="800" b="1" i="0" u="none" strike="noStrike">
                          <a:solidFill>
                            <a:srgbClr val="000000"/>
                          </a:solidFill>
                          <a:latin typeface="Arial"/>
                        </a:rPr>
                        <a:t>4</a:t>
                      </a:r>
                    </a:p>
                  </a:txBody>
                  <a:tcPr marL="0" marR="0" marT="0" marB="0" anchor="b">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b"/>
                      <a:r>
                        <a:rPr lang="kk" sz="800" b="1" i="0" u="none" strike="noStrike">
                          <a:solidFill>
                            <a:srgbClr val="000000"/>
                          </a:solidFill>
                          <a:latin typeface="Arial"/>
                        </a:rPr>
                        <a:t>5</a:t>
                      </a:r>
                    </a:p>
                  </a:txBody>
                  <a:tcPr marL="0" marR="0" marT="0" marB="0" anchor="b">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b"/>
                      <a:r>
                        <a:rPr lang="kk" sz="800" b="1" i="0" u="none" strike="noStrike">
                          <a:solidFill>
                            <a:srgbClr val="000000"/>
                          </a:solidFill>
                          <a:latin typeface="Arial"/>
                        </a:rPr>
                        <a:t>6</a:t>
                      </a:r>
                    </a:p>
                  </a:txBody>
                  <a:tcPr marL="0" marR="0" marT="0" marB="0" anchor="b">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b"/>
                      <a:r>
                        <a:rPr lang="kk" sz="800" b="1" i="0" u="none" strike="noStrike">
                          <a:solidFill>
                            <a:srgbClr val="000000"/>
                          </a:solidFill>
                          <a:latin typeface="Arial"/>
                        </a:rPr>
                        <a:t>7</a:t>
                      </a:r>
                    </a:p>
                  </a:txBody>
                  <a:tcPr marL="0" marR="0" marT="0" marB="0" anchor="b">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01"/>
                  </a:ext>
                </a:extLst>
              </a:tr>
              <a:tr h="702595">
                <a:tc>
                  <a:txBody>
                    <a:bodyPr/>
                    <a:lstStyle/>
                    <a:p>
                      <a:pPr algn="ctr" rtl="0" fontAlgn="ctr"/>
                      <a:r>
                        <a:rPr lang="kk" sz="800" b="0" i="0" u="none" strike="noStrike">
                          <a:solidFill>
                            <a:srgbClr val="000000"/>
                          </a:solidFill>
                          <a:latin typeface="Arial"/>
                        </a:rPr>
                        <a:t>1</a:t>
                      </a:r>
                      <a:endParaRPr lang="ru-RU" sz="800" b="0" i="0" u="none" strike="noStrike">
                        <a:solidFill>
                          <a:srgbClr val="000000"/>
                        </a:solidFill>
                        <a:effectLst/>
                        <a:latin typeface="+mn-lt"/>
                      </a:endParaRP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kk" sz="800" b="1" i="0" u="none" strike="noStrike">
                          <a:solidFill>
                            <a:srgbClr val="000000"/>
                          </a:solidFill>
                          <a:latin typeface="Arial"/>
                        </a:rPr>
                        <a:t>Бекітілген инвестициялық бағдарламаға байланысты іске асыру жылдары бойынша негізгі қорлардың (активтердің) тозуын (физикалық) төмендету,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бекітілмеген</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3%-дан 100%-ға дейін</a:t>
                      </a:r>
                      <a:endParaRPr lang="ru-RU" sz="800" b="0" i="0" u="none" strike="noStrike">
                        <a:solidFill>
                          <a:srgbClr val="000000"/>
                        </a:solidFill>
                        <a:effectLst/>
                        <a:latin typeface="+mn-lt"/>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83170" rtl="0" eaLnBrk="1" fontAlgn="ctr" latinLnBrk="0" hangingPunct="1">
                        <a:lnSpc>
                          <a:spcPct val="100000"/>
                        </a:lnSpc>
                        <a:spcBef>
                          <a:spcPct val="0"/>
                        </a:spcBef>
                        <a:spcAft>
                          <a:spcPct val="0"/>
                        </a:spcAft>
                        <a:buClrTx/>
                        <a:buSzTx/>
                        <a:buFontTx/>
                        <a:buNone/>
                        <a:defRPr/>
                      </a:pPr>
                      <a:r>
                        <a:rPr lang="kk" sz="800" b="0" i="0" u="none" strike="noStrike">
                          <a:solidFill>
                            <a:srgbClr val="000000"/>
                          </a:solidFill>
                          <a:latin typeface="Arial"/>
                        </a:rPr>
                        <a:t>3%-дан 100%-ға дейін</a:t>
                      </a:r>
                      <a:endParaRPr lang="ru-RU" sz="800" b="0" i="0" u="none" strike="noStrike">
                        <a:solidFill>
                          <a:srgbClr val="000000"/>
                        </a:solidFill>
                        <a:effectLst/>
                        <a:latin typeface="+mn-lt"/>
                      </a:endParaRPr>
                    </a:p>
                    <a:p>
                      <a:pPr algn="ctr" fontAlgn="ctr"/>
                      <a:endParaRPr lang="ru-RU" sz="800" b="0" i="0" u="none" strike="noStrike">
                        <a:solidFill>
                          <a:srgbClr val="000000"/>
                        </a:solidFill>
                        <a:effectLst/>
                        <a:latin typeface="+mn-lt"/>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қол жеткізілді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4078771798"/>
              </p:ext>
            </p:extLst>
          </p:nvPr>
        </p:nvGraphicFramePr>
        <p:xfrm>
          <a:off x="465136" y="3188065"/>
          <a:ext cx="11301982" cy="1630766"/>
        </p:xfrm>
        <a:graphic>
          <a:graphicData uri="http://schemas.openxmlformats.org/drawingml/2006/table">
            <a:tbl>
              <a:tblPr/>
              <a:tblGrid>
                <a:gridCol w="390144">
                  <a:extLst>
                    <a:ext uri="{9D8B030D-6E8A-4147-A177-3AD203B41FA5}">
                      <a16:colId xmlns="" xmlns:a16="http://schemas.microsoft.com/office/drawing/2014/main" val="20000"/>
                    </a:ext>
                  </a:extLst>
                </a:gridCol>
                <a:gridCol w="3572256">
                  <a:extLst>
                    <a:ext uri="{9D8B030D-6E8A-4147-A177-3AD203B41FA5}">
                      <a16:colId xmlns="" xmlns:a16="http://schemas.microsoft.com/office/drawing/2014/main" val="20001"/>
                    </a:ext>
                  </a:extLst>
                </a:gridCol>
                <a:gridCol w="1531942">
                  <a:extLst>
                    <a:ext uri="{9D8B030D-6E8A-4147-A177-3AD203B41FA5}">
                      <a16:colId xmlns="" xmlns:a16="http://schemas.microsoft.com/office/drawing/2014/main" val="20002"/>
                    </a:ext>
                  </a:extLst>
                </a:gridCol>
                <a:gridCol w="1451910">
                  <a:extLst>
                    <a:ext uri="{9D8B030D-6E8A-4147-A177-3AD203B41FA5}">
                      <a16:colId xmlns="" xmlns:a16="http://schemas.microsoft.com/office/drawing/2014/main" val="20003"/>
                    </a:ext>
                  </a:extLst>
                </a:gridCol>
                <a:gridCol w="1451910">
                  <a:extLst>
                    <a:ext uri="{9D8B030D-6E8A-4147-A177-3AD203B41FA5}">
                      <a16:colId xmlns="" xmlns:a16="http://schemas.microsoft.com/office/drawing/2014/main" val="20004"/>
                    </a:ext>
                  </a:extLst>
                </a:gridCol>
                <a:gridCol w="1451910">
                  <a:extLst>
                    <a:ext uri="{9D8B030D-6E8A-4147-A177-3AD203B41FA5}">
                      <a16:colId xmlns="" xmlns:a16="http://schemas.microsoft.com/office/drawing/2014/main" val="20005"/>
                    </a:ext>
                  </a:extLst>
                </a:gridCol>
                <a:gridCol w="1451910">
                  <a:extLst>
                    <a:ext uri="{9D8B030D-6E8A-4147-A177-3AD203B41FA5}">
                      <a16:colId xmlns="" xmlns:a16="http://schemas.microsoft.com/office/drawing/2014/main" val="20006"/>
                    </a:ext>
                  </a:extLst>
                </a:gridCol>
              </a:tblGrid>
              <a:tr h="661124">
                <a:tc>
                  <a:txBody>
                    <a:bodyPr/>
                    <a:lstStyle/>
                    <a:p>
                      <a:pPr algn="ctr" rtl="0" fontAlgn="ctr"/>
                      <a:r>
                        <a:rPr lang="kk" sz="800" b="1" i="0" u="none" strike="noStrike">
                          <a:solidFill>
                            <a:srgbClr val="000000"/>
                          </a:solidFill>
                          <a:latin typeface="Arial"/>
                        </a:rPr>
                        <a:t>№ р/р</a:t>
                      </a: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Тиімділік көрсеткіші</a:t>
                      </a:r>
                      <a:endParaRPr lang="ru-RU" sz="800" b="1" i="0" u="none" strike="noStrike">
                        <a:solidFill>
                          <a:srgbClr val="000000"/>
                        </a:solidFill>
                        <a:effectLst/>
                        <a:latin typeface="+mn-lt"/>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Есепті кезеңнің алдындағы жылдың (жартыжылдықтың) факті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Жоспар (2025 жылға)</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2025 жылғы факт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Тиімділік көрсеткіштеріне қол жеткізуді бағалау</a:t>
                      </a:r>
                      <a:endParaRPr lang="ru-RU" sz="800" b="1" i="0" u="none" strike="noStrike">
                        <a:solidFill>
                          <a:srgbClr val="000000"/>
                        </a:solidFill>
                        <a:effectLst/>
                        <a:latin typeface="+mn-lt"/>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tc>
                  <a:txBody>
                    <a:bodyPr/>
                    <a:lstStyle/>
                    <a:p>
                      <a:pPr algn="ctr" rtl="0" fontAlgn="ctr"/>
                      <a:r>
                        <a:rPr lang="kk" sz="800" b="1" i="0" u="none" strike="noStrike">
                          <a:solidFill>
                            <a:srgbClr val="000000"/>
                          </a:solidFill>
                          <a:latin typeface="Arial"/>
                        </a:rPr>
                        <a:t>Тиімділік көрсеткіштеріне қол жеткізбеу себептері (негіздемесі) </a:t>
                      </a:r>
                      <a:endParaRPr lang="ru-RU" sz="800" b="1" i="0" u="none" strike="noStrike">
                        <a:solidFill>
                          <a:srgbClr val="000000"/>
                        </a:solidFill>
                        <a:effectLst/>
                        <a:latin typeface="+mn-lt"/>
                      </a:endParaRP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6350" cap="flat" cmpd="sng" algn="ctr">
                      <a:solidFill>
                        <a:srgbClr val="E26B0A"/>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193928">
                <a:tc>
                  <a:txBody>
                    <a:bodyPr/>
                    <a:lstStyle/>
                    <a:p>
                      <a:pPr algn="ctr" rtl="0" fontAlgn="b"/>
                      <a:r>
                        <a:rPr lang="kk" sz="800" b="1" i="0" u="none" strike="noStrike">
                          <a:solidFill>
                            <a:srgbClr val="000000"/>
                          </a:solidFill>
                          <a:latin typeface="Arial"/>
                        </a:rPr>
                        <a:t>1</a:t>
                      </a:r>
                    </a:p>
                  </a:txBody>
                  <a:tcPr marL="0" marR="0" marT="0" marB="0" anchor="b">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b"/>
                      <a:r>
                        <a:rPr lang="kk" sz="800" b="1" i="0" u="none" strike="noStrike">
                          <a:solidFill>
                            <a:srgbClr val="000000"/>
                          </a:solidFill>
                          <a:latin typeface="Arial"/>
                        </a:rPr>
                        <a:t>2</a:t>
                      </a:r>
                    </a:p>
                  </a:txBody>
                  <a:tcPr marL="0" marR="0" marT="0" marB="0" anchor="b">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b"/>
                      <a:r>
                        <a:rPr lang="kk" sz="800" b="1" i="0" u="none" strike="noStrike">
                          <a:solidFill>
                            <a:srgbClr val="000000"/>
                          </a:solidFill>
                          <a:latin typeface="Arial"/>
                        </a:rPr>
                        <a:t>3</a:t>
                      </a:r>
                    </a:p>
                  </a:txBody>
                  <a:tcPr marL="0" marR="0" marT="0" marB="0" anchor="b">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b"/>
                      <a:r>
                        <a:rPr lang="kk" sz="800" b="1" i="0" u="none" strike="noStrike">
                          <a:solidFill>
                            <a:srgbClr val="000000"/>
                          </a:solidFill>
                          <a:latin typeface="Arial"/>
                        </a:rPr>
                        <a:t>4</a:t>
                      </a:r>
                    </a:p>
                  </a:txBody>
                  <a:tcPr marL="0" marR="0" marT="0" marB="0" anchor="b">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b"/>
                      <a:r>
                        <a:rPr lang="kk" sz="800" b="1" i="0" u="none" strike="noStrike">
                          <a:solidFill>
                            <a:srgbClr val="000000"/>
                          </a:solidFill>
                          <a:latin typeface="Arial"/>
                        </a:rPr>
                        <a:t>5</a:t>
                      </a:r>
                    </a:p>
                  </a:txBody>
                  <a:tcPr marL="0" marR="0" marT="0" marB="0" anchor="b">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b"/>
                      <a:r>
                        <a:rPr lang="kk" sz="800" b="1" i="0" u="none" strike="noStrike">
                          <a:solidFill>
                            <a:srgbClr val="000000"/>
                          </a:solidFill>
                          <a:latin typeface="Arial"/>
                        </a:rPr>
                        <a:t>6</a:t>
                      </a:r>
                    </a:p>
                  </a:txBody>
                  <a:tcPr marL="0" marR="0" marT="0" marB="0" anchor="b">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tc>
                  <a:txBody>
                    <a:bodyPr/>
                    <a:lstStyle/>
                    <a:p>
                      <a:pPr algn="ctr" rtl="0" fontAlgn="b"/>
                      <a:r>
                        <a:rPr lang="kk" sz="800" b="1" i="0" u="none" strike="noStrike">
                          <a:solidFill>
                            <a:srgbClr val="000000"/>
                          </a:solidFill>
                          <a:latin typeface="Arial"/>
                        </a:rPr>
                        <a:t>7</a:t>
                      </a:r>
                    </a:p>
                  </a:txBody>
                  <a:tcPr marL="0" marR="0" marT="0" marB="0" anchor="b">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solid"/>
                      <a:round/>
                      <a:headEnd type="none" w="med" len="med"/>
                      <a:tailEnd type="none" w="med" len="med"/>
                    </a:lnT>
                    <a:lnB w="6350" cap="flat" cmpd="sng" algn="ctr">
                      <a:solidFill>
                        <a:srgbClr val="E26B0A"/>
                      </a:solidFill>
                      <a:prstDash val="dot"/>
                      <a:round/>
                      <a:headEnd type="none" w="med" len="med"/>
                      <a:tailEnd type="none" w="med" len="med"/>
                    </a:lnB>
                  </a:tcPr>
                </a:tc>
                <a:extLst>
                  <a:ext uri="{0D108BD9-81ED-4DB2-BD59-A6C34878D82A}">
                    <a16:rowId xmlns="" xmlns:a16="http://schemas.microsoft.com/office/drawing/2014/main" val="10001"/>
                  </a:ext>
                </a:extLst>
              </a:tr>
              <a:tr h="775714">
                <a:tc>
                  <a:txBody>
                    <a:bodyPr/>
                    <a:lstStyle/>
                    <a:p>
                      <a:pPr algn="ctr" rtl="0" fontAlgn="ctr"/>
                      <a:r>
                        <a:rPr lang="kk" sz="800" b="0" i="0" u="none" strike="noStrike">
                          <a:solidFill>
                            <a:srgbClr val="000000"/>
                          </a:solidFill>
                          <a:latin typeface="Arial"/>
                        </a:rPr>
                        <a:t>1</a:t>
                      </a:r>
                      <a:endParaRPr lang="ru-RU" sz="800" b="0" i="0" u="none" strike="noStrike">
                        <a:solidFill>
                          <a:srgbClr val="000000"/>
                        </a:solidFill>
                        <a:effectLst/>
                        <a:latin typeface="+mn-lt"/>
                      </a:endParaRPr>
                    </a:p>
                  </a:txBody>
                  <a:tcPr marL="0" marR="0" marT="0" marB="0" anchor="ctr">
                    <a:lnL w="1270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kk" sz="800" b="1" i="0" u="none" strike="noStrike">
                          <a:solidFill>
                            <a:srgbClr val="000000"/>
                          </a:solidFill>
                          <a:latin typeface="Arial"/>
                        </a:rPr>
                        <a:t>Бекітілген инвестициялық бағдарламаға байланысты іске асыру жылдары бойынша негізгі қорлардың (активтердің) тозуын (физикалық) төмендету, %</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бекітілмеген</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3%-дан 100%-ға дейін</a:t>
                      </a:r>
                      <a:endParaRPr lang="ru-RU" sz="800" b="0" i="0" u="none" strike="noStrike">
                        <a:solidFill>
                          <a:srgbClr val="000000"/>
                        </a:solidFill>
                        <a:effectLst/>
                        <a:latin typeface="+mn-lt"/>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3%-дан 100%-ға дейін</a:t>
                      </a:r>
                      <a:endParaRPr lang="ru-RU" sz="800" b="0" i="0" u="none" strike="noStrike">
                        <a:solidFill>
                          <a:srgbClr val="000000"/>
                        </a:solidFill>
                        <a:effectLst/>
                        <a:latin typeface="+mn-lt"/>
                      </a:endParaRP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қол жеткізілді</a:t>
                      </a:r>
                    </a:p>
                  </a:txBody>
                  <a:tcPr marL="0" marR="0" marT="0" marB="0" anchor="ctr">
                    <a:lnL w="6350" cap="flat" cmpd="sng" algn="ctr">
                      <a:solidFill>
                        <a:srgbClr val="E26B0A"/>
                      </a:solidFill>
                      <a:prstDash val="solid"/>
                      <a:round/>
                      <a:headEnd type="none" w="med" len="med"/>
                      <a:tailEnd type="none" w="med" len="med"/>
                    </a:lnL>
                    <a:lnR w="635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Arial"/>
                        </a:rPr>
                        <a:t> - </a:t>
                      </a:r>
                    </a:p>
                  </a:txBody>
                  <a:tcPr marL="0" marR="0" marT="0" marB="0" anchor="ctr">
                    <a:lnL w="635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6350" cap="flat" cmpd="sng" algn="ctr">
                      <a:solidFill>
                        <a:srgbClr val="E26B0A"/>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7651504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2"/>
            </p:custDataLst>
            <p:extLst>
              <p:ext uri="{D42A27DB-BD31-4B8C-83A1-F6EECF244321}">
                <p14:modId xmlns:p14="http://schemas.microsoft.com/office/powerpoint/2010/main" val="3938957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8" name="Слайд think-cell" r:id="rId41" imgW="395" imgH="396" progId="TCLayout.ActiveDocument.1">
                  <p:embed/>
                </p:oleObj>
              </mc:Choice>
              <mc:Fallback>
                <p:oleObj name="Слайд think-cell" r:id="rId41" imgW="395" imgH="396" progId="TCLayout.ActiveDocument.1">
                  <p:embed/>
                  <p:pic>
                    <p:nvPicPr>
                      <p:cNvPr id="0" name="OLE substitute image"/>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4" name="Заголовок 3"/>
          <p:cNvSpPr>
            <a:spLocks noGrp="1"/>
          </p:cNvSpPr>
          <p:nvPr>
            <p:ph type="title"/>
          </p:nvPr>
        </p:nvSpPr>
        <p:spPr/>
        <p:txBody>
          <a:bodyPr vert="horz">
            <a:noAutofit/>
          </a:bodyPr>
          <a:lstStyle/>
          <a:p>
            <a:pPr rtl="0"/>
            <a:r>
              <a:rPr lang="kk" sz="1800" b="0" i="0" u="none" strike="noStrike">
                <a:latin typeface="Arial"/>
              </a:rPr>
              <a:t>2025 жылдың қорытындысы бойынша реттелетін қызметтің негізгі қаржы-экономикалық көрсеткіштері туралы ұсынылған реттелетін қызметтердің көлемі туралы ақпарат</a:t>
            </a:r>
          </a:p>
        </p:txBody>
      </p:sp>
      <p:sp>
        <p:nvSpPr>
          <p:cNvPr id="57" name="Rectangle 119"/>
          <p:cNvSpPr/>
          <p:nvPr/>
        </p:nvSpPr>
        <p:spPr>
          <a:xfrm>
            <a:off x="0" y="5759450"/>
            <a:ext cx="12192000" cy="850802"/>
          </a:xfrm>
          <a:prstGeom prst="rect">
            <a:avLst/>
          </a:prstGeom>
          <a:gradFill flip="none" rotWithShape="1">
            <a:gsLst>
              <a:gs pos="15000">
                <a:schemeClr val="accent1"/>
              </a:gs>
              <a:gs pos="100000">
                <a:schemeClr val="accent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kk" sz="1800" b="0" i="0" u="none" strike="noStrike" dirty="0">
                <a:latin typeface="Arial"/>
              </a:rPr>
              <a:t>"Качары кені" АҚ жылу энергиясын өндіру жөніндегі қызметі тиімсіз болып табылады және негізгі өндіріс есебінен субсидияланады.</a:t>
            </a:r>
            <a:endParaRPr lang="ru-RU" dirty="0"/>
          </a:p>
          <a:p>
            <a:pPr algn="ctr" rtl="0"/>
            <a:r>
              <a:rPr lang="kk" sz="1800" b="0" i="0" u="none" strike="noStrike" dirty="0">
                <a:latin typeface="Arial"/>
              </a:rPr>
              <a:t>Қолданыстағы тарифтер реттелетін қызметтердің шығындарын өтемейді. </a:t>
            </a:r>
            <a:endParaRPr lang="ru-RU" sz="1600" dirty="0">
              <a:solidFill>
                <a:schemeClr val="bg1"/>
              </a:solidFill>
            </a:endParaRPr>
          </a:p>
        </p:txBody>
      </p:sp>
      <p:graphicFrame>
        <p:nvGraphicFramePr>
          <p:cNvPr id="151" name="Chart 3"/>
          <p:cNvGraphicFramePr/>
          <p:nvPr>
            <p:custDataLst>
              <p:tags r:id="rId3"/>
            </p:custDataLst>
            <p:extLst>
              <p:ext uri="{D42A27DB-BD31-4B8C-83A1-F6EECF244321}">
                <p14:modId xmlns:p14="http://schemas.microsoft.com/office/powerpoint/2010/main" val="2397940186"/>
              </p:ext>
            </p:extLst>
          </p:nvPr>
        </p:nvGraphicFramePr>
        <p:xfrm>
          <a:off x="873125" y="1836738"/>
          <a:ext cx="2166938" cy="2705100"/>
        </p:xfrm>
        <a:graphic>
          <a:graphicData uri="http://schemas.openxmlformats.org/drawingml/2006/chart">
            <c:chart xmlns:c="http://schemas.openxmlformats.org/drawingml/2006/chart" xmlns:r="http://schemas.openxmlformats.org/officeDocument/2006/relationships" r:id="rId43"/>
          </a:graphicData>
        </a:graphic>
      </p:graphicFrame>
      <p:sp>
        <p:nvSpPr>
          <p:cNvPr id="22" name="Прямоугольник 21"/>
          <p:cNvSpPr/>
          <p:nvPr>
            <p:custDataLst>
              <p:tags r:id="rId4"/>
            </p:custDataLst>
          </p:nvPr>
        </p:nvSpPr>
        <p:spPr bwMode="auto">
          <a:xfrm>
            <a:off x="1474788" y="4375150"/>
            <a:ext cx="373063" cy="40957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rPr>
              <a:t>Табыс, млн. теңге </a:t>
            </a:r>
            <a:endParaRPr lang="ru-RU" sz="900">
              <a:solidFill>
                <a:schemeClr val="tx1"/>
              </a:solidFill>
              <a:sym typeface="Arial" panose="020B0604020202020204" pitchFamily="34" charset="0"/>
            </a:endParaRPr>
          </a:p>
        </p:txBody>
      </p:sp>
      <p:sp>
        <p:nvSpPr>
          <p:cNvPr id="24" name="Прямоугольник 23"/>
          <p:cNvSpPr/>
          <p:nvPr>
            <p:custDataLst>
              <p:tags r:id="rId5"/>
            </p:custDataLst>
          </p:nvPr>
        </p:nvSpPr>
        <p:spPr bwMode="auto">
          <a:xfrm>
            <a:off x="1966913" y="4375150"/>
            <a:ext cx="569913" cy="273050"/>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rPr>
              <a:t>шығындар, млн. теңге</a:t>
            </a:r>
            <a:endParaRPr lang="ru-RU" sz="900">
              <a:solidFill>
                <a:schemeClr val="tx1"/>
              </a:solidFill>
              <a:sym typeface="Arial" panose="020B0604020202020204" pitchFamily="34" charset="0"/>
            </a:endParaRPr>
          </a:p>
        </p:txBody>
      </p:sp>
      <p:graphicFrame>
        <p:nvGraphicFramePr>
          <p:cNvPr id="152" name="Chart 3"/>
          <p:cNvGraphicFramePr/>
          <p:nvPr>
            <p:custDataLst>
              <p:tags r:id="rId6"/>
            </p:custDataLst>
            <p:extLst>
              <p:ext uri="{D42A27DB-BD31-4B8C-83A1-F6EECF244321}">
                <p14:modId xmlns:p14="http://schemas.microsoft.com/office/powerpoint/2010/main" val="1107489006"/>
              </p:ext>
            </p:extLst>
          </p:nvPr>
        </p:nvGraphicFramePr>
        <p:xfrm>
          <a:off x="231775" y="1236663"/>
          <a:ext cx="1373188" cy="3305175"/>
        </p:xfrm>
        <a:graphic>
          <a:graphicData uri="http://schemas.openxmlformats.org/drawingml/2006/chart">
            <c:chart xmlns:c="http://schemas.openxmlformats.org/drawingml/2006/chart" xmlns:r="http://schemas.openxmlformats.org/officeDocument/2006/relationships" r:id="rId44"/>
          </a:graphicData>
        </a:graphic>
      </p:graphicFrame>
      <p:sp>
        <p:nvSpPr>
          <p:cNvPr id="27" name="Прямоугольник 26"/>
          <p:cNvSpPr/>
          <p:nvPr>
            <p:custDataLst>
              <p:tags r:id="rId7"/>
            </p:custDataLst>
          </p:nvPr>
        </p:nvSpPr>
        <p:spPr bwMode="auto">
          <a:xfrm>
            <a:off x="552450" y="4375150"/>
            <a:ext cx="731838" cy="546100"/>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rPr>
              <a:t>көрсетілетін қызметтердің көлемі, мың. Гкал</a:t>
            </a:r>
            <a:endParaRPr lang="ru-RU" sz="900">
              <a:solidFill>
                <a:schemeClr val="tx1"/>
              </a:solidFill>
              <a:sym typeface="Arial" panose="020B0604020202020204" pitchFamily="34" charset="0"/>
            </a:endParaRPr>
          </a:p>
        </p:txBody>
      </p:sp>
      <p:sp>
        <p:nvSpPr>
          <p:cNvPr id="14" name="Прямоугольник 13"/>
          <p:cNvSpPr/>
          <p:nvPr>
            <p:custDataLst>
              <p:tags r:id="rId8"/>
            </p:custDataLst>
          </p:nvPr>
        </p:nvSpPr>
        <p:spPr bwMode="gray">
          <a:xfrm>
            <a:off x="838200" y="1292225"/>
            <a:ext cx="158750" cy="1238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b" anchorCtr="0" forceAA="0" compatLnSpc="1">
            <a:prstTxWarp prst="textNoShape">
              <a:avLst/>
            </a:prstTxWarp>
            <a:noAutofit/>
          </a:bodyPr>
          <a:lstStyle/>
          <a:p>
            <a:pPr algn="ctr" rtl="0">
              <a:lnSpc>
                <a:spcPct val="90000"/>
              </a:lnSpc>
              <a:spcBef>
                <a:spcPct val="0"/>
              </a:spcBef>
              <a:spcAft>
                <a:spcPct val="0"/>
              </a:spcAft>
            </a:pPr>
            <a:r>
              <a:rPr lang="kk" sz="900" b="0" i="0" u="none" strike="noStrike">
                <a:solidFill>
                  <a:srgbClr val="32373C"/>
                </a:solidFill>
                <a:latin typeface="Arial"/>
                <a:sym typeface="Arial"/>
              </a:rPr>
              <a:t>98</a:t>
            </a:r>
            <a:endParaRPr lang="ru-RU" sz="900">
              <a:solidFill>
                <a:schemeClr val="tx1"/>
              </a:solidFill>
              <a:sym typeface="Arial" panose="020B0604020202020204" pitchFamily="34" charset="0"/>
            </a:endParaRPr>
          </a:p>
        </p:txBody>
      </p:sp>
      <p:graphicFrame>
        <p:nvGraphicFramePr>
          <p:cNvPr id="153" name="Chart 3"/>
          <p:cNvGraphicFramePr/>
          <p:nvPr>
            <p:custDataLst>
              <p:tags r:id="rId9"/>
            </p:custDataLst>
            <p:extLst>
              <p:ext uri="{D42A27DB-BD31-4B8C-83A1-F6EECF244321}">
                <p14:modId xmlns:p14="http://schemas.microsoft.com/office/powerpoint/2010/main" val="1389577828"/>
              </p:ext>
            </p:extLst>
          </p:nvPr>
        </p:nvGraphicFramePr>
        <p:xfrm>
          <a:off x="1971675" y="2978150"/>
          <a:ext cx="3278188" cy="1563688"/>
        </p:xfrm>
        <a:graphic>
          <a:graphicData uri="http://schemas.openxmlformats.org/drawingml/2006/chart">
            <c:chart xmlns:c="http://schemas.openxmlformats.org/drawingml/2006/chart" xmlns:r="http://schemas.openxmlformats.org/officeDocument/2006/relationships" r:id="rId45"/>
          </a:graphicData>
        </a:graphic>
      </p:graphicFrame>
      <p:sp>
        <p:nvSpPr>
          <p:cNvPr id="30" name="Прямоугольник 29"/>
          <p:cNvSpPr/>
          <p:nvPr>
            <p:custDataLst>
              <p:tags r:id="rId10"/>
            </p:custDataLst>
          </p:nvPr>
        </p:nvSpPr>
        <p:spPr bwMode="auto">
          <a:xfrm>
            <a:off x="3189288" y="4375150"/>
            <a:ext cx="842963" cy="273050"/>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rPr>
              <a:t>өзіндік құны, теңге/Гкал</a:t>
            </a:r>
            <a:endParaRPr lang="ru-RU" sz="900">
              <a:solidFill>
                <a:schemeClr val="tx1"/>
              </a:solidFill>
              <a:sym typeface="Arial" panose="020B0604020202020204" pitchFamily="34" charset="0"/>
            </a:endParaRPr>
          </a:p>
        </p:txBody>
      </p:sp>
      <p:graphicFrame>
        <p:nvGraphicFramePr>
          <p:cNvPr id="154" name="Chart 3"/>
          <p:cNvGraphicFramePr/>
          <p:nvPr>
            <p:custDataLst>
              <p:tags r:id="rId11"/>
            </p:custDataLst>
            <p:extLst>
              <p:ext uri="{D42A27DB-BD31-4B8C-83A1-F6EECF244321}">
                <p14:modId xmlns:p14="http://schemas.microsoft.com/office/powerpoint/2010/main" val="1725505808"/>
              </p:ext>
            </p:extLst>
          </p:nvPr>
        </p:nvGraphicFramePr>
        <p:xfrm>
          <a:off x="1759557" y="2865438"/>
          <a:ext cx="2266343" cy="1676400"/>
        </p:xfrm>
        <a:graphic>
          <a:graphicData uri="http://schemas.openxmlformats.org/drawingml/2006/chart">
            <c:chart xmlns:c="http://schemas.openxmlformats.org/drawingml/2006/chart" xmlns:r="http://schemas.openxmlformats.org/officeDocument/2006/relationships" r:id="rId46"/>
          </a:graphicData>
        </a:graphic>
      </p:graphicFrame>
      <p:sp>
        <p:nvSpPr>
          <p:cNvPr id="32" name="Прямоугольник 31"/>
          <p:cNvSpPr/>
          <p:nvPr>
            <p:custDataLst>
              <p:tags r:id="rId12"/>
            </p:custDataLst>
          </p:nvPr>
        </p:nvSpPr>
        <p:spPr bwMode="auto">
          <a:xfrm>
            <a:off x="2630488" y="4375150"/>
            <a:ext cx="569913" cy="273050"/>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rPr>
              <a:t>шығын, млн. теңге</a:t>
            </a:r>
            <a:endParaRPr lang="ru-RU" sz="900">
              <a:solidFill>
                <a:schemeClr val="tx1"/>
              </a:solidFill>
              <a:sym typeface="Arial" panose="020B0604020202020204" pitchFamily="34" charset="0"/>
            </a:endParaRPr>
          </a:p>
        </p:txBody>
      </p:sp>
      <p:sp>
        <p:nvSpPr>
          <p:cNvPr id="33" name="Freeform 140"/>
          <p:cNvSpPr/>
          <p:nvPr/>
        </p:nvSpPr>
        <p:spPr>
          <a:xfrm>
            <a:off x="426347" y="1070616"/>
            <a:ext cx="5380038" cy="3838575"/>
          </a:xfrm>
          <a:custGeom>
            <a:avLst/>
            <a:gdLst>
              <a:gd name="connsiteX0" fmla="*/ 0 w 937260"/>
              <a:gd name="connsiteY0" fmla="*/ 0 h 350520"/>
              <a:gd name="connsiteX1" fmla="*/ 0 w 937260"/>
              <a:gd name="connsiteY1" fmla="*/ 350520 h 350520"/>
              <a:gd name="connsiteX2" fmla="*/ 937260 w 937260"/>
              <a:gd name="connsiteY2" fmla="*/ 350520 h 350520"/>
            </a:gdLst>
            <a:ahLst/>
            <a:cxnLst>
              <a:cxn ang="0">
                <a:pos x="connsiteX0" y="connsiteY0"/>
              </a:cxn>
              <a:cxn ang="0">
                <a:pos x="connsiteX1" y="connsiteY1"/>
              </a:cxn>
              <a:cxn ang="0">
                <a:pos x="connsiteX2" y="connsiteY2"/>
              </a:cxn>
            </a:cxnLst>
            <a:rect l="l" t="t" r="r" b="b"/>
            <a:pathLst>
              <a:path w="937260" h="350520">
                <a:moveTo>
                  <a:pt x="0" y="0"/>
                </a:moveTo>
                <a:lnTo>
                  <a:pt x="0" y="350520"/>
                </a:lnTo>
                <a:lnTo>
                  <a:pt x="937260" y="350520"/>
                </a:lnTo>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oAutofit/>
          </a:bodyPr>
          <a:lstStyle/>
          <a:p>
            <a:pPr defTabSz="583170" rtl="0">
              <a:spcAft>
                <a:spcPts val="300"/>
              </a:spcAft>
              <a:buFont typeface="Arial" panose="020B0604020202020204" pitchFamily="34" charset="0"/>
              <a:buNone/>
            </a:pPr>
            <a:r>
              <a:rPr lang="kk" sz="1200" b="0" i="0" u="none" strike="noStrike" dirty="0">
                <a:solidFill>
                  <a:srgbClr val="EF7F1A"/>
                </a:solidFill>
                <a:latin typeface="Arial"/>
              </a:rPr>
              <a:t>2025 жылғы негізгі қаржылық-экономикалық көрсеткіштер</a:t>
            </a:r>
            <a:endParaRPr lang="da-DK" sz="1200" dirty="0">
              <a:solidFill>
                <a:schemeClr val="accent1"/>
              </a:solidFill>
            </a:endParaRPr>
          </a:p>
        </p:txBody>
      </p:sp>
      <p:sp>
        <p:nvSpPr>
          <p:cNvPr id="34" name="Freeform 140"/>
          <p:cNvSpPr/>
          <p:nvPr/>
        </p:nvSpPr>
        <p:spPr>
          <a:xfrm>
            <a:off x="6320734" y="1085850"/>
            <a:ext cx="5514215" cy="3838575"/>
          </a:xfrm>
          <a:custGeom>
            <a:avLst/>
            <a:gdLst>
              <a:gd name="connsiteX0" fmla="*/ 0 w 937260"/>
              <a:gd name="connsiteY0" fmla="*/ 0 h 350520"/>
              <a:gd name="connsiteX1" fmla="*/ 0 w 937260"/>
              <a:gd name="connsiteY1" fmla="*/ 350520 h 350520"/>
              <a:gd name="connsiteX2" fmla="*/ 937260 w 937260"/>
              <a:gd name="connsiteY2" fmla="*/ 350520 h 350520"/>
            </a:gdLst>
            <a:ahLst/>
            <a:cxnLst>
              <a:cxn ang="0">
                <a:pos x="connsiteX0" y="connsiteY0"/>
              </a:cxn>
              <a:cxn ang="0">
                <a:pos x="connsiteX1" y="connsiteY1"/>
              </a:cxn>
              <a:cxn ang="0">
                <a:pos x="connsiteX2" y="connsiteY2"/>
              </a:cxn>
            </a:cxnLst>
            <a:rect l="l" t="t" r="r" b="b"/>
            <a:pathLst>
              <a:path w="937260" h="350520">
                <a:moveTo>
                  <a:pt x="0" y="0"/>
                </a:moveTo>
                <a:lnTo>
                  <a:pt x="0" y="350520"/>
                </a:lnTo>
                <a:lnTo>
                  <a:pt x="937260" y="350520"/>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oAutofit/>
          </a:bodyPr>
          <a:lstStyle/>
          <a:p>
            <a:pPr defTabSz="583170" rtl="0">
              <a:spcAft>
                <a:spcPts val="300"/>
              </a:spcAft>
              <a:buFont typeface="Arial" panose="020B0604020202020204" pitchFamily="34" charset="0"/>
              <a:buNone/>
            </a:pPr>
            <a:r>
              <a:rPr lang="kk" sz="1200" b="0" i="0" u="none" strike="noStrike">
                <a:solidFill>
                  <a:srgbClr val="EF7F1A"/>
                </a:solidFill>
                <a:latin typeface="Arial"/>
              </a:rPr>
              <a:t>2025 жылға ұсынылған реттеліп көрсетілетін қызметтердің көлемі, Гкал</a:t>
            </a:r>
            <a:endParaRPr lang="da-DK" sz="1200">
              <a:solidFill>
                <a:schemeClr val="accent1"/>
              </a:solidFill>
            </a:endParaRPr>
          </a:p>
        </p:txBody>
      </p:sp>
      <p:graphicFrame>
        <p:nvGraphicFramePr>
          <p:cNvPr id="155" name="Chart 3"/>
          <p:cNvGraphicFramePr/>
          <p:nvPr>
            <p:custDataLst>
              <p:tags r:id="rId13"/>
            </p:custDataLst>
            <p:extLst>
              <p:ext uri="{D42A27DB-BD31-4B8C-83A1-F6EECF244321}">
                <p14:modId xmlns:p14="http://schemas.microsoft.com/office/powerpoint/2010/main" val="3448849519"/>
              </p:ext>
            </p:extLst>
          </p:nvPr>
        </p:nvGraphicFramePr>
        <p:xfrm>
          <a:off x="3045262" y="3048000"/>
          <a:ext cx="2960688" cy="1493838"/>
        </p:xfrm>
        <a:graphic>
          <a:graphicData uri="http://schemas.openxmlformats.org/drawingml/2006/chart">
            <c:chart xmlns:c="http://schemas.openxmlformats.org/drawingml/2006/chart" xmlns:r="http://schemas.openxmlformats.org/officeDocument/2006/relationships" r:id="rId47"/>
          </a:graphicData>
        </a:graphic>
      </p:graphicFrame>
      <p:sp>
        <p:nvSpPr>
          <p:cNvPr id="36" name="Прямоугольник 35"/>
          <p:cNvSpPr/>
          <p:nvPr>
            <p:custDataLst>
              <p:tags r:id="rId14"/>
            </p:custDataLst>
          </p:nvPr>
        </p:nvSpPr>
        <p:spPr bwMode="auto">
          <a:xfrm>
            <a:off x="4049713" y="4375150"/>
            <a:ext cx="457200" cy="273050"/>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rPr>
              <a:t>01.01.25 бастап</a:t>
            </a:r>
            <a:endParaRPr lang="ru-RU" sz="900">
              <a:solidFill>
                <a:schemeClr val="tx1"/>
              </a:solidFill>
            </a:endParaRPr>
          </a:p>
        </p:txBody>
      </p:sp>
      <p:sp>
        <p:nvSpPr>
          <p:cNvPr id="38" name="Прямоугольник 37"/>
          <p:cNvSpPr/>
          <p:nvPr>
            <p:custDataLst>
              <p:tags r:id="rId15"/>
            </p:custDataLst>
          </p:nvPr>
        </p:nvSpPr>
        <p:spPr bwMode="auto">
          <a:xfrm>
            <a:off x="4575175" y="4375150"/>
            <a:ext cx="457200" cy="273050"/>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rPr>
              <a:t>01.09.25 бастап</a:t>
            </a:r>
            <a:endParaRPr lang="ru-RU" sz="900">
              <a:solidFill>
                <a:schemeClr val="tx1"/>
              </a:solidFill>
            </a:endParaRPr>
          </a:p>
        </p:txBody>
      </p:sp>
      <p:sp>
        <p:nvSpPr>
          <p:cNvPr id="40" name="Прямоугольник 39"/>
          <p:cNvSpPr/>
          <p:nvPr>
            <p:custDataLst>
              <p:tags r:id="rId16"/>
            </p:custDataLst>
          </p:nvPr>
        </p:nvSpPr>
        <p:spPr bwMode="auto">
          <a:xfrm>
            <a:off x="465138" y="5078413"/>
            <a:ext cx="160338" cy="120650"/>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41" name="Прямоугольник 40"/>
          <p:cNvSpPr/>
          <p:nvPr>
            <p:custDataLst>
              <p:tags r:id="rId17"/>
            </p:custDataLst>
          </p:nvPr>
        </p:nvSpPr>
        <p:spPr bwMode="auto">
          <a:xfrm>
            <a:off x="465138" y="5265738"/>
            <a:ext cx="160338" cy="12065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47" name="Прямоугольник 46"/>
          <p:cNvSpPr/>
          <p:nvPr>
            <p:custDataLst>
              <p:tags r:id="rId18"/>
            </p:custDataLst>
          </p:nvPr>
        </p:nvSpPr>
        <p:spPr bwMode="auto">
          <a:xfrm>
            <a:off x="676275" y="5075238"/>
            <a:ext cx="1395413"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a:solidFill>
                  <a:srgbClr val="32373C"/>
                </a:solidFill>
                <a:latin typeface="Arial"/>
              </a:rPr>
              <a:t>меншікті тұтыну</a:t>
            </a:r>
            <a:endParaRPr lang="ru-RU" sz="900">
              <a:solidFill>
                <a:schemeClr val="tx1"/>
              </a:solidFill>
              <a:sym typeface="Arial" panose="020B0604020202020204" pitchFamily="34" charset="0"/>
            </a:endParaRPr>
          </a:p>
        </p:txBody>
      </p:sp>
      <p:sp>
        <p:nvSpPr>
          <p:cNvPr id="49" name="Прямоугольник 48"/>
          <p:cNvSpPr/>
          <p:nvPr>
            <p:custDataLst>
              <p:tags r:id="rId19"/>
            </p:custDataLst>
          </p:nvPr>
        </p:nvSpPr>
        <p:spPr bwMode="auto">
          <a:xfrm>
            <a:off x="676275" y="5262563"/>
            <a:ext cx="1265238"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a:solidFill>
                  <a:srgbClr val="32373C"/>
                </a:solidFill>
                <a:latin typeface="Arial"/>
              </a:rPr>
              <a:t>бөгде тұтынушылар</a:t>
            </a:r>
            <a:endParaRPr lang="ru-RU" sz="900">
              <a:solidFill>
                <a:schemeClr val="tx1"/>
              </a:solidFill>
              <a:sym typeface="Arial" panose="020B0604020202020204" pitchFamily="34" charset="0"/>
            </a:endParaRPr>
          </a:p>
        </p:txBody>
      </p:sp>
      <p:sp>
        <p:nvSpPr>
          <p:cNvPr id="50" name="Прямоугольник 49"/>
          <p:cNvSpPr/>
          <p:nvPr>
            <p:custDataLst>
              <p:tags r:id="rId20"/>
            </p:custDataLst>
          </p:nvPr>
        </p:nvSpPr>
        <p:spPr bwMode="auto">
          <a:xfrm>
            <a:off x="4062413" y="5038725"/>
            <a:ext cx="160338" cy="120650"/>
          </a:xfrm>
          <a:prstGeom prst="rect">
            <a:avLst/>
          </a:prstGeom>
          <a:solidFill>
            <a:srgbClr val="364D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51" name="Прямоугольник 50"/>
          <p:cNvSpPr/>
          <p:nvPr>
            <p:custDataLst>
              <p:tags r:id="rId21"/>
            </p:custDataLst>
          </p:nvPr>
        </p:nvSpPr>
        <p:spPr bwMode="auto">
          <a:xfrm>
            <a:off x="4273550" y="5035550"/>
            <a:ext cx="958850"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a:solidFill>
                  <a:srgbClr val="32373C"/>
                </a:solidFill>
                <a:latin typeface="Arial"/>
              </a:rPr>
              <a:t>тариф, теңге/Гкал</a:t>
            </a:r>
            <a:endParaRPr lang="ru-RU" sz="900">
              <a:solidFill>
                <a:schemeClr val="tx1"/>
              </a:solidFill>
            </a:endParaRPr>
          </a:p>
        </p:txBody>
      </p:sp>
      <p:graphicFrame>
        <p:nvGraphicFramePr>
          <p:cNvPr id="156" name="Chart 3"/>
          <p:cNvGraphicFramePr/>
          <p:nvPr>
            <p:custDataLst>
              <p:tags r:id="rId22"/>
            </p:custDataLst>
            <p:extLst>
              <p:ext uri="{D42A27DB-BD31-4B8C-83A1-F6EECF244321}">
                <p14:modId xmlns:p14="http://schemas.microsoft.com/office/powerpoint/2010/main" val="2634948014"/>
              </p:ext>
            </p:extLst>
          </p:nvPr>
        </p:nvGraphicFramePr>
        <p:xfrm>
          <a:off x="6561138" y="1582738"/>
          <a:ext cx="2906712" cy="3011487"/>
        </p:xfrm>
        <a:graphic>
          <a:graphicData uri="http://schemas.openxmlformats.org/drawingml/2006/chart">
            <c:chart xmlns:c="http://schemas.openxmlformats.org/drawingml/2006/chart" xmlns:r="http://schemas.openxmlformats.org/officeDocument/2006/relationships" r:id="rId48"/>
          </a:graphicData>
        </a:graphic>
      </p:graphicFrame>
      <p:cxnSp>
        <p:nvCxnSpPr>
          <p:cNvPr id="53" name="Прямая соединительная линия 52"/>
          <p:cNvCxnSpPr/>
          <p:nvPr>
            <p:custDataLst>
              <p:tags r:id="rId23"/>
            </p:custDataLst>
          </p:nvPr>
        </p:nvCxnSpPr>
        <p:spPr bwMode="auto">
          <a:xfrm flipH="1" flipV="1">
            <a:off x="6967538" y="1614488"/>
            <a:ext cx="0" cy="762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Прямая соединительная линия 53"/>
          <p:cNvCxnSpPr/>
          <p:nvPr>
            <p:custDataLst>
              <p:tags r:id="rId24"/>
            </p:custDataLst>
          </p:nvPr>
        </p:nvCxnSpPr>
        <p:spPr bwMode="auto">
          <a:xfrm>
            <a:off x="6967538" y="1614488"/>
            <a:ext cx="137001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Прямая соединительная линия 54"/>
          <p:cNvCxnSpPr/>
          <p:nvPr>
            <p:custDataLst>
              <p:tags r:id="rId25"/>
            </p:custDataLst>
          </p:nvPr>
        </p:nvCxnSpPr>
        <p:spPr bwMode="auto">
          <a:xfrm flipH="1">
            <a:off x="8337550" y="1614488"/>
            <a:ext cx="0" cy="79375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6" name="Прямоугольник 55"/>
          <p:cNvSpPr/>
          <p:nvPr>
            <p:custDataLst>
              <p:tags r:id="rId26"/>
            </p:custDataLst>
          </p:nvPr>
        </p:nvSpPr>
        <p:spPr bwMode="auto">
          <a:xfrm>
            <a:off x="6884988" y="4427538"/>
            <a:ext cx="887413" cy="273050"/>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rPr>
              <a:t>тарифтік сметада ескерілді</a:t>
            </a:r>
            <a:endParaRPr lang="ru-RU" sz="900">
              <a:solidFill>
                <a:schemeClr val="tx1"/>
              </a:solidFill>
            </a:endParaRPr>
          </a:p>
        </p:txBody>
      </p:sp>
      <p:sp>
        <p:nvSpPr>
          <p:cNvPr id="58" name="Прямоугольник 57"/>
          <p:cNvSpPr/>
          <p:nvPr>
            <p:custDataLst>
              <p:tags r:id="rId27"/>
            </p:custDataLst>
          </p:nvPr>
        </p:nvSpPr>
        <p:spPr bwMode="auto">
          <a:xfrm>
            <a:off x="8286750" y="4427538"/>
            <a:ext cx="825500"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rPr>
              <a:t>2025 жылғы факт</a:t>
            </a:r>
            <a:endParaRPr lang="ru-RU" sz="900">
              <a:solidFill>
                <a:schemeClr val="tx1"/>
              </a:solidFill>
            </a:endParaRPr>
          </a:p>
        </p:txBody>
      </p:sp>
      <p:sp>
        <p:nvSpPr>
          <p:cNvPr id="60" name="Овал 59"/>
          <p:cNvSpPr/>
          <p:nvPr>
            <p:custDataLst>
              <p:tags r:id="rId28"/>
            </p:custDataLst>
          </p:nvPr>
        </p:nvSpPr>
        <p:spPr bwMode="auto">
          <a:xfrm>
            <a:off x="7462839" y="1517650"/>
            <a:ext cx="377825" cy="193675"/>
          </a:xfrm>
          <a:prstGeom prst="ellipse">
            <a:avLst/>
          </a:prstGeom>
          <a:solidFill>
            <a:schemeClr val="bg1"/>
          </a:solidFill>
          <a:ln w="9525" cmpd="sng" algn="ctr">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rtl="0">
              <a:spcBef>
                <a:spcPct val="0"/>
              </a:spcBef>
              <a:spcAft>
                <a:spcPct val="0"/>
              </a:spcAft>
            </a:pPr>
            <a:r>
              <a:rPr lang="kk" sz="900" b="1" i="0" u="none" strike="noStrike">
                <a:solidFill>
                  <a:srgbClr val="32373C"/>
                </a:solidFill>
                <a:latin typeface="Arial"/>
              </a:rPr>
              <a:t>26%</a:t>
            </a:r>
            <a:endParaRPr lang="ru-RU" sz="900" b="1">
              <a:solidFill>
                <a:schemeClr val="tx1"/>
              </a:solidFill>
            </a:endParaRPr>
          </a:p>
        </p:txBody>
      </p:sp>
      <p:sp>
        <p:nvSpPr>
          <p:cNvPr id="61" name="Прямоугольник 60"/>
          <p:cNvSpPr/>
          <p:nvPr>
            <p:custDataLst>
              <p:tags r:id="rId29"/>
            </p:custDataLst>
          </p:nvPr>
        </p:nvSpPr>
        <p:spPr bwMode="auto">
          <a:xfrm>
            <a:off x="9431338" y="3209925"/>
            <a:ext cx="160338" cy="12065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62" name="Прямоугольник 61"/>
          <p:cNvSpPr/>
          <p:nvPr>
            <p:custDataLst>
              <p:tags r:id="rId30"/>
            </p:custDataLst>
          </p:nvPr>
        </p:nvSpPr>
        <p:spPr bwMode="auto">
          <a:xfrm>
            <a:off x="9431338" y="3397250"/>
            <a:ext cx="160338" cy="120650"/>
          </a:xfrm>
          <a:prstGeom prst="rect">
            <a:avLst/>
          </a:prstGeom>
          <a:solidFill>
            <a:srgbClr val="96969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63" name="Прямоугольник 62"/>
          <p:cNvSpPr/>
          <p:nvPr>
            <p:custDataLst>
              <p:tags r:id="rId31"/>
            </p:custDataLst>
          </p:nvPr>
        </p:nvSpPr>
        <p:spPr bwMode="auto">
          <a:xfrm>
            <a:off x="9431338" y="3584575"/>
            <a:ext cx="160338" cy="120650"/>
          </a:xfrm>
          <a:prstGeom prst="rect">
            <a:avLst/>
          </a:prstGeom>
          <a:solidFill>
            <a:srgbClr val="C0C0C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64" name="Прямоугольник 63"/>
          <p:cNvSpPr/>
          <p:nvPr>
            <p:custDataLst>
              <p:tags r:id="rId32"/>
            </p:custDataLst>
          </p:nvPr>
        </p:nvSpPr>
        <p:spPr bwMode="auto">
          <a:xfrm>
            <a:off x="9642475" y="3206750"/>
            <a:ext cx="2022475"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dirty="0">
                <a:solidFill>
                  <a:srgbClr val="32373C"/>
                </a:solidFill>
                <a:latin typeface="Arial"/>
              </a:rPr>
              <a:t>көрсетілетін қызметтердің жалпы көлемі, о.і.</a:t>
            </a:r>
            <a:endParaRPr lang="ru-RU" sz="900" dirty="0">
              <a:solidFill>
                <a:schemeClr val="tx1"/>
              </a:solidFill>
            </a:endParaRPr>
          </a:p>
        </p:txBody>
      </p:sp>
      <p:sp>
        <p:nvSpPr>
          <p:cNvPr id="65" name="Прямоугольник 64"/>
          <p:cNvSpPr/>
          <p:nvPr>
            <p:custDataLst>
              <p:tags r:id="rId33"/>
            </p:custDataLst>
          </p:nvPr>
        </p:nvSpPr>
        <p:spPr bwMode="auto">
          <a:xfrm>
            <a:off x="9642475" y="3394075"/>
            <a:ext cx="1265238"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a:solidFill>
                  <a:srgbClr val="32373C"/>
                </a:solidFill>
                <a:latin typeface="Arial"/>
              </a:rPr>
              <a:t>бөгде тұтынушылар</a:t>
            </a:r>
            <a:endParaRPr lang="ru-RU" sz="900">
              <a:solidFill>
                <a:schemeClr val="tx1"/>
              </a:solidFill>
            </a:endParaRPr>
          </a:p>
        </p:txBody>
      </p:sp>
      <p:sp>
        <p:nvSpPr>
          <p:cNvPr id="66" name="Прямоугольник 65"/>
          <p:cNvSpPr/>
          <p:nvPr>
            <p:custDataLst>
              <p:tags r:id="rId34"/>
            </p:custDataLst>
          </p:nvPr>
        </p:nvSpPr>
        <p:spPr bwMode="auto">
          <a:xfrm>
            <a:off x="9642475" y="3581400"/>
            <a:ext cx="1395413"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a:solidFill>
                  <a:srgbClr val="32373C"/>
                </a:solidFill>
                <a:latin typeface="Arial"/>
              </a:rPr>
              <a:t>меншікті тұтыну</a:t>
            </a:r>
            <a:endParaRPr lang="ru-RU" sz="900">
              <a:solidFill>
                <a:schemeClr val="tx1"/>
              </a:solidFill>
            </a:endParaRPr>
          </a:p>
        </p:txBody>
      </p:sp>
      <p:sp>
        <p:nvSpPr>
          <p:cNvPr id="116" name="Текст 2"/>
          <p:cNvSpPr>
            <a:spLocks noGrp="1"/>
          </p:cNvSpPr>
          <p:nvPr>
            <p:ph type="body" sz="quarter" idx="12"/>
          </p:nvPr>
        </p:nvSpPr>
        <p:spPr>
          <a:xfrm>
            <a:off x="6612156" y="4989513"/>
            <a:ext cx="5222794" cy="522287"/>
          </a:xfrm>
        </p:spPr>
        <p:txBody>
          <a:bodyPr>
            <a:noAutofit/>
          </a:bodyPr>
          <a:lstStyle/>
          <a:p>
            <a:pPr algn="just" rtl="0"/>
            <a:r>
              <a:rPr lang="kk" sz="900" b="0" i="0" u="none" strike="noStrike" dirty="0">
                <a:latin typeface="Arial"/>
                <a:ea typeface="Times New Roman"/>
              </a:rPr>
              <a:t>Қызметтер көрсету Тараптар ("Качары кені" АҚ мен "РЖЖ" ЖШС арасында) жасасқан шарттардың және қабылданған шарттық өзара міндеттемелердің талаптарына сәйкес жүргізіледі. Өндірілген және босатылған жылу энергиясының мөлшері коммерциялық есепке алу аспаптарының көрсеткіштері бойынша айқындалады.</a:t>
            </a:r>
            <a:endParaRPr lang="ru-RU" sz="900" dirty="0"/>
          </a:p>
        </p:txBody>
      </p:sp>
      <p:grpSp>
        <p:nvGrpSpPr>
          <p:cNvPr id="117" name="Group 488"/>
          <p:cNvGrpSpPr/>
          <p:nvPr/>
        </p:nvGrpSpPr>
        <p:grpSpPr>
          <a:xfrm>
            <a:off x="6183529" y="4956175"/>
            <a:ext cx="371475" cy="328613"/>
            <a:chOff x="-2103438" y="3878264"/>
            <a:chExt cx="371475" cy="371475"/>
          </a:xfrm>
        </p:grpSpPr>
        <p:sp>
          <p:nvSpPr>
            <p:cNvPr id="118" name="Freeform 231"/>
            <p:cNvSpPr/>
            <p:nvPr/>
          </p:nvSpPr>
          <p:spPr bwMode="auto">
            <a:xfrm>
              <a:off x="-2103438" y="4238626"/>
              <a:ext cx="101600" cy="11113"/>
            </a:xfrm>
            <a:custGeom>
              <a:avLst/>
              <a:gdLst>
                <a:gd name="T0" fmla="*/ 73 w 78"/>
                <a:gd name="T1" fmla="*/ 0 h 9"/>
                <a:gd name="T2" fmla="*/ 5 w 78"/>
                <a:gd name="T3" fmla="*/ 0 h 9"/>
                <a:gd name="T4" fmla="*/ 0 w 78"/>
                <a:gd name="T5" fmla="*/ 5 h 9"/>
                <a:gd name="T6" fmla="*/ 5 w 78"/>
                <a:gd name="T7" fmla="*/ 9 h 9"/>
                <a:gd name="T8" fmla="*/ 73 w 78"/>
                <a:gd name="T9" fmla="*/ 9 h 9"/>
                <a:gd name="T10" fmla="*/ 78 w 78"/>
                <a:gd name="T11" fmla="*/ 5 h 9"/>
                <a:gd name="T12" fmla="*/ 73 w 7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8" h="9">
                  <a:moveTo>
                    <a:pt x="73" y="0"/>
                  </a:moveTo>
                  <a:cubicBezTo>
                    <a:pt x="5" y="0"/>
                    <a:pt x="5" y="0"/>
                    <a:pt x="5" y="0"/>
                  </a:cubicBezTo>
                  <a:cubicBezTo>
                    <a:pt x="2" y="0"/>
                    <a:pt x="0" y="2"/>
                    <a:pt x="0" y="5"/>
                  </a:cubicBezTo>
                  <a:cubicBezTo>
                    <a:pt x="0" y="7"/>
                    <a:pt x="2" y="9"/>
                    <a:pt x="5" y="9"/>
                  </a:cubicBezTo>
                  <a:cubicBezTo>
                    <a:pt x="73" y="9"/>
                    <a:pt x="73" y="9"/>
                    <a:pt x="73" y="9"/>
                  </a:cubicBezTo>
                  <a:cubicBezTo>
                    <a:pt x="76" y="9"/>
                    <a:pt x="78" y="7"/>
                    <a:pt x="78" y="5"/>
                  </a:cubicBezTo>
                  <a:cubicBezTo>
                    <a:pt x="78" y="2"/>
                    <a:pt x="76" y="0"/>
                    <a:pt x="73"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19" name="Freeform 232"/>
            <p:cNvSpPr/>
            <p:nvPr/>
          </p:nvSpPr>
          <p:spPr bwMode="auto">
            <a:xfrm>
              <a:off x="-1984376" y="4238626"/>
              <a:ext cx="82550" cy="11113"/>
            </a:xfrm>
            <a:custGeom>
              <a:avLst/>
              <a:gdLst>
                <a:gd name="T0" fmla="*/ 60 w 64"/>
                <a:gd name="T1" fmla="*/ 0 h 9"/>
                <a:gd name="T2" fmla="*/ 5 w 64"/>
                <a:gd name="T3" fmla="*/ 0 h 9"/>
                <a:gd name="T4" fmla="*/ 0 w 64"/>
                <a:gd name="T5" fmla="*/ 5 h 9"/>
                <a:gd name="T6" fmla="*/ 5 w 64"/>
                <a:gd name="T7" fmla="*/ 9 h 9"/>
                <a:gd name="T8" fmla="*/ 60 w 64"/>
                <a:gd name="T9" fmla="*/ 9 h 9"/>
                <a:gd name="T10" fmla="*/ 64 w 64"/>
                <a:gd name="T11" fmla="*/ 5 h 9"/>
                <a:gd name="T12" fmla="*/ 60 w 6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4" h="9">
                  <a:moveTo>
                    <a:pt x="60" y="0"/>
                  </a:moveTo>
                  <a:cubicBezTo>
                    <a:pt x="5" y="0"/>
                    <a:pt x="5" y="0"/>
                    <a:pt x="5" y="0"/>
                  </a:cubicBezTo>
                  <a:cubicBezTo>
                    <a:pt x="2" y="0"/>
                    <a:pt x="0" y="2"/>
                    <a:pt x="0" y="5"/>
                  </a:cubicBezTo>
                  <a:cubicBezTo>
                    <a:pt x="0" y="7"/>
                    <a:pt x="2" y="9"/>
                    <a:pt x="5" y="9"/>
                  </a:cubicBezTo>
                  <a:cubicBezTo>
                    <a:pt x="60" y="9"/>
                    <a:pt x="60" y="9"/>
                    <a:pt x="60" y="9"/>
                  </a:cubicBezTo>
                  <a:cubicBezTo>
                    <a:pt x="62" y="9"/>
                    <a:pt x="64" y="7"/>
                    <a:pt x="64" y="5"/>
                  </a:cubicBezTo>
                  <a:cubicBezTo>
                    <a:pt x="64" y="2"/>
                    <a:pt x="62" y="0"/>
                    <a:pt x="6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0" name="Freeform 233"/>
            <p:cNvSpPr/>
            <p:nvPr/>
          </p:nvSpPr>
          <p:spPr bwMode="auto">
            <a:xfrm>
              <a:off x="-1827213" y="4238626"/>
              <a:ext cx="95250" cy="11113"/>
            </a:xfrm>
            <a:custGeom>
              <a:avLst/>
              <a:gdLst>
                <a:gd name="T0" fmla="*/ 67 w 72"/>
                <a:gd name="T1" fmla="*/ 0 h 9"/>
                <a:gd name="T2" fmla="*/ 5 w 72"/>
                <a:gd name="T3" fmla="*/ 0 h 9"/>
                <a:gd name="T4" fmla="*/ 0 w 72"/>
                <a:gd name="T5" fmla="*/ 5 h 9"/>
                <a:gd name="T6" fmla="*/ 5 w 72"/>
                <a:gd name="T7" fmla="*/ 9 h 9"/>
                <a:gd name="T8" fmla="*/ 67 w 72"/>
                <a:gd name="T9" fmla="*/ 9 h 9"/>
                <a:gd name="T10" fmla="*/ 72 w 72"/>
                <a:gd name="T11" fmla="*/ 5 h 9"/>
                <a:gd name="T12" fmla="*/ 67 w 7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67" y="0"/>
                  </a:moveTo>
                  <a:cubicBezTo>
                    <a:pt x="5" y="0"/>
                    <a:pt x="5" y="0"/>
                    <a:pt x="5" y="0"/>
                  </a:cubicBezTo>
                  <a:cubicBezTo>
                    <a:pt x="2" y="0"/>
                    <a:pt x="0" y="2"/>
                    <a:pt x="0" y="5"/>
                  </a:cubicBezTo>
                  <a:cubicBezTo>
                    <a:pt x="0" y="7"/>
                    <a:pt x="2" y="9"/>
                    <a:pt x="5" y="9"/>
                  </a:cubicBezTo>
                  <a:cubicBezTo>
                    <a:pt x="67" y="9"/>
                    <a:pt x="67" y="9"/>
                    <a:pt x="67" y="9"/>
                  </a:cubicBezTo>
                  <a:cubicBezTo>
                    <a:pt x="70" y="9"/>
                    <a:pt x="72" y="7"/>
                    <a:pt x="72" y="5"/>
                  </a:cubicBezTo>
                  <a:cubicBezTo>
                    <a:pt x="72" y="2"/>
                    <a:pt x="70" y="0"/>
                    <a:pt x="67"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1" name="Freeform 234"/>
            <p:cNvSpPr/>
            <p:nvPr/>
          </p:nvSpPr>
          <p:spPr bwMode="auto">
            <a:xfrm>
              <a:off x="-1882776" y="4238626"/>
              <a:ext cx="38100" cy="11113"/>
            </a:xfrm>
            <a:custGeom>
              <a:avLst/>
              <a:gdLst>
                <a:gd name="T0" fmla="*/ 25 w 29"/>
                <a:gd name="T1" fmla="*/ 0 h 9"/>
                <a:gd name="T2" fmla="*/ 5 w 29"/>
                <a:gd name="T3" fmla="*/ 0 h 9"/>
                <a:gd name="T4" fmla="*/ 0 w 29"/>
                <a:gd name="T5" fmla="*/ 5 h 9"/>
                <a:gd name="T6" fmla="*/ 5 w 29"/>
                <a:gd name="T7" fmla="*/ 9 h 9"/>
                <a:gd name="T8" fmla="*/ 25 w 29"/>
                <a:gd name="T9" fmla="*/ 9 h 9"/>
                <a:gd name="T10" fmla="*/ 29 w 29"/>
                <a:gd name="T11" fmla="*/ 5 h 9"/>
                <a:gd name="T12" fmla="*/ 25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5" y="0"/>
                  </a:moveTo>
                  <a:cubicBezTo>
                    <a:pt x="5" y="0"/>
                    <a:pt x="5" y="0"/>
                    <a:pt x="5" y="0"/>
                  </a:cubicBezTo>
                  <a:cubicBezTo>
                    <a:pt x="2" y="0"/>
                    <a:pt x="0" y="2"/>
                    <a:pt x="0" y="5"/>
                  </a:cubicBezTo>
                  <a:cubicBezTo>
                    <a:pt x="0" y="7"/>
                    <a:pt x="2" y="9"/>
                    <a:pt x="5" y="9"/>
                  </a:cubicBezTo>
                  <a:cubicBezTo>
                    <a:pt x="25" y="9"/>
                    <a:pt x="25" y="9"/>
                    <a:pt x="25" y="9"/>
                  </a:cubicBezTo>
                  <a:cubicBezTo>
                    <a:pt x="27" y="9"/>
                    <a:pt x="29" y="7"/>
                    <a:pt x="29" y="5"/>
                  </a:cubicBezTo>
                  <a:cubicBezTo>
                    <a:pt x="29" y="2"/>
                    <a:pt x="27" y="0"/>
                    <a:pt x="25"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2" name="Freeform 235"/>
            <p:cNvSpPr/>
            <p:nvPr/>
          </p:nvSpPr>
          <p:spPr bwMode="auto">
            <a:xfrm>
              <a:off x="-1935163" y="3990976"/>
              <a:ext cx="169863" cy="234950"/>
            </a:xfrm>
            <a:custGeom>
              <a:avLst/>
              <a:gdLst>
                <a:gd name="T0" fmla="*/ 121 w 130"/>
                <a:gd name="T1" fmla="*/ 178 h 181"/>
                <a:gd name="T2" fmla="*/ 125 w 130"/>
                <a:gd name="T3" fmla="*/ 181 h 181"/>
                <a:gd name="T4" fmla="*/ 126 w 130"/>
                <a:gd name="T5" fmla="*/ 180 h 181"/>
                <a:gd name="T6" fmla="*/ 129 w 130"/>
                <a:gd name="T7" fmla="*/ 175 h 181"/>
                <a:gd name="T8" fmla="*/ 114 w 130"/>
                <a:gd name="T9" fmla="*/ 4 h 181"/>
                <a:gd name="T10" fmla="*/ 113 w 130"/>
                <a:gd name="T11" fmla="*/ 1 h 181"/>
                <a:gd name="T12" fmla="*/ 110 w 130"/>
                <a:gd name="T13" fmla="*/ 0 h 181"/>
                <a:gd name="T14" fmla="*/ 5 w 130"/>
                <a:gd name="T15" fmla="*/ 0 h 181"/>
                <a:gd name="T16" fmla="*/ 0 w 130"/>
                <a:gd name="T17" fmla="*/ 4 h 181"/>
                <a:gd name="T18" fmla="*/ 0 w 130"/>
                <a:gd name="T19" fmla="*/ 34 h 181"/>
                <a:gd name="T20" fmla="*/ 5 w 130"/>
                <a:gd name="T21" fmla="*/ 38 h 181"/>
                <a:gd name="T22" fmla="*/ 93 w 130"/>
                <a:gd name="T23" fmla="*/ 38 h 181"/>
                <a:gd name="T24" fmla="*/ 98 w 130"/>
                <a:gd name="T25" fmla="*/ 34 h 181"/>
                <a:gd name="T26" fmla="*/ 93 w 130"/>
                <a:gd name="T27" fmla="*/ 29 h 181"/>
                <a:gd name="T28" fmla="*/ 10 w 130"/>
                <a:gd name="T29" fmla="*/ 29 h 181"/>
                <a:gd name="T30" fmla="*/ 10 w 130"/>
                <a:gd name="T31" fmla="*/ 9 h 181"/>
                <a:gd name="T32" fmla="*/ 105 w 130"/>
                <a:gd name="T33" fmla="*/ 9 h 181"/>
                <a:gd name="T34" fmla="*/ 121 w 130"/>
                <a:gd name="T3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81">
                  <a:moveTo>
                    <a:pt x="121" y="178"/>
                  </a:moveTo>
                  <a:cubicBezTo>
                    <a:pt x="121" y="180"/>
                    <a:pt x="123" y="181"/>
                    <a:pt x="125" y="181"/>
                  </a:cubicBezTo>
                  <a:cubicBezTo>
                    <a:pt x="125" y="181"/>
                    <a:pt x="126" y="181"/>
                    <a:pt x="126" y="180"/>
                  </a:cubicBezTo>
                  <a:cubicBezTo>
                    <a:pt x="129" y="180"/>
                    <a:pt x="130" y="177"/>
                    <a:pt x="129" y="175"/>
                  </a:cubicBezTo>
                  <a:cubicBezTo>
                    <a:pt x="112" y="123"/>
                    <a:pt x="114" y="5"/>
                    <a:pt x="114" y="4"/>
                  </a:cubicBezTo>
                  <a:cubicBezTo>
                    <a:pt x="114" y="3"/>
                    <a:pt x="114" y="2"/>
                    <a:pt x="113" y="1"/>
                  </a:cubicBezTo>
                  <a:cubicBezTo>
                    <a:pt x="112" y="0"/>
                    <a:pt x="111" y="0"/>
                    <a:pt x="110" y="0"/>
                  </a:cubicBezTo>
                  <a:cubicBezTo>
                    <a:pt x="5" y="0"/>
                    <a:pt x="5" y="0"/>
                    <a:pt x="5" y="0"/>
                  </a:cubicBezTo>
                  <a:cubicBezTo>
                    <a:pt x="2" y="0"/>
                    <a:pt x="0" y="2"/>
                    <a:pt x="0" y="4"/>
                  </a:cubicBezTo>
                  <a:cubicBezTo>
                    <a:pt x="0" y="34"/>
                    <a:pt x="0" y="34"/>
                    <a:pt x="0" y="34"/>
                  </a:cubicBezTo>
                  <a:cubicBezTo>
                    <a:pt x="0" y="36"/>
                    <a:pt x="2" y="38"/>
                    <a:pt x="5" y="38"/>
                  </a:cubicBezTo>
                  <a:cubicBezTo>
                    <a:pt x="93" y="38"/>
                    <a:pt x="93" y="38"/>
                    <a:pt x="93" y="38"/>
                  </a:cubicBezTo>
                  <a:cubicBezTo>
                    <a:pt x="96" y="38"/>
                    <a:pt x="98" y="36"/>
                    <a:pt x="98" y="34"/>
                  </a:cubicBezTo>
                  <a:cubicBezTo>
                    <a:pt x="98" y="31"/>
                    <a:pt x="96" y="29"/>
                    <a:pt x="93" y="29"/>
                  </a:cubicBezTo>
                  <a:cubicBezTo>
                    <a:pt x="10" y="29"/>
                    <a:pt x="10" y="29"/>
                    <a:pt x="10" y="29"/>
                  </a:cubicBezTo>
                  <a:cubicBezTo>
                    <a:pt x="10" y="9"/>
                    <a:pt x="10" y="9"/>
                    <a:pt x="10" y="9"/>
                  </a:cubicBezTo>
                  <a:cubicBezTo>
                    <a:pt x="105" y="9"/>
                    <a:pt x="105" y="9"/>
                    <a:pt x="105" y="9"/>
                  </a:cubicBezTo>
                  <a:cubicBezTo>
                    <a:pt x="105" y="32"/>
                    <a:pt x="104" y="130"/>
                    <a:pt x="121" y="178"/>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3" name="Freeform 236"/>
            <p:cNvSpPr/>
            <p:nvPr/>
          </p:nvSpPr>
          <p:spPr bwMode="auto">
            <a:xfrm>
              <a:off x="-2039938" y="4014789"/>
              <a:ext cx="119063" cy="211138"/>
            </a:xfrm>
            <a:custGeom>
              <a:avLst/>
              <a:gdLst>
                <a:gd name="T0" fmla="*/ 71 w 91"/>
                <a:gd name="T1" fmla="*/ 163 h 163"/>
                <a:gd name="T2" fmla="*/ 72 w 91"/>
                <a:gd name="T3" fmla="*/ 163 h 163"/>
                <a:gd name="T4" fmla="*/ 76 w 91"/>
                <a:gd name="T5" fmla="*/ 159 h 163"/>
                <a:gd name="T6" fmla="*/ 91 w 91"/>
                <a:gd name="T7" fmla="*/ 35 h 163"/>
                <a:gd name="T8" fmla="*/ 90 w 91"/>
                <a:gd name="T9" fmla="*/ 32 h 163"/>
                <a:gd name="T10" fmla="*/ 87 w 91"/>
                <a:gd name="T11" fmla="*/ 30 h 163"/>
                <a:gd name="T12" fmla="*/ 9 w 91"/>
                <a:gd name="T13" fmla="*/ 30 h 163"/>
                <a:gd name="T14" fmla="*/ 9 w 91"/>
                <a:gd name="T15" fmla="*/ 9 h 163"/>
                <a:gd name="T16" fmla="*/ 66 w 91"/>
                <a:gd name="T17" fmla="*/ 9 h 163"/>
                <a:gd name="T18" fmla="*/ 71 w 91"/>
                <a:gd name="T19" fmla="*/ 5 h 163"/>
                <a:gd name="T20" fmla="*/ 66 w 91"/>
                <a:gd name="T21" fmla="*/ 0 h 163"/>
                <a:gd name="T22" fmla="*/ 4 w 91"/>
                <a:gd name="T23" fmla="*/ 0 h 163"/>
                <a:gd name="T24" fmla="*/ 0 w 91"/>
                <a:gd name="T25" fmla="*/ 5 h 163"/>
                <a:gd name="T26" fmla="*/ 0 w 91"/>
                <a:gd name="T27" fmla="*/ 35 h 163"/>
                <a:gd name="T28" fmla="*/ 4 w 91"/>
                <a:gd name="T29" fmla="*/ 40 h 163"/>
                <a:gd name="T30" fmla="*/ 82 w 91"/>
                <a:gd name="T31" fmla="*/ 40 h 163"/>
                <a:gd name="T32" fmla="*/ 68 w 91"/>
                <a:gd name="T33" fmla="*/ 157 h 163"/>
                <a:gd name="T34" fmla="*/ 71 w 91"/>
                <a:gd name="T3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3">
                  <a:moveTo>
                    <a:pt x="71" y="163"/>
                  </a:moveTo>
                  <a:cubicBezTo>
                    <a:pt x="71" y="163"/>
                    <a:pt x="72" y="163"/>
                    <a:pt x="72" y="163"/>
                  </a:cubicBezTo>
                  <a:cubicBezTo>
                    <a:pt x="74" y="163"/>
                    <a:pt x="76" y="161"/>
                    <a:pt x="76" y="159"/>
                  </a:cubicBezTo>
                  <a:cubicBezTo>
                    <a:pt x="91" y="112"/>
                    <a:pt x="91" y="38"/>
                    <a:pt x="91" y="35"/>
                  </a:cubicBezTo>
                  <a:cubicBezTo>
                    <a:pt x="91" y="34"/>
                    <a:pt x="91" y="33"/>
                    <a:pt x="90" y="32"/>
                  </a:cubicBezTo>
                  <a:cubicBezTo>
                    <a:pt x="89" y="31"/>
                    <a:pt x="88" y="30"/>
                    <a:pt x="87" y="30"/>
                  </a:cubicBezTo>
                  <a:cubicBezTo>
                    <a:pt x="9" y="30"/>
                    <a:pt x="9" y="30"/>
                    <a:pt x="9" y="30"/>
                  </a:cubicBezTo>
                  <a:cubicBezTo>
                    <a:pt x="9" y="9"/>
                    <a:pt x="9" y="9"/>
                    <a:pt x="9" y="9"/>
                  </a:cubicBezTo>
                  <a:cubicBezTo>
                    <a:pt x="66" y="9"/>
                    <a:pt x="66" y="9"/>
                    <a:pt x="66" y="9"/>
                  </a:cubicBezTo>
                  <a:cubicBezTo>
                    <a:pt x="69" y="9"/>
                    <a:pt x="71" y="7"/>
                    <a:pt x="71" y="5"/>
                  </a:cubicBezTo>
                  <a:cubicBezTo>
                    <a:pt x="71" y="2"/>
                    <a:pt x="69" y="0"/>
                    <a:pt x="66" y="0"/>
                  </a:cubicBezTo>
                  <a:cubicBezTo>
                    <a:pt x="4" y="0"/>
                    <a:pt x="4" y="0"/>
                    <a:pt x="4" y="0"/>
                  </a:cubicBezTo>
                  <a:cubicBezTo>
                    <a:pt x="2" y="0"/>
                    <a:pt x="0" y="2"/>
                    <a:pt x="0" y="5"/>
                  </a:cubicBezTo>
                  <a:cubicBezTo>
                    <a:pt x="0" y="35"/>
                    <a:pt x="0" y="35"/>
                    <a:pt x="0" y="35"/>
                  </a:cubicBezTo>
                  <a:cubicBezTo>
                    <a:pt x="0" y="38"/>
                    <a:pt x="2" y="40"/>
                    <a:pt x="4" y="40"/>
                  </a:cubicBezTo>
                  <a:cubicBezTo>
                    <a:pt x="82" y="40"/>
                    <a:pt x="82" y="40"/>
                    <a:pt x="82" y="40"/>
                  </a:cubicBezTo>
                  <a:cubicBezTo>
                    <a:pt x="82" y="57"/>
                    <a:pt x="80" y="118"/>
                    <a:pt x="68" y="157"/>
                  </a:cubicBezTo>
                  <a:cubicBezTo>
                    <a:pt x="67" y="159"/>
                    <a:pt x="68" y="162"/>
                    <a:pt x="71" y="163"/>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4" name="Freeform 237"/>
            <p:cNvSpPr/>
            <p:nvPr/>
          </p:nvSpPr>
          <p:spPr bwMode="auto">
            <a:xfrm>
              <a:off x="-2070101" y="4073526"/>
              <a:ext cx="44450" cy="152400"/>
            </a:xfrm>
            <a:custGeom>
              <a:avLst/>
              <a:gdLst>
                <a:gd name="T0" fmla="*/ 3 w 34"/>
                <a:gd name="T1" fmla="*/ 116 h 117"/>
                <a:gd name="T2" fmla="*/ 6 w 34"/>
                <a:gd name="T3" fmla="*/ 117 h 117"/>
                <a:gd name="T4" fmla="*/ 10 w 34"/>
                <a:gd name="T5" fmla="*/ 114 h 117"/>
                <a:gd name="T6" fmla="*/ 34 w 34"/>
                <a:gd name="T7" fmla="*/ 5 h 117"/>
                <a:gd name="T8" fmla="*/ 30 w 34"/>
                <a:gd name="T9" fmla="*/ 0 h 117"/>
                <a:gd name="T10" fmla="*/ 25 w 34"/>
                <a:gd name="T11" fmla="*/ 4 h 117"/>
                <a:gd name="T12" fmla="*/ 2 w 34"/>
                <a:gd name="T13" fmla="*/ 110 h 117"/>
                <a:gd name="T14" fmla="*/ 3 w 34"/>
                <a:gd name="T15" fmla="*/ 116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7">
                  <a:moveTo>
                    <a:pt x="3" y="116"/>
                  </a:moveTo>
                  <a:cubicBezTo>
                    <a:pt x="4" y="117"/>
                    <a:pt x="5" y="117"/>
                    <a:pt x="6" y="117"/>
                  </a:cubicBezTo>
                  <a:cubicBezTo>
                    <a:pt x="7" y="117"/>
                    <a:pt x="9" y="116"/>
                    <a:pt x="10" y="114"/>
                  </a:cubicBezTo>
                  <a:cubicBezTo>
                    <a:pt x="32" y="75"/>
                    <a:pt x="34" y="7"/>
                    <a:pt x="34" y="5"/>
                  </a:cubicBezTo>
                  <a:cubicBezTo>
                    <a:pt x="34" y="2"/>
                    <a:pt x="32" y="0"/>
                    <a:pt x="30" y="0"/>
                  </a:cubicBezTo>
                  <a:cubicBezTo>
                    <a:pt x="27" y="0"/>
                    <a:pt x="25" y="2"/>
                    <a:pt x="25" y="4"/>
                  </a:cubicBezTo>
                  <a:cubicBezTo>
                    <a:pt x="25" y="5"/>
                    <a:pt x="23" y="73"/>
                    <a:pt x="2" y="110"/>
                  </a:cubicBezTo>
                  <a:cubicBezTo>
                    <a:pt x="0" y="112"/>
                    <a:pt x="1" y="115"/>
                    <a:pt x="3" y="116"/>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5" name="Freeform 238"/>
            <p:cNvSpPr/>
            <p:nvPr/>
          </p:nvSpPr>
          <p:spPr bwMode="auto">
            <a:xfrm>
              <a:off x="-1935163" y="3878264"/>
              <a:ext cx="173038" cy="101600"/>
            </a:xfrm>
            <a:custGeom>
              <a:avLst/>
              <a:gdLst>
                <a:gd name="T0" fmla="*/ 3 w 133"/>
                <a:gd name="T1" fmla="*/ 59 h 78"/>
                <a:gd name="T2" fmla="*/ 26 w 133"/>
                <a:gd name="T3" fmla="*/ 77 h 78"/>
                <a:gd name="T4" fmla="*/ 48 w 133"/>
                <a:gd name="T5" fmla="*/ 53 h 78"/>
                <a:gd name="T6" fmla="*/ 45 w 133"/>
                <a:gd name="T7" fmla="*/ 48 h 78"/>
                <a:gd name="T8" fmla="*/ 39 w 133"/>
                <a:gd name="T9" fmla="*/ 51 h 78"/>
                <a:gd name="T10" fmla="*/ 26 w 133"/>
                <a:gd name="T11" fmla="*/ 68 h 78"/>
                <a:gd name="T12" fmla="*/ 11 w 133"/>
                <a:gd name="T13" fmla="*/ 57 h 78"/>
                <a:gd name="T14" fmla="*/ 23 w 133"/>
                <a:gd name="T15" fmla="*/ 39 h 78"/>
                <a:gd name="T16" fmla="*/ 26 w 133"/>
                <a:gd name="T17" fmla="*/ 33 h 78"/>
                <a:gd name="T18" fmla="*/ 30 w 133"/>
                <a:gd name="T19" fmla="*/ 20 h 78"/>
                <a:gd name="T20" fmla="*/ 42 w 133"/>
                <a:gd name="T21" fmla="*/ 23 h 78"/>
                <a:gd name="T22" fmla="*/ 47 w 133"/>
                <a:gd name="T23" fmla="*/ 25 h 78"/>
                <a:gd name="T24" fmla="*/ 51 w 133"/>
                <a:gd name="T25" fmla="*/ 22 h 78"/>
                <a:gd name="T26" fmla="*/ 77 w 133"/>
                <a:gd name="T27" fmla="*/ 11 h 78"/>
                <a:gd name="T28" fmla="*/ 97 w 133"/>
                <a:gd name="T29" fmla="*/ 38 h 78"/>
                <a:gd name="T30" fmla="*/ 99 w 133"/>
                <a:gd name="T31" fmla="*/ 42 h 78"/>
                <a:gd name="T32" fmla="*/ 104 w 133"/>
                <a:gd name="T33" fmla="*/ 42 h 78"/>
                <a:gd name="T34" fmla="*/ 116 w 133"/>
                <a:gd name="T35" fmla="*/ 42 h 78"/>
                <a:gd name="T36" fmla="*/ 122 w 133"/>
                <a:gd name="T37" fmla="*/ 57 h 78"/>
                <a:gd name="T38" fmla="*/ 107 w 133"/>
                <a:gd name="T39" fmla="*/ 69 h 78"/>
                <a:gd name="T40" fmla="*/ 104 w 133"/>
                <a:gd name="T41" fmla="*/ 75 h 78"/>
                <a:gd name="T42" fmla="*/ 108 w 133"/>
                <a:gd name="T43" fmla="*/ 78 h 78"/>
                <a:gd name="T44" fmla="*/ 109 w 133"/>
                <a:gd name="T45" fmla="*/ 78 h 78"/>
                <a:gd name="T46" fmla="*/ 131 w 133"/>
                <a:gd name="T47" fmla="*/ 59 h 78"/>
                <a:gd name="T48" fmla="*/ 121 w 133"/>
                <a:gd name="T49" fmla="*/ 35 h 78"/>
                <a:gd name="T50" fmla="*/ 106 w 133"/>
                <a:gd name="T51" fmla="*/ 32 h 78"/>
                <a:gd name="T52" fmla="*/ 79 w 133"/>
                <a:gd name="T53" fmla="*/ 2 h 78"/>
                <a:gd name="T54" fmla="*/ 45 w 133"/>
                <a:gd name="T55" fmla="*/ 13 h 78"/>
                <a:gd name="T56" fmla="*/ 25 w 133"/>
                <a:gd name="T57" fmla="*/ 12 h 78"/>
                <a:gd name="T58" fmla="*/ 16 w 133"/>
                <a:gd name="T59" fmla="*/ 32 h 78"/>
                <a:gd name="T60" fmla="*/ 3 w 133"/>
                <a:gd name="T61"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78">
                  <a:moveTo>
                    <a:pt x="3" y="59"/>
                  </a:moveTo>
                  <a:cubicBezTo>
                    <a:pt x="5" y="69"/>
                    <a:pt x="15" y="77"/>
                    <a:pt x="26" y="77"/>
                  </a:cubicBezTo>
                  <a:cubicBezTo>
                    <a:pt x="31" y="77"/>
                    <a:pt x="44" y="75"/>
                    <a:pt x="48" y="53"/>
                  </a:cubicBezTo>
                  <a:cubicBezTo>
                    <a:pt x="49" y="51"/>
                    <a:pt x="47" y="48"/>
                    <a:pt x="45" y="48"/>
                  </a:cubicBezTo>
                  <a:cubicBezTo>
                    <a:pt x="42" y="47"/>
                    <a:pt x="40" y="49"/>
                    <a:pt x="39" y="51"/>
                  </a:cubicBezTo>
                  <a:cubicBezTo>
                    <a:pt x="37" y="62"/>
                    <a:pt x="32" y="68"/>
                    <a:pt x="26" y="68"/>
                  </a:cubicBezTo>
                  <a:cubicBezTo>
                    <a:pt x="19" y="68"/>
                    <a:pt x="13" y="63"/>
                    <a:pt x="11" y="57"/>
                  </a:cubicBezTo>
                  <a:cubicBezTo>
                    <a:pt x="10" y="50"/>
                    <a:pt x="14" y="44"/>
                    <a:pt x="23" y="39"/>
                  </a:cubicBezTo>
                  <a:cubicBezTo>
                    <a:pt x="25" y="38"/>
                    <a:pt x="26" y="35"/>
                    <a:pt x="26" y="33"/>
                  </a:cubicBezTo>
                  <a:cubicBezTo>
                    <a:pt x="22" y="25"/>
                    <a:pt x="27" y="21"/>
                    <a:pt x="30" y="20"/>
                  </a:cubicBezTo>
                  <a:cubicBezTo>
                    <a:pt x="34" y="18"/>
                    <a:pt x="39" y="19"/>
                    <a:pt x="42" y="23"/>
                  </a:cubicBezTo>
                  <a:cubicBezTo>
                    <a:pt x="43" y="25"/>
                    <a:pt x="45" y="26"/>
                    <a:pt x="47" y="25"/>
                  </a:cubicBezTo>
                  <a:cubicBezTo>
                    <a:pt x="49" y="25"/>
                    <a:pt x="50" y="24"/>
                    <a:pt x="51" y="22"/>
                  </a:cubicBezTo>
                  <a:cubicBezTo>
                    <a:pt x="53" y="15"/>
                    <a:pt x="66" y="9"/>
                    <a:pt x="77" y="11"/>
                  </a:cubicBezTo>
                  <a:cubicBezTo>
                    <a:pt x="83" y="12"/>
                    <a:pt x="97" y="17"/>
                    <a:pt x="97" y="38"/>
                  </a:cubicBezTo>
                  <a:cubicBezTo>
                    <a:pt x="97" y="40"/>
                    <a:pt x="98" y="41"/>
                    <a:pt x="99" y="42"/>
                  </a:cubicBezTo>
                  <a:cubicBezTo>
                    <a:pt x="100" y="43"/>
                    <a:pt x="102" y="43"/>
                    <a:pt x="104" y="42"/>
                  </a:cubicBezTo>
                  <a:cubicBezTo>
                    <a:pt x="109" y="39"/>
                    <a:pt x="113" y="40"/>
                    <a:pt x="116" y="42"/>
                  </a:cubicBezTo>
                  <a:cubicBezTo>
                    <a:pt x="121" y="46"/>
                    <a:pt x="123" y="52"/>
                    <a:pt x="122" y="57"/>
                  </a:cubicBezTo>
                  <a:cubicBezTo>
                    <a:pt x="121" y="63"/>
                    <a:pt x="116" y="67"/>
                    <a:pt x="107" y="69"/>
                  </a:cubicBezTo>
                  <a:cubicBezTo>
                    <a:pt x="105" y="70"/>
                    <a:pt x="103" y="72"/>
                    <a:pt x="104" y="75"/>
                  </a:cubicBezTo>
                  <a:cubicBezTo>
                    <a:pt x="104" y="77"/>
                    <a:pt x="106" y="78"/>
                    <a:pt x="108" y="78"/>
                  </a:cubicBezTo>
                  <a:cubicBezTo>
                    <a:pt x="109" y="78"/>
                    <a:pt x="109" y="78"/>
                    <a:pt x="109" y="78"/>
                  </a:cubicBezTo>
                  <a:cubicBezTo>
                    <a:pt x="121" y="76"/>
                    <a:pt x="129" y="69"/>
                    <a:pt x="131" y="59"/>
                  </a:cubicBezTo>
                  <a:cubicBezTo>
                    <a:pt x="133" y="50"/>
                    <a:pt x="129" y="40"/>
                    <a:pt x="121" y="35"/>
                  </a:cubicBezTo>
                  <a:cubicBezTo>
                    <a:pt x="117" y="31"/>
                    <a:pt x="111" y="30"/>
                    <a:pt x="106" y="32"/>
                  </a:cubicBezTo>
                  <a:cubicBezTo>
                    <a:pt x="104" y="16"/>
                    <a:pt x="94" y="5"/>
                    <a:pt x="79" y="2"/>
                  </a:cubicBezTo>
                  <a:cubicBezTo>
                    <a:pt x="65" y="0"/>
                    <a:pt x="52" y="5"/>
                    <a:pt x="45" y="13"/>
                  </a:cubicBezTo>
                  <a:cubicBezTo>
                    <a:pt x="40" y="9"/>
                    <a:pt x="32" y="9"/>
                    <a:pt x="25" y="12"/>
                  </a:cubicBezTo>
                  <a:cubicBezTo>
                    <a:pt x="19" y="15"/>
                    <a:pt x="14" y="22"/>
                    <a:pt x="16" y="32"/>
                  </a:cubicBezTo>
                  <a:cubicBezTo>
                    <a:pt x="5" y="39"/>
                    <a:pt x="0" y="49"/>
                    <a:pt x="3" y="5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6" name="Freeform 239"/>
            <p:cNvSpPr/>
            <p:nvPr/>
          </p:nvSpPr>
          <p:spPr bwMode="auto">
            <a:xfrm>
              <a:off x="-2062163" y="3881439"/>
              <a:ext cx="131763" cy="120650"/>
            </a:xfrm>
            <a:custGeom>
              <a:avLst/>
              <a:gdLst>
                <a:gd name="T0" fmla="*/ 13 w 102"/>
                <a:gd name="T1" fmla="*/ 90 h 93"/>
                <a:gd name="T2" fmla="*/ 22 w 102"/>
                <a:gd name="T3" fmla="*/ 93 h 93"/>
                <a:gd name="T4" fmla="*/ 27 w 102"/>
                <a:gd name="T5" fmla="*/ 92 h 93"/>
                <a:gd name="T6" fmla="*/ 29 w 102"/>
                <a:gd name="T7" fmla="*/ 86 h 93"/>
                <a:gd name="T8" fmla="*/ 23 w 102"/>
                <a:gd name="T9" fmla="*/ 84 h 93"/>
                <a:gd name="T10" fmla="*/ 18 w 102"/>
                <a:gd name="T11" fmla="*/ 82 h 93"/>
                <a:gd name="T12" fmla="*/ 11 w 102"/>
                <a:gd name="T13" fmla="*/ 67 h 93"/>
                <a:gd name="T14" fmla="*/ 25 w 102"/>
                <a:gd name="T15" fmla="*/ 54 h 93"/>
                <a:gd name="T16" fmla="*/ 28 w 102"/>
                <a:gd name="T17" fmla="*/ 52 h 93"/>
                <a:gd name="T18" fmla="*/ 28 w 102"/>
                <a:gd name="T19" fmla="*/ 49 h 93"/>
                <a:gd name="T20" fmla="*/ 37 w 102"/>
                <a:gd name="T21" fmla="*/ 21 h 93"/>
                <a:gd name="T22" fmla="*/ 60 w 102"/>
                <a:gd name="T23" fmla="*/ 22 h 93"/>
                <a:gd name="T24" fmla="*/ 65 w 102"/>
                <a:gd name="T25" fmla="*/ 24 h 93"/>
                <a:gd name="T26" fmla="*/ 68 w 102"/>
                <a:gd name="T27" fmla="*/ 21 h 93"/>
                <a:gd name="T28" fmla="*/ 81 w 102"/>
                <a:gd name="T29" fmla="*/ 9 h 93"/>
                <a:gd name="T30" fmla="*/ 92 w 102"/>
                <a:gd name="T31" fmla="*/ 22 h 93"/>
                <a:gd name="T32" fmla="*/ 98 w 102"/>
                <a:gd name="T33" fmla="*/ 25 h 93"/>
                <a:gd name="T34" fmla="*/ 101 w 102"/>
                <a:gd name="T35" fmla="*/ 19 h 93"/>
                <a:gd name="T36" fmla="*/ 81 w 102"/>
                <a:gd name="T37" fmla="*/ 0 h 93"/>
                <a:gd name="T38" fmla="*/ 62 w 102"/>
                <a:gd name="T39" fmla="*/ 12 h 93"/>
                <a:gd name="T40" fmla="*/ 33 w 102"/>
                <a:gd name="T41" fmla="*/ 13 h 93"/>
                <a:gd name="T42" fmla="*/ 18 w 102"/>
                <a:gd name="T43" fmla="*/ 48 h 93"/>
                <a:gd name="T44" fmla="*/ 2 w 102"/>
                <a:gd name="T45" fmla="*/ 66 h 93"/>
                <a:gd name="T46" fmla="*/ 13 w 102"/>
                <a:gd name="T4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93">
                  <a:moveTo>
                    <a:pt x="13" y="90"/>
                  </a:moveTo>
                  <a:cubicBezTo>
                    <a:pt x="16" y="92"/>
                    <a:pt x="19" y="93"/>
                    <a:pt x="22" y="93"/>
                  </a:cubicBezTo>
                  <a:cubicBezTo>
                    <a:pt x="24" y="93"/>
                    <a:pt x="25" y="93"/>
                    <a:pt x="27" y="92"/>
                  </a:cubicBezTo>
                  <a:cubicBezTo>
                    <a:pt x="29" y="91"/>
                    <a:pt x="30" y="89"/>
                    <a:pt x="29" y="86"/>
                  </a:cubicBezTo>
                  <a:cubicBezTo>
                    <a:pt x="28" y="84"/>
                    <a:pt x="25" y="83"/>
                    <a:pt x="23" y="84"/>
                  </a:cubicBezTo>
                  <a:cubicBezTo>
                    <a:pt x="22" y="84"/>
                    <a:pt x="20" y="84"/>
                    <a:pt x="18" y="82"/>
                  </a:cubicBezTo>
                  <a:cubicBezTo>
                    <a:pt x="14" y="79"/>
                    <a:pt x="10" y="73"/>
                    <a:pt x="11" y="67"/>
                  </a:cubicBezTo>
                  <a:cubicBezTo>
                    <a:pt x="12" y="61"/>
                    <a:pt x="19" y="57"/>
                    <a:pt x="25" y="54"/>
                  </a:cubicBezTo>
                  <a:cubicBezTo>
                    <a:pt x="26" y="54"/>
                    <a:pt x="27" y="53"/>
                    <a:pt x="28" y="52"/>
                  </a:cubicBezTo>
                  <a:cubicBezTo>
                    <a:pt x="28" y="51"/>
                    <a:pt x="28" y="50"/>
                    <a:pt x="28" y="49"/>
                  </a:cubicBezTo>
                  <a:cubicBezTo>
                    <a:pt x="22" y="32"/>
                    <a:pt x="31" y="24"/>
                    <a:pt x="37" y="21"/>
                  </a:cubicBezTo>
                  <a:cubicBezTo>
                    <a:pt x="47" y="17"/>
                    <a:pt x="58" y="18"/>
                    <a:pt x="60" y="22"/>
                  </a:cubicBezTo>
                  <a:cubicBezTo>
                    <a:pt x="61" y="23"/>
                    <a:pt x="63" y="24"/>
                    <a:pt x="65" y="24"/>
                  </a:cubicBezTo>
                  <a:cubicBezTo>
                    <a:pt x="66" y="23"/>
                    <a:pt x="68" y="22"/>
                    <a:pt x="68" y="21"/>
                  </a:cubicBezTo>
                  <a:cubicBezTo>
                    <a:pt x="71" y="13"/>
                    <a:pt x="76" y="9"/>
                    <a:pt x="81" y="9"/>
                  </a:cubicBezTo>
                  <a:cubicBezTo>
                    <a:pt x="86" y="10"/>
                    <a:pt x="91" y="14"/>
                    <a:pt x="92" y="22"/>
                  </a:cubicBezTo>
                  <a:cubicBezTo>
                    <a:pt x="93" y="24"/>
                    <a:pt x="96" y="26"/>
                    <a:pt x="98" y="25"/>
                  </a:cubicBezTo>
                  <a:cubicBezTo>
                    <a:pt x="101" y="24"/>
                    <a:pt x="102" y="22"/>
                    <a:pt x="101" y="19"/>
                  </a:cubicBezTo>
                  <a:cubicBezTo>
                    <a:pt x="98" y="8"/>
                    <a:pt x="91" y="0"/>
                    <a:pt x="81" y="0"/>
                  </a:cubicBezTo>
                  <a:cubicBezTo>
                    <a:pt x="74" y="0"/>
                    <a:pt x="67" y="4"/>
                    <a:pt x="62" y="12"/>
                  </a:cubicBezTo>
                  <a:cubicBezTo>
                    <a:pt x="55" y="7"/>
                    <a:pt x="42" y="8"/>
                    <a:pt x="33" y="13"/>
                  </a:cubicBezTo>
                  <a:cubicBezTo>
                    <a:pt x="22" y="18"/>
                    <a:pt x="13" y="30"/>
                    <a:pt x="18" y="48"/>
                  </a:cubicBezTo>
                  <a:cubicBezTo>
                    <a:pt x="6" y="53"/>
                    <a:pt x="2" y="61"/>
                    <a:pt x="2" y="66"/>
                  </a:cubicBezTo>
                  <a:cubicBezTo>
                    <a:pt x="0" y="76"/>
                    <a:pt x="6" y="85"/>
                    <a:pt x="13" y="9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7" name="Freeform 240"/>
            <p:cNvSpPr/>
            <p:nvPr/>
          </p:nvSpPr>
          <p:spPr bwMode="auto">
            <a:xfrm>
              <a:off x="-1851026" y="3940176"/>
              <a:ext cx="44450" cy="26988"/>
            </a:xfrm>
            <a:custGeom>
              <a:avLst/>
              <a:gdLst>
                <a:gd name="T0" fmla="*/ 9 w 34"/>
                <a:gd name="T1" fmla="*/ 21 h 21"/>
                <a:gd name="T2" fmla="*/ 33 w 34"/>
                <a:gd name="T3" fmla="*/ 7 h 21"/>
                <a:gd name="T4" fmla="*/ 31 w 34"/>
                <a:gd name="T5" fmla="*/ 1 h 21"/>
                <a:gd name="T6" fmla="*/ 25 w 34"/>
                <a:gd name="T7" fmla="*/ 3 h 21"/>
                <a:gd name="T8" fmla="*/ 6 w 34"/>
                <a:gd name="T9" fmla="*/ 11 h 21"/>
                <a:gd name="T10" fmla="*/ 1 w 34"/>
                <a:gd name="T11" fmla="*/ 15 h 21"/>
                <a:gd name="T12" fmla="*/ 5 w 34"/>
                <a:gd name="T13" fmla="*/ 21 h 21"/>
                <a:gd name="T14" fmla="*/ 9 w 3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9" y="21"/>
                  </a:moveTo>
                  <a:cubicBezTo>
                    <a:pt x="15" y="21"/>
                    <a:pt x="27" y="19"/>
                    <a:pt x="33" y="7"/>
                  </a:cubicBezTo>
                  <a:cubicBezTo>
                    <a:pt x="34" y="5"/>
                    <a:pt x="33" y="2"/>
                    <a:pt x="31" y="1"/>
                  </a:cubicBezTo>
                  <a:cubicBezTo>
                    <a:pt x="29" y="0"/>
                    <a:pt x="26" y="1"/>
                    <a:pt x="25" y="3"/>
                  </a:cubicBezTo>
                  <a:cubicBezTo>
                    <a:pt x="19" y="13"/>
                    <a:pt x="7" y="12"/>
                    <a:pt x="6" y="11"/>
                  </a:cubicBezTo>
                  <a:cubicBezTo>
                    <a:pt x="4" y="11"/>
                    <a:pt x="1" y="13"/>
                    <a:pt x="1" y="15"/>
                  </a:cubicBezTo>
                  <a:cubicBezTo>
                    <a:pt x="0" y="18"/>
                    <a:pt x="2" y="20"/>
                    <a:pt x="5" y="21"/>
                  </a:cubicBezTo>
                  <a:cubicBezTo>
                    <a:pt x="5" y="21"/>
                    <a:pt x="6" y="21"/>
                    <a:pt x="9" y="21"/>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30" name="Freeform 241"/>
            <p:cNvSpPr/>
            <p:nvPr/>
          </p:nvSpPr>
          <p:spPr bwMode="auto">
            <a:xfrm>
              <a:off x="-1979613" y="3954464"/>
              <a:ext cx="34925" cy="49213"/>
            </a:xfrm>
            <a:custGeom>
              <a:avLst/>
              <a:gdLst>
                <a:gd name="T0" fmla="*/ 6 w 27"/>
                <a:gd name="T1" fmla="*/ 29 h 38"/>
                <a:gd name="T2" fmla="*/ 6 w 27"/>
                <a:gd name="T3" fmla="*/ 29 h 38"/>
                <a:gd name="T4" fmla="*/ 2 w 27"/>
                <a:gd name="T5" fmla="*/ 33 h 38"/>
                <a:gd name="T6" fmla="*/ 6 w 27"/>
                <a:gd name="T7" fmla="*/ 38 h 38"/>
                <a:gd name="T8" fmla="*/ 6 w 27"/>
                <a:gd name="T9" fmla="*/ 38 h 38"/>
                <a:gd name="T10" fmla="*/ 24 w 27"/>
                <a:gd name="T11" fmla="*/ 28 h 38"/>
                <a:gd name="T12" fmla="*/ 22 w 27"/>
                <a:gd name="T13" fmla="*/ 9 h 38"/>
                <a:gd name="T14" fmla="*/ 5 w 27"/>
                <a:gd name="T15" fmla="*/ 1 h 38"/>
                <a:gd name="T16" fmla="*/ 1 w 27"/>
                <a:gd name="T17" fmla="*/ 6 h 38"/>
                <a:gd name="T18" fmla="*/ 6 w 27"/>
                <a:gd name="T19" fmla="*/ 10 h 38"/>
                <a:gd name="T20" fmla="*/ 15 w 27"/>
                <a:gd name="T21" fmla="*/ 14 h 38"/>
                <a:gd name="T22" fmla="*/ 15 w 27"/>
                <a:gd name="T23" fmla="*/ 24 h 38"/>
                <a:gd name="T24" fmla="*/ 6 w 27"/>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6" y="29"/>
                  </a:moveTo>
                  <a:cubicBezTo>
                    <a:pt x="6" y="29"/>
                    <a:pt x="6" y="29"/>
                    <a:pt x="6" y="29"/>
                  </a:cubicBezTo>
                  <a:cubicBezTo>
                    <a:pt x="4" y="29"/>
                    <a:pt x="2" y="31"/>
                    <a:pt x="2" y="33"/>
                  </a:cubicBezTo>
                  <a:cubicBezTo>
                    <a:pt x="2" y="36"/>
                    <a:pt x="4" y="38"/>
                    <a:pt x="6" y="38"/>
                  </a:cubicBezTo>
                  <a:cubicBezTo>
                    <a:pt x="6" y="38"/>
                    <a:pt x="6" y="38"/>
                    <a:pt x="6" y="38"/>
                  </a:cubicBezTo>
                  <a:cubicBezTo>
                    <a:pt x="14" y="38"/>
                    <a:pt x="20" y="34"/>
                    <a:pt x="24" y="28"/>
                  </a:cubicBezTo>
                  <a:cubicBezTo>
                    <a:pt x="27" y="22"/>
                    <a:pt x="26" y="15"/>
                    <a:pt x="22" y="9"/>
                  </a:cubicBezTo>
                  <a:cubicBezTo>
                    <a:pt x="18" y="3"/>
                    <a:pt x="12" y="0"/>
                    <a:pt x="5" y="1"/>
                  </a:cubicBezTo>
                  <a:cubicBezTo>
                    <a:pt x="2" y="2"/>
                    <a:pt x="0" y="4"/>
                    <a:pt x="1" y="6"/>
                  </a:cubicBezTo>
                  <a:cubicBezTo>
                    <a:pt x="1" y="9"/>
                    <a:pt x="3" y="11"/>
                    <a:pt x="6" y="10"/>
                  </a:cubicBezTo>
                  <a:cubicBezTo>
                    <a:pt x="11" y="10"/>
                    <a:pt x="13" y="12"/>
                    <a:pt x="15" y="14"/>
                  </a:cubicBezTo>
                  <a:cubicBezTo>
                    <a:pt x="17" y="17"/>
                    <a:pt x="17" y="21"/>
                    <a:pt x="15" y="24"/>
                  </a:cubicBezTo>
                  <a:cubicBezTo>
                    <a:pt x="14" y="27"/>
                    <a:pt x="11" y="29"/>
                    <a:pt x="6" y="2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aphicFrame>
        <p:nvGraphicFramePr>
          <p:cNvPr id="23" name="Chart 3">
            <a:extLst>
              <a:ext uri="{FF2B5EF4-FFF2-40B4-BE49-F238E27FC236}">
                <a16:creationId xmlns="" xmlns:a16="http://schemas.microsoft.com/office/drawing/2014/main" id="{50C7647A-AC92-D92C-09DB-40752EF4652F}"/>
              </a:ext>
            </a:extLst>
          </p:cNvPr>
          <p:cNvGraphicFramePr/>
          <p:nvPr>
            <p:custDataLst>
              <p:tags r:id="rId35"/>
            </p:custDataLst>
            <p:extLst>
              <p:ext uri="{D42A27DB-BD31-4B8C-83A1-F6EECF244321}">
                <p14:modId xmlns:p14="http://schemas.microsoft.com/office/powerpoint/2010/main" val="3420446337"/>
              </p:ext>
            </p:extLst>
          </p:nvPr>
        </p:nvGraphicFramePr>
        <p:xfrm>
          <a:off x="880372" y="1824038"/>
          <a:ext cx="2166938" cy="2705100"/>
        </p:xfrm>
        <a:graphic>
          <a:graphicData uri="http://schemas.openxmlformats.org/drawingml/2006/chart">
            <c:chart xmlns:c="http://schemas.openxmlformats.org/drawingml/2006/chart" xmlns:r="http://schemas.openxmlformats.org/officeDocument/2006/relationships" r:id="rId49"/>
          </a:graphicData>
        </a:graphic>
      </p:graphicFrame>
      <p:graphicFrame>
        <p:nvGraphicFramePr>
          <p:cNvPr id="25" name="Chart 3">
            <a:extLst>
              <a:ext uri="{FF2B5EF4-FFF2-40B4-BE49-F238E27FC236}">
                <a16:creationId xmlns="" xmlns:a16="http://schemas.microsoft.com/office/drawing/2014/main" id="{1BC51861-F954-6BB5-EEF4-D2A9179B18CC}"/>
              </a:ext>
            </a:extLst>
          </p:cNvPr>
          <p:cNvGraphicFramePr/>
          <p:nvPr>
            <p:custDataLst>
              <p:tags r:id="rId36"/>
            </p:custDataLst>
            <p:extLst>
              <p:ext uri="{D42A27DB-BD31-4B8C-83A1-F6EECF244321}">
                <p14:modId xmlns:p14="http://schemas.microsoft.com/office/powerpoint/2010/main" val="2663498335"/>
              </p:ext>
            </p:extLst>
          </p:nvPr>
        </p:nvGraphicFramePr>
        <p:xfrm>
          <a:off x="239022" y="1223963"/>
          <a:ext cx="1373188" cy="3305175"/>
        </p:xfrm>
        <a:graphic>
          <a:graphicData uri="http://schemas.openxmlformats.org/drawingml/2006/chart">
            <c:chart xmlns:c="http://schemas.openxmlformats.org/drawingml/2006/chart" xmlns:r="http://schemas.openxmlformats.org/officeDocument/2006/relationships" r:id="rId50"/>
          </a:graphicData>
        </a:graphic>
      </p:graphicFrame>
      <p:graphicFrame>
        <p:nvGraphicFramePr>
          <p:cNvPr id="26" name="Chart 3">
            <a:extLst>
              <a:ext uri="{FF2B5EF4-FFF2-40B4-BE49-F238E27FC236}">
                <a16:creationId xmlns="" xmlns:a16="http://schemas.microsoft.com/office/drawing/2014/main" id="{17580598-062C-94F9-DD1E-F382A6AD278E}"/>
              </a:ext>
            </a:extLst>
          </p:cNvPr>
          <p:cNvGraphicFramePr/>
          <p:nvPr>
            <p:custDataLst>
              <p:tags r:id="rId37"/>
            </p:custDataLst>
            <p:extLst>
              <p:ext uri="{D42A27DB-BD31-4B8C-83A1-F6EECF244321}">
                <p14:modId xmlns:p14="http://schemas.microsoft.com/office/powerpoint/2010/main" val="977710134"/>
              </p:ext>
            </p:extLst>
          </p:nvPr>
        </p:nvGraphicFramePr>
        <p:xfrm>
          <a:off x="1978922" y="2965450"/>
          <a:ext cx="3278188" cy="1563688"/>
        </p:xfrm>
        <a:graphic>
          <a:graphicData uri="http://schemas.openxmlformats.org/drawingml/2006/chart">
            <c:chart xmlns:c="http://schemas.openxmlformats.org/drawingml/2006/chart" xmlns:r="http://schemas.openxmlformats.org/officeDocument/2006/relationships" r:id="rId51"/>
          </a:graphicData>
        </a:graphic>
      </p:graphicFrame>
      <p:graphicFrame>
        <p:nvGraphicFramePr>
          <p:cNvPr id="28" name="Chart 3">
            <a:extLst>
              <a:ext uri="{FF2B5EF4-FFF2-40B4-BE49-F238E27FC236}">
                <a16:creationId xmlns="" xmlns:a16="http://schemas.microsoft.com/office/drawing/2014/main" id="{4E87C3EB-CFF3-103F-D8F0-02016697F4E3}"/>
              </a:ext>
            </a:extLst>
          </p:cNvPr>
          <p:cNvGraphicFramePr/>
          <p:nvPr>
            <p:custDataLst>
              <p:tags r:id="rId38"/>
            </p:custDataLst>
            <p:extLst>
              <p:ext uri="{D42A27DB-BD31-4B8C-83A1-F6EECF244321}">
                <p14:modId xmlns:p14="http://schemas.microsoft.com/office/powerpoint/2010/main" val="4197875242"/>
              </p:ext>
            </p:extLst>
          </p:nvPr>
        </p:nvGraphicFramePr>
        <p:xfrm>
          <a:off x="1766804" y="2852738"/>
          <a:ext cx="2266343" cy="1676400"/>
        </p:xfrm>
        <a:graphic>
          <a:graphicData uri="http://schemas.openxmlformats.org/drawingml/2006/chart">
            <c:chart xmlns:c="http://schemas.openxmlformats.org/drawingml/2006/chart" xmlns:r="http://schemas.openxmlformats.org/officeDocument/2006/relationships" r:id="rId52"/>
          </a:graphicData>
        </a:graphic>
      </p:graphicFrame>
      <p:sp>
        <p:nvSpPr>
          <p:cNvPr id="29" name="Freeform 140">
            <a:extLst>
              <a:ext uri="{FF2B5EF4-FFF2-40B4-BE49-F238E27FC236}">
                <a16:creationId xmlns="" xmlns:a16="http://schemas.microsoft.com/office/drawing/2014/main" id="{1207A322-63AF-0815-A260-6F839282FDDB}"/>
              </a:ext>
            </a:extLst>
          </p:cNvPr>
          <p:cNvSpPr/>
          <p:nvPr/>
        </p:nvSpPr>
        <p:spPr>
          <a:xfrm>
            <a:off x="426347" y="1073150"/>
            <a:ext cx="5380038" cy="3838575"/>
          </a:xfrm>
          <a:custGeom>
            <a:avLst/>
            <a:gdLst>
              <a:gd name="connsiteX0" fmla="*/ 0 w 937260"/>
              <a:gd name="connsiteY0" fmla="*/ 0 h 350520"/>
              <a:gd name="connsiteX1" fmla="*/ 0 w 937260"/>
              <a:gd name="connsiteY1" fmla="*/ 350520 h 350520"/>
              <a:gd name="connsiteX2" fmla="*/ 937260 w 937260"/>
              <a:gd name="connsiteY2" fmla="*/ 350520 h 350520"/>
            </a:gdLst>
            <a:ahLst/>
            <a:cxnLst>
              <a:cxn ang="0">
                <a:pos x="connsiteX0" y="connsiteY0"/>
              </a:cxn>
              <a:cxn ang="0">
                <a:pos x="connsiteX1" y="connsiteY1"/>
              </a:cxn>
              <a:cxn ang="0">
                <a:pos x="connsiteX2" y="connsiteY2"/>
              </a:cxn>
            </a:cxnLst>
            <a:rect l="l" t="t" r="r" b="b"/>
            <a:pathLst>
              <a:path w="937260" h="350520">
                <a:moveTo>
                  <a:pt x="0" y="0"/>
                </a:moveTo>
                <a:lnTo>
                  <a:pt x="0" y="350520"/>
                </a:lnTo>
                <a:lnTo>
                  <a:pt x="937260" y="350520"/>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defTabSz="583170">
              <a:spcAft>
                <a:spcPts val="300"/>
              </a:spcAft>
              <a:buFont typeface="Arial" panose="020B0604020202020204" pitchFamily="34" charset="0"/>
              <a:buNone/>
            </a:pPr>
            <a:endParaRPr lang="da-DK" sz="1200" dirty="0">
              <a:solidFill>
                <a:schemeClr val="accent1"/>
              </a:solidFill>
            </a:endParaRPr>
          </a:p>
        </p:txBody>
      </p:sp>
      <p:graphicFrame>
        <p:nvGraphicFramePr>
          <p:cNvPr id="31" name="Chart 3">
            <a:extLst>
              <a:ext uri="{FF2B5EF4-FFF2-40B4-BE49-F238E27FC236}">
                <a16:creationId xmlns="" xmlns:a16="http://schemas.microsoft.com/office/drawing/2014/main" id="{038EEACF-9556-1106-14C9-F023D0EB3B1C}"/>
              </a:ext>
            </a:extLst>
          </p:cNvPr>
          <p:cNvGraphicFramePr/>
          <p:nvPr>
            <p:custDataLst>
              <p:tags r:id="rId39"/>
            </p:custDataLst>
            <p:extLst>
              <p:ext uri="{D42A27DB-BD31-4B8C-83A1-F6EECF244321}">
                <p14:modId xmlns:p14="http://schemas.microsoft.com/office/powerpoint/2010/main" val="4282073085"/>
              </p:ext>
            </p:extLst>
          </p:nvPr>
        </p:nvGraphicFramePr>
        <p:xfrm>
          <a:off x="6555004" y="1584561"/>
          <a:ext cx="2906712" cy="3011487"/>
        </p:xfrm>
        <a:graphic>
          <a:graphicData uri="http://schemas.openxmlformats.org/drawingml/2006/chart">
            <c:chart xmlns:c="http://schemas.openxmlformats.org/drawingml/2006/chart" xmlns:r="http://schemas.openxmlformats.org/officeDocument/2006/relationships" r:id="rId53"/>
          </a:graphicData>
        </a:graphic>
      </p:graphicFrame>
    </p:spTree>
    <p:extLst>
      <p:ext uri="{BB962C8B-B14F-4D97-AF65-F5344CB8AC3E}">
        <p14:creationId xmlns:p14="http://schemas.microsoft.com/office/powerpoint/2010/main" val="125638277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8.0.23"/>
  <p:tag name="AS_OS" val="Unix 6.1.158.178"/>
  <p:tag name="AS_RELEASE_DATE" val="2024.11.14"/>
  <p:tag name="AS_TITLE" val="Aspose.Slides for .NET6"/>
  <p:tag name="AS_VERSION" val="24.11"/>
  <p:tag name="THINKCELLPRESENTATIONDONOTDELETE" val="&lt;?xml version=&quot;1.0&quot; encoding=&quot;UTF-16&quot; standalone=&quot;yes&quot;?&gt;&lt;root reqver=&quot;25060&quot;&gt;&lt;version val=&quot;28176&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gRpwAxi8ehQR1rQ.V_pQ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QVkjEOtiQnJg5tCjyTSMK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KzTBGkoUQe9jit.36wuY0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n6bXcvelaaIdc8xalDGF3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IjRmmfFd__llPwkSjgp9B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XhifcGQW9EykCBpFVlYYL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Ay8kx0oBkFyY4mm_4Wl7Q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iCRyQuLNsmC_0bD9571_2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QVkjEOtiQnJg5tCjyTSMK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YrVYNZPJS.QEb_617ZS30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lbwm7nEqw69AhGmOstLN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wit99C1bymIj23jMItQ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SLKTCLTHOBehd453uwsD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SLKTCLTHOBehd453uwsD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woToYQIXGIobRMPAlZ_eA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WCRlhWQQBkbCbp2wE7OSC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0kEcnImgNQlI91W_P27w.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7.R4ZzTY6X5BW3ZhJSPN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wit99C1bymIj23jMItQu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qUk84ZiCtoCvcetplB13F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16ktlHffBx_CKHn9Eamh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Ur4ry0HoZrCtzh0meH9l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6bV7PYFAPpnOtMBelAnJn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lQ68A9tUb0RfAlucpQ_tu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ZZ1mHBxo4oqSZ1TDsZM59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36In1lhGjL8WePx7TDGp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Pchu3jCPOFEdaIsrxVj8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vOPi9utlK99nESZLfWdS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1PKeqr.FV0AaCrRFZj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Vefot0.3nZaLk8L.vK8C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rzp1SB3BpwhB1wLKJyw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1Ja2VtF3sLgboZyfRCZt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RkIW54hOIhIUvm22Qayv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B7NYRvB.IFXxWL52p3wiZ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JL9VxJHVm32SFmYwWjJn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mqb2aB3jhpPiBjtmUNDF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9fX.7Q5HGrdQSrmF0Jjv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PSDnxITDupO8za5A1Me6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okMIRAzytQkso8oqJt1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1bioJhunBOzGScjAnT7h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_Gy73CSfHc0NFd_ep9Yv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Qgr3iBGGBFLsNXoOUWzT9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2Ieg_H54KCdpB0MPx1XO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XCMDeSvUTIQaiCtXzuSo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Th3_ZHC7K_ZBhzz_Te3FC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r5me7.QmYty.8gTu_1KYE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W1aLEwNiAc8a0sp017gI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psvsq7qKzlmFZkk_Ewxn_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WCRlhWQQBkbCbp2wE7OS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qUk84ZiCtoCvcetplB13F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6bV7PYFAPpnOtMBelAnJn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Z1mHBxo4oqSZ1TDsZM59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mqb2aB3jhpPiBjtmUNDF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nSLKTCLTHOBehd453uwsD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oToYQIXGIobRMPAlZ_eA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nSLKTCLTHOBehd453uwsD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RRVbKP3nMMn8MdHtGOso8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YzIr57MgpGTPy3UBfQsu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p3ozX7Db0aDRkh97t5AlY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dyIKCLiazkJjrt_CehGFg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q2tc.U3IlsYbQXAIXj1C9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v.z3GG1TBvJWIDg0Lx3l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iCRyQuLNsmC_0bD9571_2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dLlS4r_rvvmPucfZc9Nc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DFlhGc4RGspAlDtiZ1XAC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6KIBJEakvyd3agM5vpkXE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sIvhwDYTKTQ8r0R7hNrQ.w"/>
</p:tagLst>
</file>

<file path=ppt/theme/theme1.xml><?xml version="1.0" encoding="utf-8"?>
<a:theme xmlns:a="http://schemas.openxmlformats.org/drawingml/2006/main" name="ERG">
  <a:themeElements>
    <a:clrScheme name="ERG Final">
      <a:dk1>
        <a:srgbClr val="32373C"/>
      </a:dk1>
      <a:lt1>
        <a:srgbClr val="FFFFFF"/>
      </a:lt1>
      <a:dk2>
        <a:srgbClr val="5A6469"/>
      </a:dk2>
      <a:lt2>
        <a:srgbClr val="FFFFFF"/>
      </a:lt2>
      <a:accent1>
        <a:srgbClr val="EF7F1A"/>
      </a:accent1>
      <a:accent2>
        <a:srgbClr val="FF9E29"/>
      </a:accent2>
      <a:accent3>
        <a:srgbClr val="32373C"/>
      </a:accent3>
      <a:accent4>
        <a:srgbClr val="5A6469"/>
      </a:accent4>
      <a:accent5>
        <a:srgbClr val="003751"/>
      </a:accent5>
      <a:accent6>
        <a:srgbClr val="DB1516"/>
      </a:accent6>
      <a:hlink>
        <a:srgbClr val="008E22"/>
      </a:hlink>
      <a:folHlink>
        <a:srgbClr val="009FBB"/>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95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9525">
          <a:solidFill>
            <a:schemeClr val="tx2"/>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bodyPr lIns="0" tIns="0" rIns="0" bIns="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D794720A19038744BE4039F7392C9B77" ma:contentTypeVersion="10" ma:contentTypeDescription="Создание документа." ma:contentTypeScope="" ma:versionID="30c03a8721c12eacc24a4a6a7491c350">
  <xsd:schema xmlns:xsd="http://www.w3.org/2001/XMLSchema" xmlns:xs="http://www.w3.org/2001/XMLSchema" xmlns:p="http://schemas.microsoft.com/office/2006/metadata/properties" targetNamespace="http://schemas.microsoft.com/office/2006/metadata/properties" ma:root="true" ma:fieldsID="02f955febea7e716b4e91cddba1711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Policy Auditing</Name>
    <Synchronization>Synchronous</Synchronization>
    <Type>10001</Type>
    <SequenceNumber>1100</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Version=15.0.0.0, Culture=neutral, PublicKeyToken=71e9bce111e9429c</Assembly>
    <Class>Microsoft.Office.RecordsManagement.Internal.AuditHandler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428FF1-E99D-4EF7-A766-214CFC74A51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DF3B93DC-082C-4AC1-8475-3734DF014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BE9259E-8913-4708-9914-EFCBA75FBF0B}">
  <ds:schemaRefs>
    <ds:schemaRef ds:uri="http://schemas.microsoft.com/office/2006/metadata/customXsn"/>
  </ds:schemaRefs>
</ds:datastoreItem>
</file>

<file path=customXml/itemProps4.xml><?xml version="1.0" encoding="utf-8"?>
<ds:datastoreItem xmlns:ds="http://schemas.openxmlformats.org/officeDocument/2006/customXml" ds:itemID="{A05551B4-AD16-4790-82A0-136B53B46222}">
  <ds:schemaRefs>
    <ds:schemaRef ds:uri="http://schemas.microsoft.com/sharepoint/events"/>
  </ds:schemaRefs>
</ds:datastoreItem>
</file>

<file path=customXml/itemProps5.xml><?xml version="1.0" encoding="utf-8"?>
<ds:datastoreItem xmlns:ds="http://schemas.openxmlformats.org/officeDocument/2006/customXml" ds:itemID="{659FDFC5-1C9A-462A-8FAB-67717836E0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39811</TotalTime>
  <Words>2544</Words>
  <Application>Microsoft Office PowerPoint</Application>
  <PresentationFormat>Широкоэкранный</PresentationFormat>
  <Paragraphs>715</Paragraphs>
  <Slides>13</Slides>
  <Notes>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23" baseType="lpstr">
      <vt:lpstr>Arial</vt:lpstr>
      <vt:lpstr>Arial (Основной текст)</vt:lpstr>
      <vt:lpstr>Calibri</vt:lpstr>
      <vt:lpstr>Montserrat</vt:lpstr>
      <vt:lpstr>Open Sans</vt:lpstr>
      <vt:lpstr>Times New Roman</vt:lpstr>
      <vt:lpstr>Verdana</vt:lpstr>
      <vt:lpstr>Wingdings</vt:lpstr>
      <vt:lpstr>ERG</vt:lpstr>
      <vt:lpstr>Слайд think-cell</vt:lpstr>
      <vt:lpstr>Презентация PowerPoint</vt:lpstr>
      <vt:lpstr>Жалпы мәліметтер </vt:lpstr>
      <vt:lpstr>Инвестициялық бағдарламаның орындалуы туралы ақпарат</vt:lpstr>
      <vt:lpstr> 2025 жылдың (1/2) қорытындысы бойынша бекітілген инвестициялық бағдарламаның орындалуы туралы ақпарат </vt:lpstr>
      <vt:lpstr> 2025 жылдың (2/2) қорытындысы бойынша бекітілген инвестициялық бағдарламаның орындалуы туралы ақпарат </vt:lpstr>
      <vt:lpstr>"Качары кені" АҚ жылу энергиясын өндіру жөніндегі 2023 - 2027 жылдарға арналған инвестициялық бағдарламасы</vt:lpstr>
      <vt:lpstr>Қашар кентінің 2025 жылдың қорытындысы бойынша жылу энергиясын өндіру жөніндегі қызметке бекітілген тарифтік сметаның бап бойынша орындалуы туралы ақпарат</vt:lpstr>
      <vt:lpstr>Реттелетін қызметтердің сапасы мен сенімділігі көрсеткіштерінің сақталуы және 2025 жылдың қорытындысы бойынша қызмет тиімділігінің көрсеткіштеріне қол жеткізу туралы ақпарат </vt:lpstr>
      <vt:lpstr>2025 жылдың қорытындысы бойынша реттелетін қызметтің негізгі қаржы-экономикалық көрсеткіштері туралы ұсынылған реттелетін қызметтердің көлемі туралы ақпарат</vt:lpstr>
      <vt:lpstr>Реттеліп көрсетілетін қызметтерді тұтынушылармен жүргізілетін жұмыс туралы ақпарат</vt:lpstr>
      <vt:lpstr>Қызметтің перспективалары (даму жоспарлары), оның ішінде реттеліп көрсетілетін қызметтер саласындағы тарифтердің ықтимал өзгерістері </vt:lpstr>
      <vt:lpstr>Көрсетілетін реттелетін қызметтердің сапасы туралы ақпарат</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Maria Donchenko</dc:creator>
  <cp:lastModifiedBy>Irina Dogadina</cp:lastModifiedBy>
  <cp:revision>1481</cp:revision>
  <dcterms:created xsi:type="dcterms:W3CDTF">2017-11-25T12:09:27Z</dcterms:created>
  <dcterms:modified xsi:type="dcterms:W3CDTF">2026-04-13T10:52:53Z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0x010100D794720A19038744BE4039F7392C9B77</vt:lpwstr>
  </property>
</Properties>
</file>